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FB9B2F-D495-4CBE-80AB-C74222A7AECA}"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21365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B9B2F-D495-4CBE-80AB-C74222A7AECA}"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392859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B9B2F-D495-4CBE-80AB-C74222A7AECA}"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35066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B9B2F-D495-4CBE-80AB-C74222A7AECA}"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234024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FB9B2F-D495-4CBE-80AB-C74222A7AECA}"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211842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FB9B2F-D495-4CBE-80AB-C74222A7AECA}"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261689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FB9B2F-D495-4CBE-80AB-C74222A7AECA}" type="datetimeFigureOut">
              <a:rPr lang="en-GB" smtClean="0"/>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11754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FB9B2F-D495-4CBE-80AB-C74222A7AECA}" type="datetimeFigureOut">
              <a:rPr lang="en-GB" smtClean="0"/>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382018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B9B2F-D495-4CBE-80AB-C74222A7AECA}" type="datetimeFigureOut">
              <a:rPr lang="en-GB" smtClean="0"/>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243822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FB9B2F-D495-4CBE-80AB-C74222A7AECA}"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351958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FB9B2F-D495-4CBE-80AB-C74222A7AECA}"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CB6BCA-13E3-4C6D-BB8B-469E4DE44542}" type="slidenum">
              <a:rPr lang="en-GB" smtClean="0"/>
              <a:t>‹#›</a:t>
            </a:fld>
            <a:endParaRPr lang="en-GB"/>
          </a:p>
        </p:txBody>
      </p:sp>
    </p:spTree>
    <p:extLst>
      <p:ext uri="{BB962C8B-B14F-4D97-AF65-F5344CB8AC3E}">
        <p14:creationId xmlns:p14="http://schemas.microsoft.com/office/powerpoint/2010/main" val="397110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B9B2F-D495-4CBE-80AB-C74222A7AECA}" type="datetimeFigureOut">
              <a:rPr lang="en-GB" smtClean="0"/>
              <a:t>11/01/2022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B6BCA-13E3-4C6D-BB8B-469E4DE44542}" type="slidenum">
              <a:rPr lang="en-GB" smtClean="0"/>
              <a:t>‹#›</a:t>
            </a:fld>
            <a:endParaRPr lang="en-GB"/>
          </a:p>
        </p:txBody>
      </p:sp>
    </p:spTree>
    <p:extLst>
      <p:ext uri="{BB962C8B-B14F-4D97-AF65-F5344CB8AC3E}">
        <p14:creationId xmlns:p14="http://schemas.microsoft.com/office/powerpoint/2010/main" val="264370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tate.org.uk/kids/explore/who-is/who-berthe-morisot" TargetMode="External"/><Relationship Id="rId7" Type="http://schemas.openxmlformats.org/officeDocument/2006/relationships/image" Target="../media/image3.png"/><Relationship Id="rId2" Type="http://schemas.openxmlformats.org/officeDocument/2006/relationships/hyperlink" Target="https://www.tate.org.uk/kids/explore/who-is/who-claude-monet"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tate.org.uk/kids/explore/who-is/who-edgar-dega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4208" y="0"/>
            <a:ext cx="7720149" cy="769441"/>
          </a:xfrm>
          <a:prstGeom prst="rect">
            <a:avLst/>
          </a:prstGeom>
          <a:noFill/>
        </p:spPr>
        <p:txBody>
          <a:bodyPr wrap="square" rtlCol="0">
            <a:spAutoFit/>
          </a:bodyPr>
          <a:lstStyle/>
          <a:p>
            <a:r>
              <a:rPr lang="en-GB" sz="4400" b="1" i="1" u="sng" dirty="0" smtClean="0">
                <a:solidFill>
                  <a:srgbClr val="002060"/>
                </a:solidFill>
              </a:rPr>
              <a:t>Impressionism</a:t>
            </a:r>
            <a:endParaRPr lang="en-GB" sz="4400" b="1" i="1" u="sng" dirty="0">
              <a:solidFill>
                <a:srgbClr val="002060"/>
              </a:solidFill>
            </a:endParaRPr>
          </a:p>
        </p:txBody>
      </p:sp>
      <p:sp>
        <p:nvSpPr>
          <p:cNvPr id="3" name="TextBox 2"/>
          <p:cNvSpPr txBox="1"/>
          <p:nvPr/>
        </p:nvSpPr>
        <p:spPr>
          <a:xfrm>
            <a:off x="169815" y="991509"/>
            <a:ext cx="5643155" cy="5632311"/>
          </a:xfrm>
          <a:prstGeom prst="rect">
            <a:avLst/>
          </a:prstGeom>
          <a:solidFill>
            <a:schemeClr val="accent1">
              <a:lumMod val="20000"/>
              <a:lumOff val="80000"/>
            </a:schemeClr>
          </a:solidFill>
          <a:ln w="19050">
            <a:solidFill>
              <a:srgbClr val="002060"/>
            </a:solidFill>
          </a:ln>
        </p:spPr>
        <p:txBody>
          <a:bodyPr wrap="square" rtlCol="0">
            <a:spAutoFit/>
          </a:bodyPr>
          <a:lstStyle/>
          <a:p>
            <a:r>
              <a:rPr lang="en-GB" dirty="0"/>
              <a:t>Impressionism developed in France in the nineteenth century and is based on the practice of painting out of doors and spontaneously ‘on the spot’ rather than in a studio from sketches. Main impressionist </a:t>
            </a:r>
            <a:r>
              <a:rPr lang="en-GB" dirty="0" smtClean="0"/>
              <a:t>paintings </a:t>
            </a:r>
            <a:r>
              <a:rPr lang="en-GB" dirty="0"/>
              <a:t>were landscapes and scenes of everyday </a:t>
            </a:r>
            <a:r>
              <a:rPr lang="en-GB" dirty="0" smtClean="0"/>
              <a:t>life</a:t>
            </a:r>
            <a:br>
              <a:rPr lang="en-GB" dirty="0" smtClean="0"/>
            </a:br>
            <a:r>
              <a:rPr lang="en-GB" dirty="0" smtClean="0"/>
              <a:t/>
            </a:r>
            <a:br>
              <a:rPr lang="en-GB" dirty="0" smtClean="0"/>
            </a:br>
            <a:r>
              <a:rPr lang="en-GB" dirty="0"/>
              <a:t>impressionist artists were not trying to paint a reflection of real life, but an ‘impression’ of what the person, light, atmosphere, object or landscape looked like to them. And that’s why they were called impressionists! They tried to capture the movement and life of what they saw and show it to us as if it were happening before our eyes</a:t>
            </a:r>
            <a:r>
              <a:rPr lang="en-GB" dirty="0" smtClean="0"/>
              <a:t>.</a:t>
            </a:r>
            <a:br>
              <a:rPr lang="en-GB" dirty="0" smtClean="0"/>
            </a:br>
            <a:endParaRPr lang="en-GB" dirty="0" smtClean="0"/>
          </a:p>
          <a:p>
            <a:r>
              <a:rPr lang="en-GB" dirty="0"/>
              <a:t>Some of the main impressionist artists are </a:t>
            </a:r>
            <a:r>
              <a:rPr lang="en-GB" dirty="0">
                <a:hlinkClick r:id="rId2"/>
              </a:rPr>
              <a:t>Claude Monet</a:t>
            </a:r>
            <a:r>
              <a:rPr lang="en-GB" dirty="0"/>
              <a:t>, </a:t>
            </a:r>
            <a:r>
              <a:rPr lang="en-GB" dirty="0" err="1">
                <a:hlinkClick r:id="rId3"/>
              </a:rPr>
              <a:t>Berthe</a:t>
            </a:r>
            <a:r>
              <a:rPr lang="en-GB" dirty="0">
                <a:hlinkClick r:id="rId3"/>
              </a:rPr>
              <a:t> Morisot</a:t>
            </a:r>
            <a:r>
              <a:rPr lang="en-GB" dirty="0"/>
              <a:t>, Camille Pissarro, Alfred Sisley, </a:t>
            </a:r>
            <a:r>
              <a:rPr lang="en-GB" dirty="0" err="1"/>
              <a:t>Auguste</a:t>
            </a:r>
            <a:r>
              <a:rPr lang="en-GB" dirty="0"/>
              <a:t> Renoir, Mary Cassatt and </a:t>
            </a:r>
            <a:r>
              <a:rPr lang="en-GB" dirty="0">
                <a:hlinkClick r:id="rId4"/>
              </a:rPr>
              <a:t>Edgar Degas</a:t>
            </a:r>
            <a:r>
              <a:rPr lang="en-GB" dirty="0" smtClean="0"/>
              <a:t>.</a:t>
            </a:r>
          </a:p>
          <a:p>
            <a:endParaRPr lang="en-GB" dirty="0"/>
          </a:p>
          <a:p>
            <a:r>
              <a:rPr lang="en-GB" dirty="0"/>
              <a:t>They often painted thickly and used quick (and quite messy) brush strokes.</a:t>
            </a:r>
          </a:p>
          <a:p>
            <a:endParaRPr lang="en-GB" dirty="0"/>
          </a:p>
        </p:txBody>
      </p:sp>
      <p:pic>
        <p:nvPicPr>
          <p:cNvPr id="4" name="Picture 3"/>
          <p:cNvPicPr>
            <a:picLocks noChangeAspect="1"/>
          </p:cNvPicPr>
          <p:nvPr/>
        </p:nvPicPr>
        <p:blipFill>
          <a:blip r:embed="rId5"/>
          <a:stretch>
            <a:fillRect/>
          </a:stretch>
        </p:blipFill>
        <p:spPr>
          <a:xfrm>
            <a:off x="9044356" y="168549"/>
            <a:ext cx="3029164" cy="2335388"/>
          </a:xfrm>
          <a:prstGeom prst="rect">
            <a:avLst/>
          </a:prstGeom>
        </p:spPr>
      </p:pic>
      <p:pic>
        <p:nvPicPr>
          <p:cNvPr id="6" name="Picture 5"/>
          <p:cNvPicPr>
            <a:picLocks noChangeAspect="1"/>
          </p:cNvPicPr>
          <p:nvPr/>
        </p:nvPicPr>
        <p:blipFill rotWithShape="1">
          <a:blip r:embed="rId6"/>
          <a:srcRect l="1594" t="4518" r="3164" b="6110"/>
          <a:stretch/>
        </p:blipFill>
        <p:spPr>
          <a:xfrm>
            <a:off x="5919903" y="1193624"/>
            <a:ext cx="3017520" cy="2393757"/>
          </a:xfrm>
          <a:prstGeom prst="rect">
            <a:avLst/>
          </a:prstGeom>
        </p:spPr>
      </p:pic>
      <p:pic>
        <p:nvPicPr>
          <p:cNvPr id="7" name="Picture 6"/>
          <p:cNvPicPr>
            <a:picLocks noChangeAspect="1"/>
          </p:cNvPicPr>
          <p:nvPr/>
        </p:nvPicPr>
        <p:blipFill>
          <a:blip r:embed="rId7"/>
          <a:stretch>
            <a:fillRect/>
          </a:stretch>
        </p:blipFill>
        <p:spPr>
          <a:xfrm>
            <a:off x="9085391" y="3122022"/>
            <a:ext cx="2988129" cy="2390503"/>
          </a:xfrm>
          <a:prstGeom prst="rect">
            <a:avLst/>
          </a:prstGeom>
        </p:spPr>
      </p:pic>
      <p:pic>
        <p:nvPicPr>
          <p:cNvPr id="8" name="Picture 7"/>
          <p:cNvPicPr>
            <a:picLocks noChangeAspect="1"/>
          </p:cNvPicPr>
          <p:nvPr/>
        </p:nvPicPr>
        <p:blipFill>
          <a:blip r:embed="rId8"/>
          <a:stretch>
            <a:fillRect/>
          </a:stretch>
        </p:blipFill>
        <p:spPr>
          <a:xfrm>
            <a:off x="5960938" y="4138585"/>
            <a:ext cx="3035093" cy="2485235"/>
          </a:xfrm>
          <a:prstGeom prst="rect">
            <a:avLst/>
          </a:prstGeom>
        </p:spPr>
      </p:pic>
      <p:sp>
        <p:nvSpPr>
          <p:cNvPr id="9" name="TextBox 8"/>
          <p:cNvSpPr txBox="1"/>
          <p:nvPr/>
        </p:nvSpPr>
        <p:spPr>
          <a:xfrm>
            <a:off x="6659676" y="472573"/>
            <a:ext cx="2599508" cy="369332"/>
          </a:xfrm>
          <a:prstGeom prst="rect">
            <a:avLst/>
          </a:prstGeom>
          <a:noFill/>
        </p:spPr>
        <p:txBody>
          <a:bodyPr wrap="square" rtlCol="0">
            <a:spAutoFit/>
          </a:bodyPr>
          <a:lstStyle/>
          <a:p>
            <a:r>
              <a:rPr lang="en-GB" dirty="0" smtClean="0"/>
              <a:t>Claude Monet</a:t>
            </a:r>
            <a:endParaRPr lang="en-GB" dirty="0"/>
          </a:p>
        </p:txBody>
      </p:sp>
      <p:sp>
        <p:nvSpPr>
          <p:cNvPr id="10" name="TextBox 9"/>
          <p:cNvSpPr txBox="1"/>
          <p:nvPr/>
        </p:nvSpPr>
        <p:spPr>
          <a:xfrm>
            <a:off x="9686283" y="2623568"/>
            <a:ext cx="2762620" cy="378822"/>
          </a:xfrm>
          <a:prstGeom prst="rect">
            <a:avLst/>
          </a:prstGeom>
          <a:noFill/>
        </p:spPr>
        <p:txBody>
          <a:bodyPr wrap="square" rtlCol="0">
            <a:spAutoFit/>
          </a:bodyPr>
          <a:lstStyle/>
          <a:p>
            <a:r>
              <a:rPr lang="en-GB" dirty="0" smtClean="0"/>
              <a:t>Vincent Van </a:t>
            </a:r>
            <a:r>
              <a:rPr lang="en-GB" dirty="0"/>
              <a:t>G</a:t>
            </a:r>
            <a:r>
              <a:rPr lang="en-GB" dirty="0" smtClean="0"/>
              <a:t>ogh</a:t>
            </a:r>
            <a:endParaRPr lang="en-GB" dirty="0"/>
          </a:p>
        </p:txBody>
      </p:sp>
      <p:sp>
        <p:nvSpPr>
          <p:cNvPr id="11" name="TextBox 10"/>
          <p:cNvSpPr txBox="1"/>
          <p:nvPr/>
        </p:nvSpPr>
        <p:spPr>
          <a:xfrm>
            <a:off x="6396523" y="3678317"/>
            <a:ext cx="2599508" cy="369332"/>
          </a:xfrm>
          <a:prstGeom prst="rect">
            <a:avLst/>
          </a:prstGeom>
          <a:noFill/>
        </p:spPr>
        <p:txBody>
          <a:bodyPr wrap="square" rtlCol="0">
            <a:spAutoFit/>
          </a:bodyPr>
          <a:lstStyle/>
          <a:p>
            <a:r>
              <a:rPr lang="en-GB" dirty="0" smtClean="0"/>
              <a:t>Edgar Degas</a:t>
            </a:r>
            <a:endParaRPr lang="en-GB" dirty="0"/>
          </a:p>
        </p:txBody>
      </p:sp>
      <p:sp>
        <p:nvSpPr>
          <p:cNvPr id="12" name="TextBox 11"/>
          <p:cNvSpPr txBox="1"/>
          <p:nvPr/>
        </p:nvSpPr>
        <p:spPr>
          <a:xfrm>
            <a:off x="9471630" y="5945944"/>
            <a:ext cx="2601890" cy="369332"/>
          </a:xfrm>
          <a:prstGeom prst="rect">
            <a:avLst/>
          </a:prstGeom>
          <a:noFill/>
        </p:spPr>
        <p:txBody>
          <a:bodyPr wrap="square" rtlCol="0">
            <a:spAutoFit/>
          </a:bodyPr>
          <a:lstStyle/>
          <a:p>
            <a:r>
              <a:rPr lang="en-GB" dirty="0" smtClean="0"/>
              <a:t>Camille </a:t>
            </a:r>
            <a:r>
              <a:rPr lang="en-GB" dirty="0" err="1" smtClean="0"/>
              <a:t>Pissaro</a:t>
            </a:r>
            <a:endParaRPr lang="en-GB" dirty="0"/>
          </a:p>
        </p:txBody>
      </p:sp>
      <p:cxnSp>
        <p:nvCxnSpPr>
          <p:cNvPr id="14" name="Straight Arrow Connector 13"/>
          <p:cNvCxnSpPr/>
          <p:nvPr/>
        </p:nvCxnSpPr>
        <p:spPr>
          <a:xfrm>
            <a:off x="8203474" y="657239"/>
            <a:ext cx="117565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1"/>
          </p:cNvCxnSpPr>
          <p:nvPr/>
        </p:nvCxnSpPr>
        <p:spPr>
          <a:xfrm flipH="1">
            <a:off x="8334103" y="2812979"/>
            <a:ext cx="13521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959430" y="3807664"/>
            <a:ext cx="141970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696277" y="5945944"/>
            <a:ext cx="177535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54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7245" y="257947"/>
            <a:ext cx="9144000" cy="1655762"/>
          </a:xfrm>
        </p:spPr>
        <p:txBody>
          <a:bodyPr/>
          <a:lstStyle/>
          <a:p>
            <a:r>
              <a:rPr lang="en-GB" b="1" u="sng" dirty="0" smtClean="0">
                <a:solidFill>
                  <a:srgbClr val="002060"/>
                </a:solidFill>
              </a:rPr>
              <a:t>TASK- Create a page on Impressionism </a:t>
            </a:r>
            <a:endParaRPr lang="en-GB" b="1" u="sng" dirty="0">
              <a:solidFill>
                <a:srgbClr val="002060"/>
              </a:solidFill>
            </a:endParaRPr>
          </a:p>
        </p:txBody>
      </p:sp>
      <p:sp>
        <p:nvSpPr>
          <p:cNvPr id="4" name="TextBox 3"/>
          <p:cNvSpPr txBox="1"/>
          <p:nvPr/>
        </p:nvSpPr>
        <p:spPr>
          <a:xfrm>
            <a:off x="352696" y="1190330"/>
            <a:ext cx="4591632" cy="5078313"/>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GB" dirty="0" smtClean="0"/>
              <a:t>Use the information and the imagery on the ‘Impressionism’ page to create a page in your sketchbook all about impressionism. You should make sure it is neat well presented, colourful and informative. </a:t>
            </a:r>
            <a:br>
              <a:rPr lang="en-GB" dirty="0" smtClean="0"/>
            </a:br>
            <a:r>
              <a:rPr lang="en-GB" dirty="0" smtClean="0"/>
              <a:t>Include;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 hand drawn title with a pencil then shaded with colour pencil saying ‘Impressionism’. Use a creative/ elegant font. </a:t>
            </a:r>
          </a:p>
          <a:p>
            <a:pPr marL="285750" indent="-285750">
              <a:buFont typeface="Arial" panose="020B0604020202020204" pitchFamily="34" charset="0"/>
              <a:buChar char="•"/>
            </a:pPr>
            <a:r>
              <a:rPr lang="en-GB" dirty="0" smtClean="0"/>
              <a:t>Written information (extract from the text) of what impressionism is and key facts about it. </a:t>
            </a:r>
          </a:p>
          <a:p>
            <a:pPr marL="285750" indent="-285750">
              <a:buFont typeface="Arial" panose="020B0604020202020204" pitchFamily="34" charset="0"/>
              <a:buChar char="•"/>
            </a:pPr>
            <a:r>
              <a:rPr lang="en-GB" dirty="0" smtClean="0"/>
              <a:t>Cut out and stick some of the images on to the page from the impressionism sheet</a:t>
            </a:r>
          </a:p>
          <a:p>
            <a:pPr marL="285750" indent="-285750">
              <a:buFont typeface="Arial" panose="020B0604020202020204" pitchFamily="34" charset="0"/>
              <a:buChar char="•"/>
            </a:pPr>
            <a:r>
              <a:rPr lang="en-GB" dirty="0" smtClean="0"/>
              <a:t>Sketch and colour some of the impressionism images. </a:t>
            </a:r>
            <a:endParaRPr lang="en-GB" dirty="0"/>
          </a:p>
        </p:txBody>
      </p:sp>
      <p:pic>
        <p:nvPicPr>
          <p:cNvPr id="1026" name="Picture 2" descr="Altoys just personal only Italic Font | UrbanFonts.com"/>
          <p:cNvPicPr>
            <a:picLocks noChangeAspect="1" noChangeArrowheads="1"/>
          </p:cNvPicPr>
          <p:nvPr/>
        </p:nvPicPr>
        <p:blipFill rotWithShape="1">
          <a:blip r:embed="rId2">
            <a:extLst>
              <a:ext uri="{28A0092B-C50C-407E-A947-70E740481C1C}">
                <a14:useLocalDpi xmlns:a14="http://schemas.microsoft.com/office/drawing/2010/main" val="0"/>
              </a:ext>
            </a:extLst>
          </a:blip>
          <a:srcRect r="21716"/>
          <a:stretch/>
        </p:blipFill>
        <p:spPr bwMode="auto">
          <a:xfrm>
            <a:off x="5016192" y="1438525"/>
            <a:ext cx="7175808" cy="446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441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284</Words>
  <Application>Microsoft Office PowerPoint</Application>
  <PresentationFormat>Widescreen</PresentationFormat>
  <Paragraphs>16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Deegan Local</dc:creator>
  <cp:lastModifiedBy>E Deegan Local</cp:lastModifiedBy>
  <cp:revision>8</cp:revision>
  <dcterms:created xsi:type="dcterms:W3CDTF">2022-01-11T07:25:17Z</dcterms:created>
  <dcterms:modified xsi:type="dcterms:W3CDTF">2022-01-11T07:48:43Z</dcterms:modified>
</cp:coreProperties>
</file>