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C24081-0635-4FAA-85C9-1C36834D0B09}"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BEEFE-9BD6-4E0F-8DB8-4CC9529F0E31}" type="slidenum">
              <a:rPr lang="en-GB" smtClean="0"/>
              <a:t>‹#›</a:t>
            </a:fld>
            <a:endParaRPr lang="en-GB"/>
          </a:p>
        </p:txBody>
      </p:sp>
    </p:spTree>
    <p:extLst>
      <p:ext uri="{BB962C8B-B14F-4D97-AF65-F5344CB8AC3E}">
        <p14:creationId xmlns:p14="http://schemas.microsoft.com/office/powerpoint/2010/main" val="300798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C24081-0635-4FAA-85C9-1C36834D0B09}"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BEEFE-9BD6-4E0F-8DB8-4CC9529F0E31}" type="slidenum">
              <a:rPr lang="en-GB" smtClean="0"/>
              <a:t>‹#›</a:t>
            </a:fld>
            <a:endParaRPr lang="en-GB"/>
          </a:p>
        </p:txBody>
      </p:sp>
    </p:spTree>
    <p:extLst>
      <p:ext uri="{BB962C8B-B14F-4D97-AF65-F5344CB8AC3E}">
        <p14:creationId xmlns:p14="http://schemas.microsoft.com/office/powerpoint/2010/main" val="287056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C24081-0635-4FAA-85C9-1C36834D0B09}"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BEEFE-9BD6-4E0F-8DB8-4CC9529F0E31}" type="slidenum">
              <a:rPr lang="en-GB" smtClean="0"/>
              <a:t>‹#›</a:t>
            </a:fld>
            <a:endParaRPr lang="en-GB"/>
          </a:p>
        </p:txBody>
      </p:sp>
    </p:spTree>
    <p:extLst>
      <p:ext uri="{BB962C8B-B14F-4D97-AF65-F5344CB8AC3E}">
        <p14:creationId xmlns:p14="http://schemas.microsoft.com/office/powerpoint/2010/main" val="219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C24081-0635-4FAA-85C9-1C36834D0B09}"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BEEFE-9BD6-4E0F-8DB8-4CC9529F0E31}" type="slidenum">
              <a:rPr lang="en-GB" smtClean="0"/>
              <a:t>‹#›</a:t>
            </a:fld>
            <a:endParaRPr lang="en-GB"/>
          </a:p>
        </p:txBody>
      </p:sp>
    </p:spTree>
    <p:extLst>
      <p:ext uri="{BB962C8B-B14F-4D97-AF65-F5344CB8AC3E}">
        <p14:creationId xmlns:p14="http://schemas.microsoft.com/office/powerpoint/2010/main" val="22512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C24081-0635-4FAA-85C9-1C36834D0B09}"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BEEFE-9BD6-4E0F-8DB8-4CC9529F0E31}" type="slidenum">
              <a:rPr lang="en-GB" smtClean="0"/>
              <a:t>‹#›</a:t>
            </a:fld>
            <a:endParaRPr lang="en-GB"/>
          </a:p>
        </p:txBody>
      </p:sp>
    </p:spTree>
    <p:extLst>
      <p:ext uri="{BB962C8B-B14F-4D97-AF65-F5344CB8AC3E}">
        <p14:creationId xmlns:p14="http://schemas.microsoft.com/office/powerpoint/2010/main" val="400674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C24081-0635-4FAA-85C9-1C36834D0B09}" type="datetimeFigureOut">
              <a:rPr lang="en-GB" smtClean="0"/>
              <a:t>12/01/2024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BEEFE-9BD6-4E0F-8DB8-4CC9529F0E31}" type="slidenum">
              <a:rPr lang="en-GB" smtClean="0"/>
              <a:t>‹#›</a:t>
            </a:fld>
            <a:endParaRPr lang="en-GB"/>
          </a:p>
        </p:txBody>
      </p:sp>
    </p:spTree>
    <p:extLst>
      <p:ext uri="{BB962C8B-B14F-4D97-AF65-F5344CB8AC3E}">
        <p14:creationId xmlns:p14="http://schemas.microsoft.com/office/powerpoint/2010/main" val="177888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C24081-0635-4FAA-85C9-1C36834D0B09}" type="datetimeFigureOut">
              <a:rPr lang="en-GB" smtClean="0"/>
              <a:t>12/01/2024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CBEEFE-9BD6-4E0F-8DB8-4CC9529F0E31}" type="slidenum">
              <a:rPr lang="en-GB" smtClean="0"/>
              <a:t>‹#›</a:t>
            </a:fld>
            <a:endParaRPr lang="en-GB"/>
          </a:p>
        </p:txBody>
      </p:sp>
    </p:spTree>
    <p:extLst>
      <p:ext uri="{BB962C8B-B14F-4D97-AF65-F5344CB8AC3E}">
        <p14:creationId xmlns:p14="http://schemas.microsoft.com/office/powerpoint/2010/main" val="259165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C24081-0635-4FAA-85C9-1C36834D0B09}" type="datetimeFigureOut">
              <a:rPr lang="en-GB" smtClean="0"/>
              <a:t>12/01/2024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CBEEFE-9BD6-4E0F-8DB8-4CC9529F0E31}" type="slidenum">
              <a:rPr lang="en-GB" smtClean="0"/>
              <a:t>‹#›</a:t>
            </a:fld>
            <a:endParaRPr lang="en-GB"/>
          </a:p>
        </p:txBody>
      </p:sp>
    </p:spTree>
    <p:extLst>
      <p:ext uri="{BB962C8B-B14F-4D97-AF65-F5344CB8AC3E}">
        <p14:creationId xmlns:p14="http://schemas.microsoft.com/office/powerpoint/2010/main" val="279903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24081-0635-4FAA-85C9-1C36834D0B09}" type="datetimeFigureOut">
              <a:rPr lang="en-GB" smtClean="0"/>
              <a:t>12/01/2024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CBEEFE-9BD6-4E0F-8DB8-4CC9529F0E31}" type="slidenum">
              <a:rPr lang="en-GB" smtClean="0"/>
              <a:t>‹#›</a:t>
            </a:fld>
            <a:endParaRPr lang="en-GB"/>
          </a:p>
        </p:txBody>
      </p:sp>
    </p:spTree>
    <p:extLst>
      <p:ext uri="{BB962C8B-B14F-4D97-AF65-F5344CB8AC3E}">
        <p14:creationId xmlns:p14="http://schemas.microsoft.com/office/powerpoint/2010/main" val="41385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C24081-0635-4FAA-85C9-1C36834D0B09}" type="datetimeFigureOut">
              <a:rPr lang="en-GB" smtClean="0"/>
              <a:t>12/01/2024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BEEFE-9BD6-4E0F-8DB8-4CC9529F0E31}" type="slidenum">
              <a:rPr lang="en-GB" smtClean="0"/>
              <a:t>‹#›</a:t>
            </a:fld>
            <a:endParaRPr lang="en-GB"/>
          </a:p>
        </p:txBody>
      </p:sp>
    </p:spTree>
    <p:extLst>
      <p:ext uri="{BB962C8B-B14F-4D97-AF65-F5344CB8AC3E}">
        <p14:creationId xmlns:p14="http://schemas.microsoft.com/office/powerpoint/2010/main" val="182311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C24081-0635-4FAA-85C9-1C36834D0B09}" type="datetimeFigureOut">
              <a:rPr lang="en-GB" smtClean="0"/>
              <a:t>12/01/2024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BEEFE-9BD6-4E0F-8DB8-4CC9529F0E31}" type="slidenum">
              <a:rPr lang="en-GB" smtClean="0"/>
              <a:t>‹#›</a:t>
            </a:fld>
            <a:endParaRPr lang="en-GB"/>
          </a:p>
        </p:txBody>
      </p:sp>
    </p:spTree>
    <p:extLst>
      <p:ext uri="{BB962C8B-B14F-4D97-AF65-F5344CB8AC3E}">
        <p14:creationId xmlns:p14="http://schemas.microsoft.com/office/powerpoint/2010/main" val="3054584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24081-0635-4FAA-85C9-1C36834D0B09}" type="datetimeFigureOut">
              <a:rPr lang="en-GB" smtClean="0"/>
              <a:t>12/01/2024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BEEFE-9BD6-4E0F-8DB8-4CC9529F0E31}" type="slidenum">
              <a:rPr lang="en-GB" smtClean="0"/>
              <a:t>‹#›</a:t>
            </a:fld>
            <a:endParaRPr lang="en-GB"/>
          </a:p>
        </p:txBody>
      </p:sp>
    </p:spTree>
    <p:extLst>
      <p:ext uri="{BB962C8B-B14F-4D97-AF65-F5344CB8AC3E}">
        <p14:creationId xmlns:p14="http://schemas.microsoft.com/office/powerpoint/2010/main" val="1512598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C57D7E8-C4BD-4121-8073-02672CB398CA}"/>
              </a:ext>
            </a:extLst>
          </p:cNvPr>
          <p:cNvSpPr txBox="1"/>
          <p:nvPr/>
        </p:nvSpPr>
        <p:spPr>
          <a:xfrm>
            <a:off x="135814" y="643836"/>
            <a:ext cx="8093786" cy="6099762"/>
          </a:xfrm>
          <a:prstGeom prst="rect">
            <a:avLst/>
          </a:prstGeom>
          <a:solidFill>
            <a:schemeClr val="accent5">
              <a:lumMod val="20000"/>
              <a:lumOff val="80000"/>
            </a:schemeClr>
          </a:solidFill>
          <a:ln w="28575" cap="flat">
            <a:solidFill>
              <a:srgbClr val="002060"/>
            </a:solidFill>
            <a:prstDash val="solid"/>
            <a:miter/>
          </a:ln>
        </p:spPr>
        <p:txBody>
          <a:bodyPr vert="horz" wrap="square" lIns="91440" tIns="45720" rIns="91440" bIns="45720" anchor="t" anchorCtr="0" compatLnSpc="1">
            <a:noAutofit/>
          </a:bodyPr>
          <a:lstStyle/>
          <a:p>
            <a:pPr marL="0" marR="0" lvl="0" indent="0" algn="ctr" defTabSz="914400" rtl="0" fontAlgn="auto" hangingPunct="1">
              <a:lnSpc>
                <a:spcPct val="90000"/>
              </a:lnSpc>
              <a:spcBef>
                <a:spcPts val="500"/>
              </a:spcBef>
              <a:spcAft>
                <a:spcPts val="0"/>
              </a:spcAft>
              <a:buNone/>
              <a:tabLst/>
              <a:defRPr sz="1800" b="0" i="0" u="none" strike="noStrike" kern="0" cap="none" spc="0" baseline="0">
                <a:solidFill>
                  <a:srgbClr val="000000"/>
                </a:solidFill>
                <a:uFillTx/>
              </a:defRPr>
            </a:pPr>
            <a:r>
              <a:rPr lang="en-GB" sz="2000" b="1" i="0" u="sng" strike="noStrike" kern="1200" cap="none" spc="0" baseline="0" dirty="0">
                <a:solidFill>
                  <a:srgbClr val="000000"/>
                </a:solidFill>
                <a:uFillTx/>
                <a:latin typeface="Calibri"/>
                <a:cs typeface="Calibri"/>
              </a:rPr>
              <a:t>This is what you need to include on your </a:t>
            </a:r>
            <a:r>
              <a:rPr lang="en-GB" sz="2000" b="1" u="sng" dirty="0" smtClean="0">
                <a:solidFill>
                  <a:srgbClr val="000000"/>
                </a:solidFill>
                <a:latin typeface="Calibri"/>
                <a:cs typeface="Calibri"/>
              </a:rPr>
              <a:t>Kurt Jackson</a:t>
            </a:r>
            <a:r>
              <a:rPr lang="en-GB" sz="2000" b="1" i="0" u="sng" strike="noStrike" kern="1200" cap="none" spc="0" baseline="0" dirty="0" smtClean="0">
                <a:solidFill>
                  <a:srgbClr val="000000"/>
                </a:solidFill>
                <a:uFillTx/>
                <a:latin typeface="Calibri"/>
                <a:cs typeface="Calibri"/>
              </a:rPr>
              <a:t> </a:t>
            </a:r>
            <a:r>
              <a:rPr lang="en-GB" sz="2000" b="1" i="0" u="sng" strike="noStrike" kern="1200" cap="none" spc="0" baseline="0" dirty="0">
                <a:solidFill>
                  <a:srgbClr val="000000"/>
                </a:solidFill>
                <a:uFillTx/>
                <a:latin typeface="Calibri"/>
                <a:cs typeface="Calibri"/>
              </a:rPr>
              <a:t>artists pages...</a:t>
            </a:r>
            <a:r>
              <a:rPr lang="en-GB" sz="2000" b="0" i="0" u="none" strike="noStrike" kern="1200" cap="none" spc="0" baseline="0" dirty="0">
                <a:solidFill>
                  <a:srgbClr val="000000"/>
                </a:solidFill>
                <a:uFillTx/>
                <a:latin typeface="Calibri"/>
                <a:cs typeface="Calibri"/>
              </a:rPr>
              <a:t> </a:t>
            </a:r>
          </a:p>
          <a:p>
            <a:pPr marL="0" marR="0" lvl="0" indent="0" defTabSz="914400" rtl="0" fontAlgn="auto" hangingPunct="1">
              <a:lnSpc>
                <a:spcPct val="90000"/>
              </a:lnSpc>
              <a:spcBef>
                <a:spcPts val="500"/>
              </a:spcBef>
              <a:spcAft>
                <a:spcPts val="0"/>
              </a:spcAft>
              <a:buNone/>
              <a:tabLst/>
              <a:defRPr sz="1800" b="0" i="0" u="none" strike="noStrike" kern="0" cap="none" spc="0" baseline="0">
                <a:solidFill>
                  <a:srgbClr val="000000"/>
                </a:solidFill>
                <a:uFillTx/>
              </a:defRPr>
            </a:pPr>
            <a:r>
              <a:rPr lang="en-GB" b="1" i="0" u="none" strike="noStrike" kern="1200" cap="none" spc="0" baseline="0" dirty="0">
                <a:solidFill>
                  <a:srgbClr val="002060"/>
                </a:solidFill>
                <a:uFillTx/>
                <a:latin typeface="Calibri"/>
                <a:cs typeface="Calibri"/>
              </a:rPr>
              <a:t>Your artists pages should be at least a double page spread, if you're aiming for the higher grades then I would expect to see at least two double spread pages on the artist's pages ( 4 pages in total)!</a:t>
            </a:r>
            <a:r>
              <a:rPr lang="en-GB" sz="2000" b="1" i="0" u="none" strike="noStrike" kern="1200" cap="none" spc="0" baseline="0" dirty="0">
                <a:solidFill>
                  <a:srgbClr val="C00000"/>
                </a:solidFill>
                <a:uFillTx/>
                <a:latin typeface="Calibri"/>
                <a:cs typeface="Calibri"/>
              </a:rPr>
              <a:t> </a:t>
            </a:r>
            <a:endParaRPr lang="en-GB" sz="2000" b="1" i="0" u="none" strike="noStrike" kern="1200" cap="none" spc="0" baseline="0" dirty="0">
              <a:solidFill>
                <a:srgbClr val="C00000"/>
              </a:solidFill>
              <a:uFillTx/>
              <a:latin typeface="Calibri"/>
            </a:endParaRPr>
          </a:p>
          <a:p>
            <a:pPr marL="228600" marR="0" lvl="0" indent="-228600" algn="l" defTabSz="914400" rtl="0" fontAlgn="auto" hangingPunct="1">
              <a:lnSpc>
                <a:spcPct val="9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Calibri"/>
              </a:rPr>
              <a:t>A Title- </a:t>
            </a:r>
            <a:r>
              <a:rPr lang="en-GB" sz="2000" b="0" i="0" u="none" strike="noStrike" kern="1200" cap="none" spc="0" baseline="0" dirty="0" smtClean="0">
                <a:solidFill>
                  <a:srgbClr val="000000"/>
                </a:solidFill>
                <a:uFillTx/>
                <a:latin typeface="Calibri"/>
              </a:rPr>
              <a:t>‘Kurt Jackson' </a:t>
            </a:r>
            <a:r>
              <a:rPr lang="en-GB" sz="2000" b="0" i="0" u="none" strike="noStrike" kern="1200" cap="none" spc="0" baseline="0" dirty="0">
                <a:solidFill>
                  <a:srgbClr val="000000"/>
                </a:solidFill>
                <a:uFillTx/>
                <a:latin typeface="Calibri"/>
              </a:rPr>
              <a:t>in an interesting font</a:t>
            </a:r>
            <a:endParaRPr lang="en-GB" sz="2000" b="0" i="0" u="none" strike="noStrike" kern="1200" cap="none" spc="0" baseline="0" dirty="0">
              <a:solidFill>
                <a:srgbClr val="000000"/>
              </a:solidFill>
              <a:uFillTx/>
              <a:latin typeface="Calibri"/>
              <a:cs typeface="Calibri"/>
            </a:endParaRPr>
          </a:p>
          <a:p>
            <a:pPr marL="228600" marR="0" lvl="0" indent="-228600" algn="l" defTabSz="914400" rtl="0" fontAlgn="auto" hangingPunct="1">
              <a:lnSpc>
                <a:spcPct val="9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000" b="1" i="0" u="none" strike="noStrike" kern="1200" cap="none" spc="0" baseline="0" dirty="0">
                <a:solidFill>
                  <a:srgbClr val="000000"/>
                </a:solidFill>
                <a:uFillTx/>
                <a:latin typeface="Calibri"/>
              </a:rPr>
              <a:t>6-8 </a:t>
            </a:r>
            <a:r>
              <a:rPr lang="en-GB" sz="2000" b="0" i="0" u="none" strike="noStrike" kern="1200" cap="none" spc="0" baseline="0" dirty="0">
                <a:solidFill>
                  <a:srgbClr val="000000"/>
                </a:solidFill>
                <a:uFillTx/>
                <a:latin typeface="Calibri"/>
              </a:rPr>
              <a:t>images of the artist’s work. </a:t>
            </a:r>
            <a:endParaRPr lang="en-GB" sz="2000" b="0" i="0" u="none" strike="noStrike" kern="1200" cap="none" spc="0" baseline="0" dirty="0">
              <a:solidFill>
                <a:srgbClr val="000000"/>
              </a:solidFill>
              <a:uFillTx/>
              <a:latin typeface="Calibri"/>
              <a:cs typeface="Calibri"/>
            </a:endParaRPr>
          </a:p>
          <a:p>
            <a:pPr marL="228600" marR="0" lvl="0" indent="-228600" algn="l" defTabSz="914400" rtl="0" fontAlgn="auto" hangingPunct="1">
              <a:lnSpc>
                <a:spcPct val="9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Calibri"/>
              </a:rPr>
              <a:t>Annotation of images of his work- </a:t>
            </a:r>
            <a:r>
              <a:rPr lang="en-GB" sz="2000" b="1" i="0" u="sng" strike="noStrike" kern="1200" cap="none" spc="0" baseline="0" dirty="0">
                <a:solidFill>
                  <a:srgbClr val="000000"/>
                </a:solidFill>
                <a:uFillTx/>
                <a:latin typeface="Calibri"/>
              </a:rPr>
              <a:t>In your own words explain;</a:t>
            </a:r>
            <a:r>
              <a:rPr lang="en-GB" sz="2000" b="0" i="0" u="none" strike="noStrike" kern="1200" cap="none" spc="0" baseline="0" dirty="0">
                <a:solidFill>
                  <a:srgbClr val="000000"/>
                </a:solidFill>
                <a:uFillTx/>
                <a:latin typeface="Calibri"/>
              </a:rPr>
              <a:t> what do you like/dislike about his paintings, colour pallet, form, composition etc.</a:t>
            </a:r>
            <a:endParaRPr lang="en-GB" sz="2000" b="0" i="0" u="none" strike="noStrike" kern="1200" cap="none" spc="0" baseline="0" dirty="0">
              <a:solidFill>
                <a:srgbClr val="000000"/>
              </a:solidFill>
              <a:uFillTx/>
              <a:latin typeface="Calibri"/>
              <a:cs typeface="Calibri"/>
            </a:endParaRPr>
          </a:p>
          <a:p>
            <a:pPr marL="228600" marR="0" lvl="0" indent="-228600" algn="l" defTabSz="914400" rtl="0" fontAlgn="auto" hangingPunct="1">
              <a:lnSpc>
                <a:spcPct val="9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Calibri"/>
              </a:rPr>
              <a:t>Key information and facts about the </a:t>
            </a:r>
            <a:r>
              <a:rPr lang="en-GB" sz="2000" b="0" i="0" u="none" strike="noStrike" kern="1200" cap="none" spc="0" baseline="0" dirty="0" smtClean="0">
                <a:solidFill>
                  <a:srgbClr val="000000"/>
                </a:solidFill>
                <a:uFillTx/>
                <a:latin typeface="Calibri"/>
              </a:rPr>
              <a:t>artist.</a:t>
            </a:r>
            <a:r>
              <a:rPr lang="en-GB" sz="2000" b="0" i="0" u="none" strike="noStrike" kern="1200" cap="none" spc="0" dirty="0" smtClean="0">
                <a:solidFill>
                  <a:srgbClr val="000000"/>
                </a:solidFill>
                <a:uFillTx/>
                <a:latin typeface="Calibri"/>
              </a:rPr>
              <a:t> Talk about where he is from, what his art is about, how he creates it etc. </a:t>
            </a:r>
            <a:endParaRPr lang="en-GB" sz="2000" b="1" i="0" u="sng" strike="noStrike" kern="1200" cap="none" spc="0" baseline="0" dirty="0">
              <a:solidFill>
                <a:srgbClr val="000000"/>
              </a:solidFill>
              <a:uFillTx/>
              <a:latin typeface="Calibri"/>
            </a:endParaRPr>
          </a:p>
          <a:p>
            <a:pPr marL="228600" marR="0" lvl="0" indent="-228600" algn="l" defTabSz="914400" rtl="0" fontAlgn="auto" hangingPunct="1">
              <a:lnSpc>
                <a:spcPct val="9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000" b="1" i="0" u="sng" strike="noStrike" kern="1200" cap="none" spc="0" baseline="0" dirty="0">
                <a:solidFill>
                  <a:srgbClr val="002060"/>
                </a:solidFill>
                <a:uFillTx/>
                <a:latin typeface="Calibri"/>
              </a:rPr>
              <a:t>Presentation and layout is important! Reflect the artist and his style! Consider background and colour choices. </a:t>
            </a:r>
            <a:r>
              <a:rPr lang="en-GB" sz="2000" b="1" i="0" u="sng" strike="noStrike" kern="1200" cap="none" spc="0" baseline="0" dirty="0" smtClean="0">
                <a:solidFill>
                  <a:srgbClr val="002060"/>
                </a:solidFill>
                <a:uFillTx/>
                <a:latin typeface="Calibri"/>
              </a:rPr>
              <a:t>(sponge</a:t>
            </a:r>
            <a:r>
              <a:rPr lang="en-GB" sz="2000" b="1" i="0" u="sng" strike="noStrike" kern="1200" cap="none" spc="0" dirty="0" smtClean="0">
                <a:solidFill>
                  <a:srgbClr val="002060"/>
                </a:solidFill>
                <a:uFillTx/>
                <a:latin typeface="Calibri"/>
              </a:rPr>
              <a:t> painted background? Paint flicking? </a:t>
            </a:r>
            <a:r>
              <a:rPr lang="en-GB" sz="2000" b="1" u="sng" dirty="0" smtClean="0">
                <a:solidFill>
                  <a:srgbClr val="002060"/>
                </a:solidFill>
                <a:latin typeface="Calibri"/>
              </a:rPr>
              <a:t>Textured surface with paint over the top? </a:t>
            </a:r>
            <a:endParaRPr lang="en-GB" sz="2000" b="1" i="0" u="sng" strike="noStrike" kern="1200" cap="none" spc="0" baseline="0" dirty="0">
              <a:solidFill>
                <a:srgbClr val="002060"/>
              </a:solidFill>
              <a:uFillTx/>
              <a:latin typeface="Calibri"/>
              <a:cs typeface="Calibri"/>
            </a:endParaRPr>
          </a:p>
          <a:p>
            <a:pPr marL="0" marR="0" lvl="0" indent="0" algn="l" defTabSz="914400" rtl="0" fontAlgn="auto" hangingPunct="1">
              <a:lnSpc>
                <a:spcPct val="90000"/>
              </a:lnSpc>
              <a:spcBef>
                <a:spcPts val="500"/>
              </a:spcBef>
              <a:spcAft>
                <a:spcPts val="0"/>
              </a:spcAft>
              <a:buNone/>
              <a:tabLst/>
              <a:defRPr sz="1800" b="0" i="0" u="none" strike="noStrike" kern="0" cap="none" spc="0" baseline="0">
                <a:solidFill>
                  <a:srgbClr val="000000"/>
                </a:solidFill>
                <a:uFillTx/>
              </a:defRPr>
            </a:pPr>
            <a:endParaRPr lang="en-GB" sz="2000" b="1" i="0" u="sng" strike="noStrike" kern="1200" cap="none" spc="0" baseline="0" dirty="0">
              <a:solidFill>
                <a:srgbClr val="000000"/>
              </a:solidFill>
              <a:uFillTx/>
              <a:latin typeface="Calibri"/>
              <a:cs typeface="Calibri"/>
            </a:endParaRPr>
          </a:p>
          <a:p>
            <a:pPr marL="228600" marR="0" lvl="0" indent="-228600" algn="l" defTabSz="914400" rtl="0" fontAlgn="auto" hangingPunct="1">
              <a:lnSpc>
                <a:spcPct val="9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000" kern="0" dirty="0" smtClean="0">
                <a:solidFill>
                  <a:srgbClr val="000000"/>
                </a:solidFill>
                <a:latin typeface="Calibri"/>
                <a:cs typeface="Calibri"/>
              </a:rPr>
              <a:t>1 small</a:t>
            </a:r>
            <a:r>
              <a:rPr lang="en-GB" sz="2000" b="0" i="0" u="none" strike="noStrike" kern="1200" cap="none" spc="0" baseline="0" dirty="0" smtClean="0">
                <a:solidFill>
                  <a:srgbClr val="000000"/>
                </a:solidFill>
                <a:uFillTx/>
                <a:latin typeface="Calibri"/>
                <a:cs typeface="Calibri"/>
              </a:rPr>
              <a:t> </a:t>
            </a:r>
            <a:r>
              <a:rPr lang="en-GB" sz="2000" b="0" i="0" u="none" strike="noStrike" kern="1200" cap="none" spc="0" dirty="0" smtClean="0">
                <a:solidFill>
                  <a:srgbClr val="000000"/>
                </a:solidFill>
                <a:uFillTx/>
                <a:latin typeface="Calibri"/>
                <a:cs typeface="Calibri"/>
              </a:rPr>
              <a:t> painted studies of Kurt Jackson’s work, using different textures.</a:t>
            </a:r>
            <a:endParaRPr lang="en-GB" sz="2000" dirty="0" smtClean="0">
              <a:solidFill>
                <a:srgbClr val="000000"/>
              </a:solidFill>
              <a:latin typeface="Calibri"/>
              <a:cs typeface="Calibri"/>
            </a:endParaRPr>
          </a:p>
          <a:p>
            <a:pPr marL="228600" indent="-228600">
              <a:lnSpc>
                <a:spcPct val="90000"/>
              </a:lnSpc>
              <a:spcBef>
                <a:spcPts val="500"/>
              </a:spcBef>
              <a:buSzPct val="100000"/>
              <a:buFont typeface="Arial" pitchFamily="34"/>
              <a:buChar char="•"/>
              <a:defRPr sz="1800" b="0" i="0" u="none" strike="noStrike" kern="0" cap="none" spc="0" baseline="0">
                <a:solidFill>
                  <a:srgbClr val="000000"/>
                </a:solidFill>
                <a:uFillTx/>
              </a:defRPr>
            </a:pPr>
            <a:r>
              <a:rPr lang="en-GB" sz="2000" b="0" i="0" u="none" strike="noStrike" kern="1200" cap="none" spc="0" baseline="0" dirty="0" smtClean="0">
                <a:solidFill>
                  <a:srgbClr val="000000"/>
                </a:solidFill>
                <a:uFillTx/>
                <a:latin typeface="Calibri"/>
                <a:cs typeface="Calibri"/>
              </a:rPr>
              <a:t>1 Larger painted</a:t>
            </a:r>
            <a:r>
              <a:rPr lang="en-GB" sz="2000" b="0" i="0" u="none" strike="noStrike" kern="1200" cap="none" spc="0" dirty="0" smtClean="0">
                <a:solidFill>
                  <a:srgbClr val="000000"/>
                </a:solidFill>
                <a:uFillTx/>
                <a:latin typeface="Calibri"/>
                <a:cs typeface="Calibri"/>
              </a:rPr>
              <a:t> study . Annotation </a:t>
            </a:r>
            <a:r>
              <a:rPr lang="en-GB" sz="2000" dirty="0" smtClean="0">
                <a:solidFill>
                  <a:srgbClr val="000000"/>
                </a:solidFill>
                <a:cs typeface="Calibri"/>
              </a:rPr>
              <a:t>of</a:t>
            </a:r>
            <a:r>
              <a:rPr lang="en-GB" sz="2000" dirty="0">
                <a:solidFill>
                  <a:srgbClr val="000000"/>
                </a:solidFill>
                <a:cs typeface="Calibri"/>
              </a:rPr>
              <a:t> your artists studies. Explaining if you are pleased with them and why/ why not? What have you learned? </a:t>
            </a:r>
          </a:p>
          <a:p>
            <a:pPr marL="228600" marR="0" lvl="0" indent="-228600" algn="l" defTabSz="914400" rtl="0" fontAlgn="auto" hangingPunct="1">
              <a:lnSpc>
                <a:spcPct val="9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dirty="0" smtClean="0">
              <a:solidFill>
                <a:srgbClr val="000000"/>
              </a:solidFill>
              <a:uFillTx/>
              <a:latin typeface="Calibri"/>
              <a:cs typeface="Calibri"/>
            </a:endParaRPr>
          </a:p>
          <a:p>
            <a:pPr marL="228600" marR="0" lvl="0" indent="-228600" algn="l" defTabSz="914400" rtl="0" fontAlgn="auto" hangingPunct="1">
              <a:lnSpc>
                <a:spcPct val="9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dirty="0" smtClean="0">
                <a:solidFill>
                  <a:srgbClr val="000000"/>
                </a:solidFill>
                <a:uFillTx/>
                <a:latin typeface="Calibri"/>
                <a:cs typeface="Calibri"/>
              </a:rPr>
              <a:t>Analysis</a:t>
            </a:r>
            <a:r>
              <a:rPr lang="en-GB" sz="2000" b="0" i="0" u="none" strike="noStrike" kern="1200" cap="none" spc="0" dirty="0" smtClean="0">
                <a:solidFill>
                  <a:srgbClr val="000000"/>
                </a:solidFill>
                <a:uFillTx/>
                <a:latin typeface="Calibri"/>
                <a:cs typeface="Calibri"/>
              </a:rPr>
              <a:t> of your favourite painting by Jackson</a:t>
            </a:r>
            <a:endParaRPr lang="en-GB" sz="2000" b="0" i="0" u="none" strike="noStrike" kern="1200" cap="none" spc="0" baseline="0" dirty="0">
              <a:solidFill>
                <a:srgbClr val="000000"/>
              </a:solidFill>
              <a:uFillTx/>
              <a:latin typeface="Calibri"/>
              <a:cs typeface="Calibri"/>
            </a:endParaRPr>
          </a:p>
        </p:txBody>
      </p:sp>
      <p:sp>
        <p:nvSpPr>
          <p:cNvPr id="3" name="Title 1">
            <a:extLst>
              <a:ext uri="{FF2B5EF4-FFF2-40B4-BE49-F238E27FC236}">
                <a16:creationId xmlns:a16="http://schemas.microsoft.com/office/drawing/2014/main" id="{270DD1B5-2FD7-4460-A251-4F30B86EC4B2}"/>
              </a:ext>
            </a:extLst>
          </p:cNvPr>
          <p:cNvSpPr txBox="1"/>
          <p:nvPr/>
        </p:nvSpPr>
        <p:spPr>
          <a:xfrm>
            <a:off x="246650" y="10093"/>
            <a:ext cx="11698705" cy="633743"/>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200" b="1" u="sng" dirty="0" smtClean="0">
                <a:solidFill>
                  <a:srgbClr val="000000"/>
                </a:solidFill>
                <a:latin typeface="Calibri Light"/>
              </a:rPr>
              <a:t>Kurt Jackson</a:t>
            </a:r>
            <a:r>
              <a:rPr lang="en-GB" sz="3200" b="1" i="0" u="sng" strike="noStrike" kern="1200" cap="none" spc="0" baseline="0" dirty="0" smtClean="0">
                <a:solidFill>
                  <a:srgbClr val="000000"/>
                </a:solidFill>
                <a:uFillTx/>
                <a:latin typeface="Calibri Light"/>
              </a:rPr>
              <a:t> </a:t>
            </a:r>
            <a:r>
              <a:rPr lang="en-GB" sz="3200" b="1" i="0" u="sng" strike="noStrike" kern="1200" cap="none" spc="0" baseline="0" dirty="0">
                <a:solidFill>
                  <a:srgbClr val="000000"/>
                </a:solidFill>
                <a:uFillTx/>
                <a:latin typeface="Calibri Light"/>
              </a:rPr>
              <a:t>Artist research page and studies (AO1/AO2).</a:t>
            </a:r>
            <a:r>
              <a:rPr lang="en-GB" sz="4000" b="1" i="0" u="sng" strike="noStrike" kern="1200" cap="none" spc="0" baseline="0" dirty="0">
                <a:solidFill>
                  <a:srgbClr val="000000"/>
                </a:solidFill>
                <a:uFillTx/>
                <a:latin typeface="Calibri Light"/>
              </a:rPr>
              <a:t> </a:t>
            </a:r>
            <a:endParaRPr lang="en-GB" sz="4400" b="1" i="0" u="none" strike="noStrike" kern="1200" cap="none" spc="0" baseline="0" dirty="0">
              <a:solidFill>
                <a:srgbClr val="000000"/>
              </a:solidFill>
              <a:uFillTx/>
              <a:latin typeface="Calibri Light"/>
              <a:cs typeface="Calibri Light"/>
            </a:endParaRPr>
          </a:p>
        </p:txBody>
      </p:sp>
      <p:pic>
        <p:nvPicPr>
          <p:cNvPr id="6" name="Picture 5"/>
          <p:cNvPicPr>
            <a:picLocks noChangeAspect="1"/>
          </p:cNvPicPr>
          <p:nvPr/>
        </p:nvPicPr>
        <p:blipFill rotWithShape="1">
          <a:blip r:embed="rId2"/>
          <a:srcRect r="49863"/>
          <a:stretch/>
        </p:blipFill>
        <p:spPr>
          <a:xfrm>
            <a:off x="8377861" y="1340649"/>
            <a:ext cx="3814139" cy="5172037"/>
          </a:xfrm>
          <a:prstGeom prst="rect">
            <a:avLst/>
          </a:prstGeom>
        </p:spPr>
      </p:pic>
    </p:spTree>
    <p:extLst>
      <p:ext uri="{BB962C8B-B14F-4D97-AF65-F5344CB8AC3E}">
        <p14:creationId xmlns:p14="http://schemas.microsoft.com/office/powerpoint/2010/main" val="2200376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90" y="217486"/>
            <a:ext cx="9767456" cy="664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60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D9C8-50E5-4243-B6A3-35C2AB6A3482}"/>
              </a:ext>
            </a:extLst>
          </p:cNvPr>
          <p:cNvSpPr>
            <a:spLocks noGrp="1"/>
          </p:cNvSpPr>
          <p:nvPr>
            <p:ph type="title"/>
          </p:nvPr>
        </p:nvSpPr>
        <p:spPr>
          <a:xfrm>
            <a:off x="147227" y="18257"/>
            <a:ext cx="11745157" cy="1325559"/>
          </a:xfrm>
        </p:spPr>
        <p:txBody>
          <a:bodyPr/>
          <a:lstStyle/>
          <a:p>
            <a:pPr algn="ctr"/>
            <a:r>
              <a:rPr lang="en-GB" b="1" u="sng" dirty="0"/>
              <a:t>Creating an artist's page on Kurt Jackson and texture samples! </a:t>
            </a:r>
            <a:endParaRPr lang="en-US" b="1" u="sng" dirty="0"/>
          </a:p>
        </p:txBody>
      </p:sp>
      <p:sp>
        <p:nvSpPr>
          <p:cNvPr id="3" name="Content Placeholder 2">
            <a:extLst>
              <a:ext uri="{FF2B5EF4-FFF2-40B4-BE49-F238E27FC236}">
                <a16:creationId xmlns:a16="http://schemas.microsoft.com/office/drawing/2014/main" id="{1BA60EE3-6D69-4C72-9763-597DDBBF5E58}"/>
              </a:ext>
            </a:extLst>
          </p:cNvPr>
          <p:cNvSpPr>
            <a:spLocks noGrp="1"/>
          </p:cNvSpPr>
          <p:nvPr>
            <p:ph idx="1"/>
          </p:nvPr>
        </p:nvSpPr>
        <p:spPr>
          <a:xfrm>
            <a:off x="140305" y="1343816"/>
            <a:ext cx="5879500" cy="5380778"/>
          </a:xfrm>
          <a:solidFill>
            <a:schemeClr val="tx2">
              <a:lumMod val="20000"/>
              <a:lumOff val="80000"/>
            </a:schemeClr>
          </a:solidFill>
        </p:spPr>
        <p:txBody>
          <a:bodyPr>
            <a:normAutofit fontScale="92500" lnSpcReduction="10000"/>
          </a:bodyPr>
          <a:lstStyle/>
          <a:p>
            <a:r>
              <a:rPr lang="en-US" dirty="0" smtClean="0"/>
              <a:t>Begin your samples by putting down the texture that you want to explore first. Glue this down</a:t>
            </a:r>
          </a:p>
          <a:p>
            <a:r>
              <a:rPr lang="en-US" dirty="0" smtClean="0"/>
              <a:t>Different textures are; cotton wool, salt, flour and water paste, cardboard, crushed leaves, tea bag paper, etc.</a:t>
            </a:r>
          </a:p>
          <a:p>
            <a:r>
              <a:rPr lang="en-US" dirty="0" smtClean="0"/>
              <a:t>Once your texture is glued down start applying the colours with acrylic over the top. Do this with a range of different sized brushes/ sponges/ pallet knives</a:t>
            </a:r>
          </a:p>
          <a:p>
            <a:r>
              <a:rPr lang="en-US" dirty="0" smtClean="0"/>
              <a:t>You can use different mark making techniques with your acrylics. You can scratch in to the paint with materials like cocktail sticks, splat the paint, flick it, stipple with it etc. </a:t>
            </a:r>
          </a:p>
          <a:p>
            <a:endParaRPr lang="en-US" dirty="0"/>
          </a:p>
        </p:txBody>
      </p:sp>
      <p:pic>
        <p:nvPicPr>
          <p:cNvPr id="9218" name="Picture 2">
            <a:extLst>
              <a:ext uri="{FF2B5EF4-FFF2-40B4-BE49-F238E27FC236}">
                <a16:creationId xmlns:a16="http://schemas.microsoft.com/office/drawing/2014/main" id="{873C3DBE-0275-44D2-9003-E437004B6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816" y="2017298"/>
            <a:ext cx="5671638" cy="470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33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071"/>
            <a:ext cx="12080631" cy="1325559"/>
          </a:xfrm>
        </p:spPr>
        <p:txBody>
          <a:bodyPr/>
          <a:lstStyle/>
          <a:p>
            <a:pPr algn="ctr"/>
            <a:r>
              <a:rPr lang="en-GB" b="1" u="sng" dirty="0" smtClean="0"/>
              <a:t>Annotations talking about Kurt Jackson and his work</a:t>
            </a:r>
            <a:endParaRPr lang="en-GB" b="1" u="sng" dirty="0"/>
          </a:p>
        </p:txBody>
      </p:sp>
      <p:pic>
        <p:nvPicPr>
          <p:cNvPr id="3" name="Picture 2"/>
          <p:cNvPicPr>
            <a:picLocks noChangeAspect="1"/>
          </p:cNvPicPr>
          <p:nvPr/>
        </p:nvPicPr>
        <p:blipFill>
          <a:blip r:embed="rId2"/>
          <a:stretch>
            <a:fillRect/>
          </a:stretch>
        </p:blipFill>
        <p:spPr>
          <a:xfrm>
            <a:off x="170930" y="1371599"/>
            <a:ext cx="4506580" cy="4928644"/>
          </a:xfrm>
          <a:prstGeom prst="rect">
            <a:avLst/>
          </a:prstGeom>
        </p:spPr>
      </p:pic>
      <p:sp>
        <p:nvSpPr>
          <p:cNvPr id="4" name="TextBox 3"/>
          <p:cNvSpPr txBox="1"/>
          <p:nvPr/>
        </p:nvSpPr>
        <p:spPr>
          <a:xfrm>
            <a:off x="4756640" y="1712262"/>
            <a:ext cx="7007470" cy="4247317"/>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pPr>
            <a:r>
              <a:rPr lang="en-GB" dirty="0" smtClean="0"/>
              <a:t>Use the information to the left to form a paragraph explaining who Kurt Jackson is and what his work is about. Use full sentences to make the information flow.</a:t>
            </a:r>
          </a:p>
          <a:p>
            <a:pPr marL="285750" indent="-285750">
              <a:buFont typeface="Arial" panose="020B0604020202020204" pitchFamily="34" charset="0"/>
              <a:buChar char="•"/>
            </a:pPr>
            <a:r>
              <a:rPr lang="en-GB" dirty="0" smtClean="0"/>
              <a:t>Select a painting of Kurt Jackson’s to describe in detail using Art elements to help you.</a:t>
            </a:r>
          </a:p>
          <a:p>
            <a:pPr marL="285750" indent="-285750">
              <a:buFontTx/>
              <a:buChar char="-"/>
            </a:pPr>
            <a:r>
              <a:rPr lang="en-GB" dirty="0" smtClean="0"/>
              <a:t>Discuss what the painting is of</a:t>
            </a:r>
          </a:p>
          <a:p>
            <a:pPr marL="285750" indent="-285750">
              <a:buFontTx/>
              <a:buChar char="-"/>
            </a:pPr>
            <a:r>
              <a:rPr lang="en-GB" dirty="0" smtClean="0"/>
              <a:t>How it makes you feel</a:t>
            </a:r>
          </a:p>
          <a:p>
            <a:pPr marL="285750" indent="-285750">
              <a:buFontTx/>
              <a:buChar char="-"/>
            </a:pPr>
            <a:r>
              <a:rPr lang="en-GB" dirty="0" smtClean="0"/>
              <a:t>The atmosphere of the painting (cold, windy, loud, light etc. focus on the senses)</a:t>
            </a:r>
          </a:p>
          <a:p>
            <a:pPr marL="285750" indent="-285750">
              <a:buFontTx/>
              <a:buChar char="-"/>
            </a:pPr>
            <a:r>
              <a:rPr lang="en-GB" dirty="0" smtClean="0"/>
              <a:t>Describe the colours used in the painting</a:t>
            </a:r>
          </a:p>
          <a:p>
            <a:pPr marL="285750" indent="-285750">
              <a:buFontTx/>
              <a:buChar char="-"/>
            </a:pPr>
            <a:r>
              <a:rPr lang="en-GB" dirty="0" smtClean="0"/>
              <a:t>Describe the Texture, the detail and mark making in the painting</a:t>
            </a:r>
          </a:p>
          <a:p>
            <a:pPr marL="285750" indent="-285750">
              <a:buFontTx/>
              <a:buChar char="-"/>
            </a:pPr>
            <a:r>
              <a:rPr lang="en-GB" dirty="0" smtClean="0"/>
              <a:t>Describe the composition (the layout of where things are) </a:t>
            </a:r>
          </a:p>
          <a:p>
            <a:pPr marL="285750" indent="-285750">
              <a:buFontTx/>
              <a:buChar char="-"/>
            </a:pPr>
            <a:endParaRPr lang="en-GB" dirty="0" smtClean="0"/>
          </a:p>
          <a:p>
            <a:pPr marL="285750" indent="-285750">
              <a:buFont typeface="Arial" panose="020B0604020202020204" pitchFamily="34" charset="0"/>
              <a:buChar char="•"/>
            </a:pPr>
            <a:endParaRPr lang="en-GB" dirty="0" smtClean="0"/>
          </a:p>
          <a:p>
            <a:endParaRPr lang="en-GB" dirty="0"/>
          </a:p>
        </p:txBody>
      </p:sp>
    </p:spTree>
    <p:extLst>
      <p:ext uri="{BB962C8B-B14F-4D97-AF65-F5344CB8AC3E}">
        <p14:creationId xmlns:p14="http://schemas.microsoft.com/office/powerpoint/2010/main" val="152903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14" y="-372857"/>
            <a:ext cx="10515600" cy="1325559"/>
          </a:xfrm>
        </p:spPr>
        <p:txBody>
          <a:bodyPr/>
          <a:lstStyle/>
          <a:p>
            <a:pPr algn="ctr"/>
            <a:r>
              <a:rPr lang="en-GB" sz="3600" b="1" u="sng" dirty="0" smtClean="0"/>
              <a:t>Annotating your work on Kurt Jackson. Model answer</a:t>
            </a:r>
            <a:r>
              <a:rPr lang="en-GB" dirty="0" smtClean="0"/>
              <a:t>. </a:t>
            </a:r>
            <a:endParaRPr lang="en-GB" dirty="0"/>
          </a:p>
        </p:txBody>
      </p:sp>
      <p:sp>
        <p:nvSpPr>
          <p:cNvPr id="4" name="TextBox 3"/>
          <p:cNvSpPr txBox="1"/>
          <p:nvPr/>
        </p:nvSpPr>
        <p:spPr>
          <a:xfrm>
            <a:off x="201525" y="698068"/>
            <a:ext cx="11773598" cy="5909310"/>
          </a:xfrm>
          <a:prstGeom prst="rect">
            <a:avLst/>
          </a:prstGeom>
          <a:solidFill>
            <a:schemeClr val="accent5">
              <a:lumMod val="20000"/>
              <a:lumOff val="80000"/>
            </a:schemeClr>
          </a:solidFill>
        </p:spPr>
        <p:txBody>
          <a:bodyPr wrap="square" rtlCol="0">
            <a:spAutoFit/>
          </a:bodyPr>
          <a:lstStyle/>
          <a:p>
            <a:r>
              <a:rPr lang="en-GB" b="1" u="sng" dirty="0" smtClean="0">
                <a:solidFill>
                  <a:srgbClr val="FF0000"/>
                </a:solidFill>
              </a:rPr>
              <a:t>WHAT-</a:t>
            </a:r>
            <a:r>
              <a:rPr lang="en-GB" dirty="0" smtClean="0"/>
              <a:t/>
            </a:r>
            <a:br>
              <a:rPr lang="en-GB" dirty="0" smtClean="0"/>
            </a:br>
            <a:r>
              <a:rPr lang="en-GB" dirty="0" smtClean="0"/>
              <a:t>This is my mixed media and acrylic artist’s study of Kurt Jacksons Seascape painting. </a:t>
            </a:r>
          </a:p>
          <a:p>
            <a:r>
              <a:rPr lang="en-GB" b="1" u="sng" dirty="0" smtClean="0">
                <a:solidFill>
                  <a:srgbClr val="FF0000"/>
                </a:solidFill>
              </a:rPr>
              <a:t>HOW-</a:t>
            </a:r>
          </a:p>
          <a:p>
            <a:r>
              <a:rPr lang="en-GB" dirty="0" smtClean="0"/>
              <a:t>To create this study I have used a range of different texture materials and different colours of acrylic paint. I started by selecting different Textures for each part of the painting such as bubble wrap for the top of the waves and flour and water for the sky. I had to mix the flour and water to form a paste first which I then applied to the areas where I wanted the Texture. Once I had put down all the Textures I started to mix the correct colours needed for the painting, I used different shades of blue with white, black and hints of purple to achieve different tones in the sea. I applied the paint with different tools like a thick brush and a pallet knife.</a:t>
            </a:r>
          </a:p>
          <a:p>
            <a:r>
              <a:rPr lang="en-GB" b="1" u="sng" dirty="0" smtClean="0">
                <a:solidFill>
                  <a:srgbClr val="FF0000"/>
                </a:solidFill>
              </a:rPr>
              <a:t>INSPIRATION-</a:t>
            </a:r>
          </a:p>
          <a:p>
            <a:r>
              <a:rPr lang="en-GB" dirty="0" smtClean="0"/>
              <a:t>I was inspired by Kurt Jackson’s seascapes because I feel they are very atmospheric, it’s as though you are in the landscape with the way he uses the paint and texture to capture the feeling of the surrounding elements. That is why I chose to select this painting to form a study of. </a:t>
            </a:r>
          </a:p>
          <a:p>
            <a:r>
              <a:rPr lang="en-GB" b="1" u="sng" dirty="0" smtClean="0">
                <a:solidFill>
                  <a:srgbClr val="FF0000"/>
                </a:solidFill>
              </a:rPr>
              <a:t>SUCCESS??-</a:t>
            </a:r>
          </a:p>
          <a:p>
            <a:r>
              <a:rPr lang="en-GB" dirty="0" smtClean="0"/>
              <a:t>I am very pleased with the final outcome of my painting as I think I selected good materials that work for the textures in the painting. Furthermore I feel I have developed my colour mixing skills and feel more confident acrylic painting now as a result. </a:t>
            </a:r>
          </a:p>
          <a:p>
            <a:r>
              <a:rPr lang="en-GB" b="1" u="sng" dirty="0" smtClean="0">
                <a:solidFill>
                  <a:srgbClr val="FF0000"/>
                </a:solidFill>
              </a:rPr>
              <a:t>WHAT WOULD YOU DO DIFFERENTLY?- </a:t>
            </a:r>
            <a:r>
              <a:rPr lang="en-GB" b="1" dirty="0" smtClean="0">
                <a:solidFill>
                  <a:srgbClr val="FF0000"/>
                </a:solidFill>
              </a:rPr>
              <a:t/>
            </a:r>
            <a:br>
              <a:rPr lang="en-GB" b="1" dirty="0" smtClean="0">
                <a:solidFill>
                  <a:srgbClr val="FF0000"/>
                </a:solidFill>
              </a:rPr>
            </a:br>
            <a:r>
              <a:rPr lang="en-GB" dirty="0" smtClean="0"/>
              <a:t>If I were to create the piece again I think I could be more adventurous with the range of textures I am using, perhaps using more of them combined. I could have also used more mark making or paint splatting to get a greater range of detail in the work. </a:t>
            </a:r>
            <a:endParaRPr lang="en-GB" b="1" dirty="0" smtClean="0">
              <a:solidFill>
                <a:srgbClr val="FF0000"/>
              </a:solidFill>
            </a:endParaRPr>
          </a:p>
          <a:p>
            <a:endParaRPr lang="en-GB" b="1" dirty="0" smtClean="0">
              <a:solidFill>
                <a:srgbClr val="FF0000"/>
              </a:solidFill>
            </a:endParaRPr>
          </a:p>
        </p:txBody>
      </p:sp>
    </p:spTree>
    <p:extLst>
      <p:ext uri="{BB962C8B-B14F-4D97-AF65-F5344CB8AC3E}">
        <p14:creationId xmlns:p14="http://schemas.microsoft.com/office/powerpoint/2010/main" val="1076328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797</Words>
  <Application>Microsoft Office PowerPoint</Application>
  <PresentationFormat>Widescreen</PresentationFormat>
  <Paragraphs>37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Creating an artist's page on Kurt Jackson and texture samples! </vt:lpstr>
      <vt:lpstr>Annotations talking about Kurt Jackson and his work</vt:lpstr>
      <vt:lpstr>Annotating your work on Kurt Jackson. Model answer.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Deegan</dc:creator>
  <cp:lastModifiedBy>E Deegan</cp:lastModifiedBy>
  <cp:revision>1</cp:revision>
  <dcterms:created xsi:type="dcterms:W3CDTF">2024-01-12T17:45:28Z</dcterms:created>
  <dcterms:modified xsi:type="dcterms:W3CDTF">2024-01-12T17:45:51Z</dcterms:modified>
</cp:coreProperties>
</file>