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70" r:id="rId5"/>
    <p:sldId id="271" r:id="rId6"/>
    <p:sldId id="1977" r:id="rId7"/>
    <p:sldId id="1978" r:id="rId8"/>
    <p:sldId id="1934" r:id="rId9"/>
    <p:sldId id="263" r:id="rId10"/>
    <p:sldId id="265" r:id="rId11"/>
    <p:sldId id="1980" r:id="rId12"/>
    <p:sldId id="257" r:id="rId13"/>
    <p:sldId id="197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2" d="100"/>
          <a:sy n="102" d="100"/>
        </p:scale>
        <p:origin x="34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CE763B-6869-436D-8786-F35648262600}" type="datetimeFigureOut">
              <a:rPr lang="en-GB" smtClean="0"/>
              <a:t>28/04/2025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E1918-DA60-4507-999A-672D1FF6E82D}" type="slidenum">
              <a:rPr lang="en-GB" smtClean="0"/>
              <a:t>‹#›</a:t>
            </a:fld>
            <a:endParaRPr lang="en-GB"/>
          </a:p>
        </p:txBody>
      </p:sp>
    </p:spTree>
    <p:extLst>
      <p:ext uri="{BB962C8B-B14F-4D97-AF65-F5344CB8AC3E}">
        <p14:creationId xmlns:p14="http://schemas.microsoft.com/office/powerpoint/2010/main" val="2268668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AE1918-DA60-4507-999A-672D1FF6E82D}" type="slidenum">
              <a:rPr lang="en-GB" smtClean="0"/>
              <a:t>1</a:t>
            </a:fld>
            <a:endParaRPr lang="en-GB"/>
          </a:p>
        </p:txBody>
      </p:sp>
    </p:spTree>
    <p:extLst>
      <p:ext uri="{BB962C8B-B14F-4D97-AF65-F5344CB8AC3E}">
        <p14:creationId xmlns:p14="http://schemas.microsoft.com/office/powerpoint/2010/main" val="1005731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kern="100">
                <a:effectLst/>
                <a:latin typeface="Arial" panose="020B0604020202020204" pitchFamily="34" charset="0"/>
                <a:ea typeface="Aptos" panose="020B0004020202020204" pitchFamily="34" charset="0"/>
                <a:cs typeface="Arial" panose="020B0604020202020204" pitchFamily="34" charset="0"/>
              </a:rPr>
              <a:t>Can you fill in the gaps with the correct number?</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endParaRPr lang="en-GB" sz="1800" i="1" kern="10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i="1" kern="100">
                <a:effectLst/>
                <a:latin typeface="Arial" panose="020B0604020202020204" pitchFamily="34" charset="0"/>
                <a:ea typeface="Aptos" panose="020B0004020202020204" pitchFamily="34" charset="0"/>
                <a:cs typeface="Arial" panose="020B0604020202020204" pitchFamily="34" charset="0"/>
              </a:rPr>
              <a:t>Choices: 1, 10, 24, 43, 75, half, two thirds, 530 million, 735 million, 998 million, 1 billion, three billion, four billion</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i="1" kern="100">
                <a:effectLst/>
                <a:latin typeface="Arial" panose="020B0604020202020204" pitchFamily="34" charset="0"/>
                <a:ea typeface="Aptos" panose="020B0004020202020204" pitchFamily="34" charset="0"/>
                <a:cs typeface="Arial" panose="020B0604020202020204" pitchFamily="34" charset="0"/>
              </a:rPr>
              <a:t> </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kern="100">
                <a:effectLst/>
                <a:latin typeface="Arial" panose="020B0604020202020204" pitchFamily="34" charset="0"/>
                <a:ea typeface="Aptos" panose="020B0004020202020204" pitchFamily="34" charset="0"/>
                <a:cs typeface="Arial" panose="020B0604020202020204" pitchFamily="34" charset="0"/>
              </a:rPr>
              <a:t>We live in an unequal world. The world’s richest </a:t>
            </a:r>
            <a:r>
              <a:rPr lang="en-GB" sz="1800" kern="100">
                <a:solidFill>
                  <a:srgbClr val="FF0000"/>
                </a:solidFill>
                <a:effectLst/>
                <a:latin typeface="Arial" panose="020B0604020202020204" pitchFamily="34" charset="0"/>
                <a:ea typeface="Aptos" panose="020B0004020202020204" pitchFamily="34" charset="0"/>
                <a:cs typeface="Arial" panose="020B0604020202020204" pitchFamily="34" charset="0"/>
              </a:rPr>
              <a:t>1</a:t>
            </a:r>
            <a:r>
              <a:rPr lang="en-GB" sz="1800" kern="100">
                <a:effectLst/>
                <a:latin typeface="Arial" panose="020B0604020202020204" pitchFamily="34" charset="0"/>
                <a:ea typeface="Aptos" panose="020B0004020202020204" pitchFamily="34" charset="0"/>
                <a:cs typeface="Arial" panose="020B0604020202020204" pitchFamily="34" charset="0"/>
              </a:rPr>
              <a:t>% own </a:t>
            </a:r>
            <a:r>
              <a:rPr lang="en-GB" sz="1800" kern="100">
                <a:solidFill>
                  <a:srgbClr val="FF0000"/>
                </a:solidFill>
                <a:effectLst/>
                <a:latin typeface="Arial" panose="020B0604020202020204" pitchFamily="34" charset="0"/>
                <a:ea typeface="Aptos" panose="020B0004020202020204" pitchFamily="34" charset="0"/>
                <a:cs typeface="Arial" panose="020B0604020202020204" pitchFamily="34" charset="0"/>
              </a:rPr>
              <a:t>43</a:t>
            </a:r>
            <a:r>
              <a:rPr lang="en-GB" sz="1800" kern="100">
                <a:effectLst/>
                <a:latin typeface="Arial" panose="020B0604020202020204" pitchFamily="34" charset="0"/>
                <a:ea typeface="Aptos" panose="020B0004020202020204" pitchFamily="34" charset="0"/>
                <a:cs typeface="Arial" panose="020B0604020202020204" pitchFamily="34" charset="0"/>
              </a:rPr>
              <a:t>% of all global financial assets and emit as much carbon pollution as the poorest </a:t>
            </a:r>
            <a:r>
              <a:rPr lang="en-GB" sz="1800" kern="100">
                <a:solidFill>
                  <a:srgbClr val="FF0000"/>
                </a:solidFill>
                <a:effectLst/>
                <a:latin typeface="Arial" panose="020B0604020202020204" pitchFamily="34" charset="0"/>
                <a:ea typeface="Aptos" panose="020B0004020202020204" pitchFamily="34" charset="0"/>
                <a:cs typeface="Arial" panose="020B0604020202020204" pitchFamily="34" charset="0"/>
              </a:rPr>
              <a:t>two-thirds </a:t>
            </a:r>
            <a:r>
              <a:rPr lang="en-GB" sz="1800" kern="100">
                <a:effectLst/>
                <a:latin typeface="Arial" panose="020B0604020202020204" pitchFamily="34" charset="0"/>
                <a:ea typeface="Aptos" panose="020B0004020202020204" pitchFamily="34" charset="0"/>
                <a:cs typeface="Arial" panose="020B0604020202020204" pitchFamily="34" charset="0"/>
              </a:rPr>
              <a:t>of humanity. </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kern="100">
                <a:effectLst/>
                <a:latin typeface="Arial" panose="020B0604020202020204" pitchFamily="34" charset="0"/>
                <a:ea typeface="Aptos" panose="020B0004020202020204" pitchFamily="34" charset="0"/>
                <a:cs typeface="Arial" panose="020B0604020202020204" pitchFamily="34" charset="0"/>
              </a:rPr>
              <a:t>Despite there being enough food in the world to feed everyone, approximately </a:t>
            </a:r>
            <a:r>
              <a:rPr lang="en-GB" sz="1800" kern="100">
                <a:solidFill>
                  <a:srgbClr val="FF0000"/>
                </a:solidFill>
                <a:effectLst/>
                <a:latin typeface="Arial" panose="020B0604020202020204" pitchFamily="34" charset="0"/>
                <a:ea typeface="Aptos" panose="020B0004020202020204" pitchFamily="34" charset="0"/>
                <a:cs typeface="Arial" panose="020B0604020202020204" pitchFamily="34" charset="0"/>
              </a:rPr>
              <a:t>735 million </a:t>
            </a:r>
            <a:r>
              <a:rPr lang="en-GB" sz="1800" kern="100">
                <a:effectLst/>
                <a:latin typeface="Arial" panose="020B0604020202020204" pitchFamily="34" charset="0"/>
                <a:ea typeface="Aptos" panose="020B0004020202020204" pitchFamily="34" charset="0"/>
                <a:cs typeface="Arial" panose="020B0604020202020204" pitchFamily="34" charset="0"/>
              </a:rPr>
              <a:t>people worldwide face hunger daily. </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kern="100">
                <a:effectLst/>
                <a:latin typeface="Arial" panose="020B0604020202020204" pitchFamily="34" charset="0"/>
                <a:ea typeface="Aptos" panose="020B0004020202020204" pitchFamily="34" charset="0"/>
                <a:cs typeface="Arial" panose="020B0604020202020204" pitchFamily="34" charset="0"/>
              </a:rPr>
              <a:t>Over </a:t>
            </a:r>
            <a:r>
              <a:rPr lang="en-GB" sz="1800" kern="100">
                <a:solidFill>
                  <a:srgbClr val="FF0000"/>
                </a:solidFill>
                <a:effectLst/>
                <a:latin typeface="Arial" panose="020B0604020202020204" pitchFamily="34" charset="0"/>
                <a:ea typeface="Aptos" panose="020B0004020202020204" pitchFamily="34" charset="0"/>
                <a:cs typeface="Arial" panose="020B0604020202020204" pitchFamily="34" charset="0"/>
              </a:rPr>
              <a:t>three billion </a:t>
            </a:r>
            <a:r>
              <a:rPr lang="en-GB" sz="1800" kern="100">
                <a:effectLst/>
                <a:latin typeface="Arial" panose="020B0604020202020204" pitchFamily="34" charset="0"/>
                <a:ea typeface="Aptos" panose="020B0004020202020204" pitchFamily="34" charset="0"/>
                <a:cs typeface="Arial" panose="020B0604020202020204" pitchFamily="34" charset="0"/>
              </a:rPr>
              <a:t>people are living in countries where governments are spending more money on debts than on health or education.</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endParaRPr lang="en-GB" sz="1800" i="1" kern="10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i="1" kern="100">
                <a:effectLst/>
                <a:latin typeface="Arial" panose="020B0604020202020204" pitchFamily="34" charset="0"/>
                <a:ea typeface="Aptos" panose="020B0004020202020204" pitchFamily="34" charset="0"/>
                <a:cs typeface="Arial" panose="020B0604020202020204" pitchFamily="34" charset="0"/>
              </a:rPr>
              <a:t>Show the correct answers.</a:t>
            </a:r>
            <a:endParaRPr lang="en-GB" sz="1800" kern="100">
              <a:effectLst/>
              <a:latin typeface="Aptos" panose="020B0004020202020204" pitchFamily="34" charset="0"/>
              <a:ea typeface="Aptos" panose="020B0004020202020204" pitchFamily="34" charset="0"/>
              <a:cs typeface="Arial" panose="020B0604020202020204" pitchFamily="34" charset="0"/>
            </a:endParaRPr>
          </a:p>
          <a:p>
            <a:endParaRPr lang="en-GB" sz="1800">
              <a:effectLst/>
              <a:latin typeface="Arial" panose="020B0604020202020204" pitchFamily="34" charset="0"/>
              <a:ea typeface="Aptos" panose="020B0004020202020204" pitchFamily="34" charset="0"/>
            </a:endParaRPr>
          </a:p>
          <a:p>
            <a:r>
              <a:rPr lang="en-GB" sz="1800">
                <a:effectLst/>
                <a:latin typeface="Arial" panose="020B0604020202020204" pitchFamily="34" charset="0"/>
                <a:ea typeface="Aptos" panose="020B0004020202020204" pitchFamily="34" charset="0"/>
              </a:rPr>
              <a:t>How does this make you feel? [Share thoughts – you might even want to set up a Mentimeter to gather these via phones.]</a:t>
            </a:r>
            <a:endParaRPr lang="en-GB"/>
          </a:p>
        </p:txBody>
      </p:sp>
      <p:sp>
        <p:nvSpPr>
          <p:cNvPr id="4" name="Slide Number Placeholder 3"/>
          <p:cNvSpPr>
            <a:spLocks noGrp="1"/>
          </p:cNvSpPr>
          <p:nvPr>
            <p:ph type="sldNum" sz="quarter" idx="5"/>
          </p:nvPr>
        </p:nvSpPr>
        <p:spPr/>
        <p:txBody>
          <a:bodyPr/>
          <a:lstStyle/>
          <a:p>
            <a:fld id="{ECEE0D7F-A3FC-4FFA-B558-81E0AB1459DD}" type="slidenum">
              <a:rPr lang="en-GB" smtClean="0"/>
              <a:t>3</a:t>
            </a:fld>
            <a:endParaRPr lang="en-GB"/>
          </a:p>
        </p:txBody>
      </p:sp>
    </p:spTree>
    <p:extLst>
      <p:ext uri="{BB962C8B-B14F-4D97-AF65-F5344CB8AC3E}">
        <p14:creationId xmlns:p14="http://schemas.microsoft.com/office/powerpoint/2010/main" val="1125343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0" kern="100">
                <a:effectLst/>
                <a:latin typeface="Arial" panose="020B0604020202020204" pitchFamily="34" charset="0"/>
                <a:ea typeface="Aptos" panose="020B0004020202020204" pitchFamily="34" charset="0"/>
                <a:cs typeface="Arial" panose="020B0604020202020204" pitchFamily="34" charset="0"/>
              </a:rPr>
              <a:t>As we watch this animation, think about why we as a Catholic school are invited by Pope Francis, and the bishops of England and Wales, to take part in this Jubilee year.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i="0" kern="100">
              <a:effectLst/>
              <a:latin typeface="Arial" panose="020B0604020202020204" pitchFamily="34" charset="0"/>
              <a:ea typeface="Aptos" panose="020B0004020202020204" pitchFamily="34" charset="0"/>
              <a:cs typeface="Arial" panose="020B0604020202020204" pitchFamily="34" charset="0"/>
            </a:endParaRPr>
          </a:p>
          <a:p>
            <a:pPr>
              <a:spcAft>
                <a:spcPts val="800"/>
              </a:spcAft>
            </a:pPr>
            <a:r>
              <a:rPr lang="en-GB" sz="1800" i="1">
                <a:effectLst/>
                <a:latin typeface="Arial" panose="020B0604020202020204" pitchFamily="34" charset="0"/>
                <a:ea typeface="Aptos" panose="020B0004020202020204" pitchFamily="34" charset="0"/>
              </a:rPr>
              <a:t>What’s this got to do with us? Why is it such a great opportunity for our school? </a:t>
            </a:r>
            <a:r>
              <a:rPr lang="en-GB" sz="1800">
                <a:effectLst/>
                <a:latin typeface="Aptos" panose="020B0004020202020204" pitchFamily="34" charset="0"/>
                <a:ea typeface="Aptos" panose="020B0004020202020204" pitchFamily="34" charset="0"/>
                <a:cs typeface="Arial" panose="020B0604020202020204" pitchFamily="34" charset="0"/>
              </a:rPr>
              <a:t>  </a:t>
            </a:r>
            <a:endParaRPr lang="en-GB" sz="180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i="0" kern="100">
              <a:effectLst/>
              <a:latin typeface="Aptos" panose="020B0004020202020204" pitchFamily="34" charset="0"/>
              <a:ea typeface="Aptos" panose="020B0004020202020204" pitchFamily="34" charset="0"/>
              <a:cs typeface="Arial" panose="020B0604020202020204" pitchFamily="34" charset="0"/>
            </a:endParaRPr>
          </a:p>
          <a:p>
            <a:endParaRPr lang="en-GB"/>
          </a:p>
        </p:txBody>
      </p:sp>
      <p:sp>
        <p:nvSpPr>
          <p:cNvPr id="4" name="Slide Number Placeholder 3"/>
          <p:cNvSpPr>
            <a:spLocks noGrp="1"/>
          </p:cNvSpPr>
          <p:nvPr>
            <p:ph type="sldNum" sz="quarter" idx="5"/>
          </p:nvPr>
        </p:nvSpPr>
        <p:spPr/>
        <p:txBody>
          <a:bodyPr/>
          <a:lstStyle/>
          <a:p>
            <a:fld id="{ECEE0D7F-A3FC-4FFA-B558-81E0AB1459DD}" type="slidenum">
              <a:rPr lang="en-GB" smtClean="0"/>
              <a:t>5</a:t>
            </a:fld>
            <a:endParaRPr lang="en-GB"/>
          </a:p>
        </p:txBody>
      </p:sp>
    </p:spTree>
    <p:extLst>
      <p:ext uri="{BB962C8B-B14F-4D97-AF65-F5344CB8AC3E}">
        <p14:creationId xmlns:p14="http://schemas.microsoft.com/office/powerpoint/2010/main" val="571461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1AA38-187C-A94E-A836-6863B38CB5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9B4118-BF50-804D-B774-7C6D61434F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46A1D6-94D7-CE42-8367-10EF7FD645A5}"/>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126021E4-DC68-DA4F-BA11-1265E6D471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6FB0E-6F68-7142-8F3C-D15B930D4660}"/>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1758142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A932A-358C-894F-AB84-801D034BB6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2A2F20-5533-FB45-AC62-A653569D7C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95AF8-6C8C-D042-A71F-C706B7A66B3F}"/>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692B0ACF-D533-3945-A400-EC6001270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6DA711-2A16-5E48-886D-161677FC9F59}"/>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1741641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6E2087-305E-264F-82FC-5E5C88334A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9C0618-F90A-7448-A733-6CDC446683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CE22C-9C11-854B-9F88-BAE6814D9118}"/>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C566EDBF-E58C-D841-A8EA-2CED685E4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83C81A-FEFD-0148-BB44-D48D59BB7F19}"/>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4331858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or section slide dark blue">
    <p:spTree>
      <p:nvGrpSpPr>
        <p:cNvPr id="1" name=""/>
        <p:cNvGrpSpPr/>
        <p:nvPr/>
      </p:nvGrpSpPr>
      <p:grpSpPr>
        <a:xfrm>
          <a:off x="0" y="0"/>
          <a:ext cx="0" cy="0"/>
          <a:chOff x="0" y="0"/>
          <a:chExt cx="0" cy="0"/>
        </a:xfrm>
      </p:grpSpPr>
      <p:sp>
        <p:nvSpPr>
          <p:cNvPr id="3" name="Rectangle 2"/>
          <p:cNvSpPr/>
          <p:nvPr userDrawn="1"/>
        </p:nvSpPr>
        <p:spPr>
          <a:xfrm>
            <a:off x="0" y="885825"/>
            <a:ext cx="12192000" cy="5972175"/>
          </a:xfrm>
          <a:prstGeom prst="rect">
            <a:avLst/>
          </a:prstGeom>
          <a:solidFill>
            <a:srgbClr val="1126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a:spLocks noGrp="1"/>
          </p:cNvSpPr>
          <p:nvPr>
            <p:ph type="ctrTitle"/>
          </p:nvPr>
        </p:nvSpPr>
        <p:spPr>
          <a:xfrm>
            <a:off x="2919600" y="2296800"/>
            <a:ext cx="6321600" cy="1323439"/>
          </a:xfrm>
        </p:spPr>
        <p:txBody>
          <a:bodyPr anchor="t" anchorCtr="0">
            <a:spAutoFit/>
          </a:bodyPr>
          <a:lstStyle>
            <a:lvl1pPr algn="l">
              <a:lnSpc>
                <a:spcPts val="4800"/>
              </a:lnSpc>
              <a:defRPr sz="4800">
                <a:solidFill>
                  <a:schemeClr val="bg1"/>
                </a:solidFill>
              </a:defRPr>
            </a:lvl1pPr>
          </a:lstStyle>
          <a:p>
            <a:r>
              <a:rPr lang="en-GB"/>
              <a:t>Click to edit Master title style</a:t>
            </a:r>
            <a:endParaRPr lang="en-US"/>
          </a:p>
        </p:txBody>
      </p:sp>
      <p:sp>
        <p:nvSpPr>
          <p:cNvPr id="5" name="Subtitle 2"/>
          <p:cNvSpPr>
            <a:spLocks noGrp="1"/>
          </p:cNvSpPr>
          <p:nvPr>
            <p:ph type="subTitle" idx="1"/>
          </p:nvPr>
        </p:nvSpPr>
        <p:spPr>
          <a:xfrm>
            <a:off x="2919600" y="4521600"/>
            <a:ext cx="6321600" cy="400110"/>
          </a:xfrm>
        </p:spPr>
        <p:txBody>
          <a:bodyPr/>
          <a:lstStyle>
            <a:lvl1pPr marL="0" indent="0" algn="l">
              <a:buNone/>
              <a:defRPr sz="2000" b="1" i="0">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2209627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tandard content grey">
    <p:spTree>
      <p:nvGrpSpPr>
        <p:cNvPr id="1" name=""/>
        <p:cNvGrpSpPr/>
        <p:nvPr/>
      </p:nvGrpSpPr>
      <p:grpSpPr>
        <a:xfrm>
          <a:off x="0" y="0"/>
          <a:ext cx="0" cy="0"/>
          <a:chOff x="0" y="0"/>
          <a:chExt cx="0" cy="0"/>
        </a:xfrm>
      </p:grpSpPr>
      <p:sp>
        <p:nvSpPr>
          <p:cNvPr id="3" name="Rectangle 2"/>
          <p:cNvSpPr/>
          <p:nvPr userDrawn="1"/>
        </p:nvSpPr>
        <p:spPr>
          <a:xfrm>
            <a:off x="0" y="948968"/>
            <a:ext cx="12192000" cy="5909032"/>
          </a:xfrm>
          <a:prstGeom prst="rect">
            <a:avLst/>
          </a:prstGeom>
          <a:solidFill>
            <a:srgbClr val="112643">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GB"/>
              <a:t>Click to edit Master title style</a:t>
            </a:r>
            <a:endParaRPr lang="en-US"/>
          </a:p>
        </p:txBody>
      </p:sp>
      <p:sp>
        <p:nvSpPr>
          <p:cNvPr id="5" name="Content Placeholder 2">
            <a:extLst>
              <a:ext uri="{FF2B5EF4-FFF2-40B4-BE49-F238E27FC236}">
                <a16:creationId xmlns:a16="http://schemas.microsoft.com/office/drawing/2014/main" id="{F5719C18-ACC8-489E-9F78-7161B1A03AF2}"/>
              </a:ext>
            </a:extLst>
          </p:cNvPr>
          <p:cNvSpPr>
            <a:spLocks noGrp="1"/>
          </p:cNvSpPr>
          <p:nvPr>
            <p:ph idx="1"/>
          </p:nvPr>
        </p:nvSpPr>
        <p:spPr>
          <a:xfrm>
            <a:off x="637200" y="2278800"/>
            <a:ext cx="10890000" cy="224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105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3E5D6-189A-1B43-ACD9-99C6656727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573C10-BFBF-F441-A878-090D6B5BEE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A7245F-EFDE-FC42-84F9-8A95A184CFED}"/>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39B2A59F-6075-474C-B8A5-81BA35CD1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77D12D-50A6-044B-8DDB-8720BD923B57}"/>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20005463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5684F-40A4-6F4C-8BE0-D5EEE16FC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B0E957-4B16-F940-AD0B-82BDAC1FDD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BEF438-2A4C-924E-834D-B740C1CC1643}"/>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44C4D2D3-4AA5-EC4E-8422-E5000E1CE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078E1-A682-534A-845B-01F62BF62765}"/>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36774739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08AA-F7F4-9D41-ACFB-4678ADC743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F6A3FF-6006-904A-AFC4-023041D7CE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3F1FBA-6E6B-6149-BAD2-6B3CE31F19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F1A7B2-1640-7549-97F1-94C629831F2A}"/>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6" name="Footer Placeholder 5">
            <a:extLst>
              <a:ext uri="{FF2B5EF4-FFF2-40B4-BE49-F238E27FC236}">
                <a16:creationId xmlns:a16="http://schemas.microsoft.com/office/drawing/2014/main" id="{6FB8F207-37DB-254E-BD01-0C3ABB935F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A71692-F3BB-5749-90E7-2171219F6A10}"/>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1063340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CDF57-CF58-3648-9ED9-B2028A54D6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8E3108-01BA-1C46-8220-A63FBD19A7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82FB32-171D-8944-983B-7E6AB70368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E03B1D-CBA4-C548-98F5-CE296188E3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6564FC-B096-9141-8C44-D06FF9635D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6C6587-EFC7-C348-A8E0-792C9CB574FA}"/>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8" name="Footer Placeholder 7">
            <a:extLst>
              <a:ext uri="{FF2B5EF4-FFF2-40B4-BE49-F238E27FC236}">
                <a16:creationId xmlns:a16="http://schemas.microsoft.com/office/drawing/2014/main" id="{0AA06A51-DFF8-4345-AC5A-770F46D79E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62F14C-147F-214B-BA55-BAE1F9380B36}"/>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18540589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08E65-6FE3-2246-BE45-E8FE2AE327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336468-74E8-D540-AB7E-40CEB31F426C}"/>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4" name="Footer Placeholder 3">
            <a:extLst>
              <a:ext uri="{FF2B5EF4-FFF2-40B4-BE49-F238E27FC236}">
                <a16:creationId xmlns:a16="http://schemas.microsoft.com/office/drawing/2014/main" id="{4BD28B85-6AE2-3B4D-A753-712ABC0ACE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ACAE57-6100-754A-B55C-4F9D2B8C2BEE}"/>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13118765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323FB1-2877-EB4E-A582-14293071A3DF}"/>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3" name="Footer Placeholder 2">
            <a:extLst>
              <a:ext uri="{FF2B5EF4-FFF2-40B4-BE49-F238E27FC236}">
                <a16:creationId xmlns:a16="http://schemas.microsoft.com/office/drawing/2014/main" id="{08CC1E8B-3BD5-264B-8D57-CFFD43D6BA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586074-4887-0641-8275-AE318C49037E}"/>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21974305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422AC-A8CB-9D44-B061-0BA97289D1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CCDE96-4DA7-6E45-97C0-D654CBA6FD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1B2C4C-3244-154C-8F9F-88B47559A3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468A10-0EF1-3441-8C50-BE7FA062FC40}"/>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6" name="Footer Placeholder 5">
            <a:extLst>
              <a:ext uri="{FF2B5EF4-FFF2-40B4-BE49-F238E27FC236}">
                <a16:creationId xmlns:a16="http://schemas.microsoft.com/office/drawing/2014/main" id="{C061442E-CBC3-1A44-A22F-171E1041AE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774E49-0AEF-724C-8417-7840C0A96B64}"/>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3113031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FABBE-6E61-764A-8A08-9135D2D3DE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9862CA-AAD7-DC40-B0A4-CB1D8650D6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EDBFD1-92D4-084A-B029-8AD81426DA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D0F147-07A8-3740-B48B-871A531BE276}"/>
              </a:ext>
            </a:extLst>
          </p:cNvPr>
          <p:cNvSpPr>
            <a:spLocks noGrp="1"/>
          </p:cNvSpPr>
          <p:nvPr>
            <p:ph type="dt" sz="half" idx="10"/>
          </p:nvPr>
        </p:nvSpPr>
        <p:spPr/>
        <p:txBody>
          <a:bodyPr/>
          <a:lstStyle/>
          <a:p>
            <a:fld id="{B4362D6E-80C7-C64A-9F5B-A490EDA0C559}" type="datetimeFigureOut">
              <a:rPr lang="en-US" smtClean="0"/>
              <a:t>4/28/2025</a:t>
            </a:fld>
            <a:endParaRPr lang="en-US"/>
          </a:p>
        </p:txBody>
      </p:sp>
      <p:sp>
        <p:nvSpPr>
          <p:cNvPr id="6" name="Footer Placeholder 5">
            <a:extLst>
              <a:ext uri="{FF2B5EF4-FFF2-40B4-BE49-F238E27FC236}">
                <a16:creationId xmlns:a16="http://schemas.microsoft.com/office/drawing/2014/main" id="{86BEE2E6-D8B1-6A4E-B664-4F7C3A7BE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F21C-7548-7840-B892-9CFB7ED90DBD}"/>
              </a:ext>
            </a:extLst>
          </p:cNvPr>
          <p:cNvSpPr>
            <a:spLocks noGrp="1"/>
          </p:cNvSpPr>
          <p:nvPr>
            <p:ph type="sldNum" sz="quarter" idx="12"/>
          </p:nvPr>
        </p:nvSpPr>
        <p:spPr/>
        <p:txBody>
          <a:bodyPr/>
          <a:lstStyle/>
          <a:p>
            <a:fld id="{6148BFCE-617C-E940-8E21-5626611AD350}" type="slidenum">
              <a:rPr lang="en-US" smtClean="0"/>
              <a:t>‹#›</a:t>
            </a:fld>
            <a:endParaRPr lang="en-US"/>
          </a:p>
        </p:txBody>
      </p:sp>
    </p:spTree>
    <p:extLst>
      <p:ext uri="{BB962C8B-B14F-4D97-AF65-F5344CB8AC3E}">
        <p14:creationId xmlns:p14="http://schemas.microsoft.com/office/powerpoint/2010/main" val="331606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1440A9-E236-2447-B0B0-7AABDF8F4C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705D22-E0A4-224F-B04A-24BBEC5ADC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A03CE0-3322-684F-8D57-D13EAEF739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62D6E-80C7-C64A-9F5B-A490EDA0C559}" type="datetimeFigureOut">
              <a:rPr lang="en-US" smtClean="0"/>
              <a:t>4/28/2025</a:t>
            </a:fld>
            <a:endParaRPr lang="en-US"/>
          </a:p>
        </p:txBody>
      </p:sp>
      <p:sp>
        <p:nvSpPr>
          <p:cNvPr id="5" name="Footer Placeholder 4">
            <a:extLst>
              <a:ext uri="{FF2B5EF4-FFF2-40B4-BE49-F238E27FC236}">
                <a16:creationId xmlns:a16="http://schemas.microsoft.com/office/drawing/2014/main" id="{1FACC896-1B77-884C-8EFB-6D71F89851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1F1373-0DE2-7941-85A7-688CEF5307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48BFCE-617C-E940-8E21-5626611AD350}" type="slidenum">
              <a:rPr lang="en-US" smtClean="0"/>
              <a:t>‹#›</a:t>
            </a:fld>
            <a:endParaRPr lang="en-US"/>
          </a:p>
        </p:txBody>
      </p:sp>
    </p:spTree>
    <p:extLst>
      <p:ext uri="{BB962C8B-B14F-4D97-AF65-F5344CB8AC3E}">
        <p14:creationId xmlns:p14="http://schemas.microsoft.com/office/powerpoint/2010/main" val="518824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yia25rOML2Q?feature=oembed"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5609C0-BB6F-E099-6444-7F36F05CBAF4}"/>
              </a:ext>
            </a:extLst>
          </p:cNvPr>
          <p:cNvSpPr txBox="1"/>
          <p:nvPr/>
        </p:nvSpPr>
        <p:spPr>
          <a:xfrm>
            <a:off x="4002459" y="734869"/>
            <a:ext cx="7742712" cy="1938992"/>
          </a:xfrm>
          <a:prstGeom prst="rect">
            <a:avLst/>
          </a:prstGeom>
          <a:noFill/>
        </p:spPr>
        <p:txBody>
          <a:bodyPr wrap="square" rtlCol="0">
            <a:spAutoFit/>
          </a:bodyPr>
          <a:lstStyle/>
          <a:p>
            <a:r>
              <a:rPr lang="en-GB" sz="6000" b="1" dirty="0">
                <a:solidFill>
                  <a:schemeClr val="accent4"/>
                </a:solidFill>
                <a:latin typeface="Century Gothic" panose="020B0502020202020204" pitchFamily="34" charset="0"/>
              </a:rPr>
              <a:t>Jubilee 2025</a:t>
            </a:r>
          </a:p>
          <a:p>
            <a:r>
              <a:rPr lang="en-GB" sz="6000" b="1" dirty="0">
                <a:solidFill>
                  <a:schemeClr val="accent4"/>
                </a:solidFill>
                <a:latin typeface="Century Gothic" panose="020B0502020202020204" pitchFamily="34" charset="0"/>
              </a:rPr>
              <a:t>Pilgrims of Hope</a:t>
            </a:r>
          </a:p>
        </p:txBody>
      </p:sp>
      <p:grpSp>
        <p:nvGrpSpPr>
          <p:cNvPr id="4" name="Group 3">
            <a:extLst>
              <a:ext uri="{FF2B5EF4-FFF2-40B4-BE49-F238E27FC236}">
                <a16:creationId xmlns:a16="http://schemas.microsoft.com/office/drawing/2014/main" id="{D67722B2-832C-F0FA-9295-98EECB169E29}"/>
              </a:ext>
            </a:extLst>
          </p:cNvPr>
          <p:cNvGrpSpPr/>
          <p:nvPr/>
        </p:nvGrpSpPr>
        <p:grpSpPr>
          <a:xfrm>
            <a:off x="-423107" y="-676895"/>
            <a:ext cx="6519108" cy="6714515"/>
            <a:chOff x="-423108" y="-1567807"/>
            <a:chExt cx="7023477" cy="7605428"/>
          </a:xfrm>
        </p:grpSpPr>
        <p:pic>
          <p:nvPicPr>
            <p:cNvPr id="5" name="Picture 4">
              <a:extLst>
                <a:ext uri="{FF2B5EF4-FFF2-40B4-BE49-F238E27FC236}">
                  <a16:creationId xmlns:a16="http://schemas.microsoft.com/office/drawing/2014/main" id="{F9F5C046-DF19-C07B-A477-F5D1E14E3B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108" y="-1567807"/>
              <a:ext cx="5108117" cy="722562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circle with a gold cross and a white circle with white text&#10;&#10;Description automatically generated">
              <a:extLst>
                <a:ext uri="{FF2B5EF4-FFF2-40B4-BE49-F238E27FC236}">
                  <a16:creationId xmlns:a16="http://schemas.microsoft.com/office/drawing/2014/main" id="{B3BC9091-D1C7-F431-2CF0-36B9E076F9E9}"/>
                </a:ext>
              </a:extLst>
            </p:cNvPr>
            <p:cNvPicPr/>
            <p:nvPr/>
          </p:nvPicPr>
          <p:blipFill>
            <a:blip r:embed="rId4" cstate="print">
              <a:alphaModFix/>
              <a:extLst>
                <a:ext uri="{28A0092B-C50C-407E-A947-70E740481C1C}">
                  <a14:useLocalDpi xmlns:a14="http://schemas.microsoft.com/office/drawing/2010/main" val="0"/>
                </a:ext>
              </a:extLst>
            </a:blip>
            <a:srcRect/>
            <a:stretch>
              <a:fillRect/>
            </a:stretch>
          </p:blipFill>
          <p:spPr bwMode="auto">
            <a:xfrm>
              <a:off x="3041622" y="2246501"/>
              <a:ext cx="3558747" cy="3791120"/>
            </a:xfrm>
            <a:prstGeom prst="rect">
              <a:avLst/>
            </a:prstGeom>
            <a:noFill/>
            <a:ln>
              <a:noFill/>
            </a:ln>
          </p:spPr>
        </p:pic>
      </p:grpSp>
    </p:spTree>
    <p:extLst>
      <p:ext uri="{BB962C8B-B14F-4D97-AF65-F5344CB8AC3E}">
        <p14:creationId xmlns:p14="http://schemas.microsoft.com/office/powerpoint/2010/main" val="1509881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7A50B-39F5-6AE0-45CA-D90B08BC76BB}"/>
              </a:ext>
            </a:extLst>
          </p:cNvPr>
          <p:cNvSpPr>
            <a:spLocks noGrp="1"/>
          </p:cNvSpPr>
          <p:nvPr>
            <p:ph type="title"/>
          </p:nvPr>
        </p:nvSpPr>
        <p:spPr>
          <a:xfrm>
            <a:off x="1" y="234500"/>
            <a:ext cx="12192000" cy="1325563"/>
          </a:xfrm>
          <a:solidFill>
            <a:schemeClr val="accent4">
              <a:lumMod val="75000"/>
            </a:schemeClr>
          </a:solidFill>
        </p:spPr>
        <p:txBody>
          <a:bodyPr>
            <a:normAutofit fontScale="90000"/>
          </a:bodyPr>
          <a:lstStyle/>
          <a:p>
            <a:br>
              <a:rPr lang="en-GB" sz="4400" b="1" i="0" u="none" strike="noStrike" baseline="0" dirty="0">
                <a:solidFill>
                  <a:srgbClr val="002060"/>
                </a:solidFill>
                <a:latin typeface="Montserrat" panose="00000500000000000000" pitchFamily="2" charset="0"/>
              </a:rPr>
            </a:br>
            <a:r>
              <a:rPr lang="en-GB" sz="4400" b="1" i="0" u="none" strike="noStrike" baseline="0" dirty="0">
                <a:solidFill>
                  <a:srgbClr val="002060"/>
                </a:solidFill>
                <a:latin typeface="Montserrat" panose="00000500000000000000" pitchFamily="2" charset="0"/>
              </a:rPr>
              <a:t>	</a:t>
            </a:r>
            <a:r>
              <a:rPr lang="en-GB" sz="4800" b="1" i="0" u="none" strike="noStrike" baseline="0" dirty="0">
                <a:solidFill>
                  <a:srgbClr val="002060"/>
                </a:solidFill>
                <a:latin typeface="Century Gothic" panose="020B0502020202020204" pitchFamily="34" charset="0"/>
              </a:rPr>
              <a:t>As pilgrims of hope, we are on a mission 	to build a world where: </a:t>
            </a:r>
            <a:br>
              <a:rPr lang="en-GB" sz="4800" b="1" i="0" u="none" strike="noStrike" baseline="0" dirty="0">
                <a:solidFill>
                  <a:srgbClr val="000000"/>
                </a:solidFill>
                <a:latin typeface="Century Gothic" panose="020B0502020202020204" pitchFamily="34" charset="0"/>
              </a:rPr>
            </a:br>
            <a:endParaRPr lang="en-GB" sz="4800" b="1" dirty="0">
              <a:latin typeface="Century Gothic" panose="020B0502020202020204" pitchFamily="34" charset="0"/>
            </a:endParaRPr>
          </a:p>
        </p:txBody>
      </p:sp>
      <p:sp>
        <p:nvSpPr>
          <p:cNvPr id="3" name="Content Placeholder 2">
            <a:extLst>
              <a:ext uri="{FF2B5EF4-FFF2-40B4-BE49-F238E27FC236}">
                <a16:creationId xmlns:a16="http://schemas.microsoft.com/office/drawing/2014/main" id="{FF160BCC-FE43-4E1E-39F4-F467590CCE83}"/>
              </a:ext>
            </a:extLst>
          </p:cNvPr>
          <p:cNvSpPr>
            <a:spLocks noGrp="1"/>
          </p:cNvSpPr>
          <p:nvPr>
            <p:ph idx="1"/>
          </p:nvPr>
        </p:nvSpPr>
        <p:spPr>
          <a:xfrm>
            <a:off x="415636" y="1611874"/>
            <a:ext cx="11673445" cy="5127375"/>
          </a:xfrm>
        </p:spPr>
        <p:txBody>
          <a:bodyPr>
            <a:noAutofit/>
          </a:bodyPr>
          <a:lstStyle/>
          <a:p>
            <a:r>
              <a:rPr lang="en-GB" sz="2400" b="1" i="0" u="none" strike="noStrike" baseline="0" dirty="0">
                <a:solidFill>
                  <a:schemeClr val="bg1"/>
                </a:solidFill>
                <a:latin typeface="Century Gothic" panose="020B0502020202020204" pitchFamily="34" charset="0"/>
              </a:rPr>
              <a:t>We recognise </a:t>
            </a:r>
            <a:r>
              <a:rPr lang="en-GB" sz="2400" b="0" i="0" u="none" strike="noStrike" baseline="0" dirty="0">
                <a:solidFill>
                  <a:schemeClr val="bg1"/>
                </a:solidFill>
                <a:latin typeface="Century Gothic" panose="020B0502020202020204" pitchFamily="34" charset="0"/>
              </a:rPr>
              <a:t>the dignity of every person, loved and created by God. </a:t>
            </a:r>
          </a:p>
          <a:p>
            <a:r>
              <a:rPr lang="en-GB" sz="2400" b="1" i="0" u="none" strike="noStrike" baseline="0" dirty="0">
                <a:solidFill>
                  <a:schemeClr val="bg1"/>
                </a:solidFill>
                <a:latin typeface="Century Gothic" panose="020B0502020202020204" pitchFamily="34" charset="0"/>
              </a:rPr>
              <a:t>We follow </a:t>
            </a:r>
            <a:r>
              <a:rPr lang="en-GB" sz="2400" b="0" i="0" u="none" strike="noStrike" baseline="0" dirty="0">
                <a:solidFill>
                  <a:schemeClr val="bg1"/>
                </a:solidFill>
                <a:latin typeface="Century Gothic" panose="020B0502020202020204" pitchFamily="34" charset="0"/>
              </a:rPr>
              <a:t>the example of Jesus’ love and his mission to bring good news ‘to the poor’. (Luke 4) </a:t>
            </a:r>
          </a:p>
          <a:p>
            <a:r>
              <a:rPr lang="en-GB" sz="2400" b="1" i="0" u="none" strike="noStrike" baseline="0" dirty="0">
                <a:solidFill>
                  <a:schemeClr val="bg1"/>
                </a:solidFill>
                <a:latin typeface="Century Gothic" panose="020B0502020202020204" pitchFamily="34" charset="0"/>
              </a:rPr>
              <a:t>We work </a:t>
            </a:r>
            <a:r>
              <a:rPr lang="en-GB" sz="2400" b="0" i="0" u="none" strike="noStrike" baseline="0" dirty="0">
                <a:solidFill>
                  <a:schemeClr val="bg1"/>
                </a:solidFill>
                <a:latin typeface="Century Gothic" panose="020B0502020202020204" pitchFamily="34" charset="0"/>
              </a:rPr>
              <a:t>for the common good of all, understanding that our actions impact our local and global family because we are all interconnected. </a:t>
            </a:r>
          </a:p>
          <a:p>
            <a:r>
              <a:rPr lang="en-GB" sz="2400" b="1" i="0" u="none" strike="noStrike" baseline="0" dirty="0">
                <a:solidFill>
                  <a:schemeClr val="bg1"/>
                </a:solidFill>
                <a:latin typeface="Century Gothic" panose="020B0502020202020204" pitchFamily="34" charset="0"/>
              </a:rPr>
              <a:t>We are good stewards </a:t>
            </a:r>
            <a:r>
              <a:rPr lang="en-GB" sz="2400" b="0" i="0" u="none" strike="noStrike" baseline="0" dirty="0">
                <a:solidFill>
                  <a:schemeClr val="bg1"/>
                </a:solidFill>
                <a:latin typeface="Century Gothic" panose="020B0502020202020204" pitchFamily="34" charset="0"/>
              </a:rPr>
              <a:t>of the earth, knowing that the earth’s gifts are for everyone, not just for a privileged few. </a:t>
            </a:r>
          </a:p>
          <a:p>
            <a:r>
              <a:rPr lang="en-GB" sz="2400" b="1" i="0" u="none" strike="noStrike" baseline="0" dirty="0">
                <a:solidFill>
                  <a:schemeClr val="bg1"/>
                </a:solidFill>
                <a:latin typeface="Century Gothic" panose="020B0502020202020204" pitchFamily="34" charset="0"/>
              </a:rPr>
              <a:t>We prepare </a:t>
            </a:r>
            <a:r>
              <a:rPr lang="en-GB" sz="2400" b="0" i="0" u="none" strike="noStrike" baseline="0" dirty="0">
                <a:solidFill>
                  <a:schemeClr val="bg1"/>
                </a:solidFill>
                <a:latin typeface="Century Gothic" panose="020B0502020202020204" pitchFamily="34" charset="0"/>
              </a:rPr>
              <a:t>a path to peace in our world, challenging the root causes of poverty and injustice. </a:t>
            </a:r>
          </a:p>
          <a:p>
            <a:r>
              <a:rPr lang="en-GB" sz="2400" b="1" i="0" u="none" strike="noStrike" baseline="0" dirty="0">
                <a:solidFill>
                  <a:schemeClr val="bg1"/>
                </a:solidFill>
                <a:latin typeface="Century Gothic" panose="020B0502020202020204" pitchFamily="34" charset="0"/>
              </a:rPr>
              <a:t>We speak out </a:t>
            </a:r>
            <a:r>
              <a:rPr lang="en-GB" sz="2400" b="0" i="0" u="none" strike="noStrike" baseline="0" dirty="0">
                <a:solidFill>
                  <a:schemeClr val="bg1"/>
                </a:solidFill>
                <a:latin typeface="Century Gothic" panose="020B0502020202020204" pitchFamily="34" charset="0"/>
              </a:rPr>
              <a:t>for debt relief, to set free those who are burdened by unjust debt. </a:t>
            </a:r>
          </a:p>
          <a:p>
            <a:r>
              <a:rPr lang="en-GB" sz="2400" b="1" i="0" u="none" strike="noStrike" baseline="0" dirty="0">
                <a:solidFill>
                  <a:schemeClr val="bg1"/>
                </a:solidFill>
                <a:latin typeface="Century Gothic" panose="020B0502020202020204" pitchFamily="34" charset="0"/>
              </a:rPr>
              <a:t>We work together </a:t>
            </a:r>
            <a:r>
              <a:rPr lang="en-GB" sz="2400" b="0" i="0" u="none" strike="noStrike" baseline="0" dirty="0">
                <a:solidFill>
                  <a:schemeClr val="bg1"/>
                </a:solidFill>
                <a:latin typeface="Century Gothic" panose="020B0502020202020204" pitchFamily="34" charset="0"/>
              </a:rPr>
              <a:t>with CAFOD to be practical signs of hope and put love into action. </a:t>
            </a:r>
            <a:endParaRPr lang="en-GB" sz="2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61702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DB1472EC-225B-B4A5-2D4C-7C09304F3365}"/>
              </a:ext>
            </a:extLst>
          </p:cNvPr>
          <p:cNvSpPr txBox="1">
            <a:spLocks/>
          </p:cNvSpPr>
          <p:nvPr/>
        </p:nvSpPr>
        <p:spPr>
          <a:xfrm>
            <a:off x="7116766" y="531206"/>
            <a:ext cx="4477495" cy="5506415"/>
          </a:xfrm>
          <a:prstGeom prst="rect">
            <a:avLst/>
          </a:prstGeom>
        </p:spPr>
        <p:txBody>
          <a:bodyPr>
            <a:normAutofit lnSpcReduction="10000"/>
          </a:bodyPr>
          <a:lstStyle>
            <a:lvl1pPr marL="228600" indent="-228600" algn="l" defTabSz="914400" rtl="0" eaLnBrk="1" latinLnBrk="0" hangingPunct="1">
              <a:lnSpc>
                <a:spcPct val="100000"/>
              </a:lnSpc>
              <a:spcBef>
                <a:spcPts val="100"/>
              </a:spcBef>
              <a:spcAft>
                <a:spcPts val="1100"/>
              </a:spcAft>
              <a:buClr>
                <a:srgbClr val="A5C400"/>
              </a:buClr>
              <a:buSzPct val="120000"/>
              <a:buFont typeface="Arial" panose="020B0604020202020204" pitchFamily="34" charset="0"/>
              <a:buChar char="•"/>
              <a:defRPr sz="2000" kern="1200">
                <a:solidFill>
                  <a:srgbClr val="112643"/>
                </a:solidFill>
                <a:latin typeface="+mn-lt"/>
                <a:ea typeface="+mn-ea"/>
                <a:cs typeface="+mn-cs"/>
              </a:defRPr>
            </a:lvl1pPr>
            <a:lvl2pPr marL="762000" indent="-304800" algn="l" defTabSz="914400" rtl="0" eaLnBrk="1" latinLnBrk="0" hangingPunct="1">
              <a:lnSpc>
                <a:spcPct val="100000"/>
              </a:lnSpc>
              <a:spcBef>
                <a:spcPts val="100"/>
              </a:spcBef>
              <a:spcAft>
                <a:spcPts val="1100"/>
              </a:spcAft>
              <a:buClr>
                <a:srgbClr val="A5C400"/>
              </a:buClr>
              <a:buSzPct val="120000"/>
              <a:buFont typeface="Wingdings" charset="2"/>
              <a:buChar char="ü"/>
              <a:tabLst/>
              <a:defRPr sz="2000" kern="1200">
                <a:solidFill>
                  <a:srgbClr val="112643"/>
                </a:solidFill>
                <a:latin typeface="+mn-lt"/>
                <a:ea typeface="+mn-ea"/>
                <a:cs typeface="+mn-cs"/>
              </a:defRPr>
            </a:lvl2pPr>
            <a:lvl3pPr marL="1143000" indent="-228600" algn="l" defTabSz="914400" rtl="0" eaLnBrk="1" latinLnBrk="0" hangingPunct="1">
              <a:lnSpc>
                <a:spcPct val="100000"/>
              </a:lnSpc>
              <a:spcBef>
                <a:spcPts val="100"/>
              </a:spcBef>
              <a:spcAft>
                <a:spcPts val="1100"/>
              </a:spcAft>
              <a:buClr>
                <a:srgbClr val="A5C400"/>
              </a:buClr>
              <a:buSzPct val="120000"/>
              <a:buFont typeface="Arial" panose="020B0604020202020204" pitchFamily="34" charset="0"/>
              <a:buChar char="•"/>
              <a:defRPr sz="2000" kern="1200">
                <a:solidFill>
                  <a:srgbClr val="112643"/>
                </a:solidFill>
                <a:latin typeface="+mn-lt"/>
                <a:ea typeface="+mn-ea"/>
                <a:cs typeface="+mn-cs"/>
              </a:defRPr>
            </a:lvl3pPr>
            <a:lvl4pPr marL="1600200" indent="-228600" algn="l" defTabSz="914400" rtl="0" eaLnBrk="1" latinLnBrk="0" hangingPunct="1">
              <a:lnSpc>
                <a:spcPct val="100000"/>
              </a:lnSpc>
              <a:spcBef>
                <a:spcPts val="100"/>
              </a:spcBef>
              <a:spcAft>
                <a:spcPts val="1100"/>
              </a:spcAft>
              <a:buClr>
                <a:srgbClr val="A5C400"/>
              </a:buClr>
              <a:buSzPct val="120000"/>
              <a:buFont typeface="Arial" panose="020B0604020202020204" pitchFamily="34" charset="0"/>
              <a:buChar char="•"/>
              <a:defRPr sz="2000" kern="1200">
                <a:solidFill>
                  <a:srgbClr val="112643"/>
                </a:solidFill>
                <a:latin typeface="+mn-lt"/>
                <a:ea typeface="+mn-ea"/>
                <a:cs typeface="+mn-cs"/>
              </a:defRPr>
            </a:lvl4pPr>
            <a:lvl5pPr marL="2057400" indent="-228600" algn="l" defTabSz="914400" rtl="0" eaLnBrk="1" latinLnBrk="0" hangingPunct="1">
              <a:lnSpc>
                <a:spcPct val="100000"/>
              </a:lnSpc>
              <a:spcBef>
                <a:spcPts val="100"/>
              </a:spcBef>
              <a:spcAft>
                <a:spcPts val="1100"/>
              </a:spcAft>
              <a:buClr>
                <a:srgbClr val="A5C400"/>
              </a:buClr>
              <a:buSzPct val="120000"/>
              <a:buFont typeface="Arial" panose="020B0604020202020204" pitchFamily="34" charset="0"/>
              <a:buChar char="•"/>
              <a:defRPr sz="2000" kern="1200">
                <a:solidFill>
                  <a:srgbClr val="11264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ts val="4800"/>
              </a:lnSpc>
              <a:spcBef>
                <a:spcPct val="0"/>
              </a:spcBef>
              <a:spcAft>
                <a:spcPts val="0"/>
              </a:spcAft>
              <a:buClrTx/>
              <a:buSzTx/>
              <a:buFontTx/>
              <a:buNone/>
              <a:tabLst/>
              <a:defRPr/>
            </a:pPr>
            <a:r>
              <a:rPr kumimoji="0" lang="en-GB" sz="3600" b="0" i="1" u="none" strike="noStrike" kern="120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rPr>
              <a:t>All it takes is one good person to restore hope!</a:t>
            </a:r>
          </a:p>
          <a:p>
            <a:pPr marL="0" marR="0" lvl="0" indent="0" algn="l" defTabSz="914400" rtl="0" eaLnBrk="1" fontAlgn="auto" latinLnBrk="0" hangingPunct="1">
              <a:lnSpc>
                <a:spcPts val="2400"/>
              </a:lnSpc>
              <a:spcBef>
                <a:spcPct val="0"/>
              </a:spcBef>
              <a:spcAft>
                <a:spcPts val="0"/>
              </a:spcAft>
              <a:buClrTx/>
              <a:buSzTx/>
              <a:buFontTx/>
              <a:buNone/>
              <a:tabLst/>
              <a:defRPr/>
            </a:pPr>
            <a:endParaRPr kumimoji="0" lang="en-GB" sz="2400" b="0" i="1" u="none" strike="noStrike" kern="120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endParaRPr>
          </a:p>
          <a:p>
            <a:pPr marL="0" marR="0" lvl="0" indent="0" algn="l" defTabSz="914400" rtl="0" eaLnBrk="1" fontAlgn="auto" latinLnBrk="0" hangingPunct="1">
              <a:lnSpc>
                <a:spcPts val="2400"/>
              </a:lnSpc>
              <a:spcBef>
                <a:spcPct val="0"/>
              </a:spcBef>
              <a:spcAft>
                <a:spcPts val="0"/>
              </a:spcAft>
              <a:buClrTx/>
              <a:buSzTx/>
              <a:buFontTx/>
              <a:buNone/>
              <a:tabLst/>
              <a:defRPr/>
            </a:pPr>
            <a:r>
              <a:rPr kumimoji="0" lang="en-GB" sz="2400" b="0" i="1" u="none" strike="noStrike" kern="120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rPr>
              <a:t>Laudato Si’  71</a:t>
            </a:r>
          </a:p>
          <a:p>
            <a:pPr marL="0" marR="0" lvl="0" indent="0" algn="l" defTabSz="914400" rtl="0" eaLnBrk="1" fontAlgn="auto" latinLnBrk="0" hangingPunct="1">
              <a:lnSpc>
                <a:spcPts val="2400"/>
              </a:lnSpc>
              <a:spcBef>
                <a:spcPct val="0"/>
              </a:spcBef>
              <a:spcAft>
                <a:spcPts val="0"/>
              </a:spcAft>
              <a:buClrTx/>
              <a:buSzTx/>
              <a:buFontTx/>
              <a:buNone/>
              <a:tabLst/>
              <a:defRPr/>
            </a:pPr>
            <a:endParaRPr lang="en-GB" sz="2400" i="1" dirty="0">
              <a:solidFill>
                <a:prstClr val="white"/>
              </a:solidFill>
              <a:latin typeface="Century Gothic" panose="020B0502020202020204" pitchFamily="34" charset="0"/>
              <a:cs typeface="Arial" panose="020B0604020202020204" pitchFamily="34" charset="0"/>
            </a:endParaRPr>
          </a:p>
          <a:p>
            <a:pPr marL="0" marR="0" lvl="0" indent="0" algn="l" defTabSz="914400" rtl="0" eaLnBrk="1" fontAlgn="auto" latinLnBrk="0" hangingPunct="1">
              <a:lnSpc>
                <a:spcPts val="2400"/>
              </a:lnSpc>
              <a:spcBef>
                <a:spcPct val="0"/>
              </a:spcBef>
              <a:spcAft>
                <a:spcPts val="0"/>
              </a:spcAft>
              <a:buClrTx/>
              <a:buSzTx/>
              <a:buFontTx/>
              <a:buNone/>
              <a:tabLst/>
              <a:defRPr/>
            </a:pPr>
            <a:endParaRPr kumimoji="0" lang="en-GB" sz="2400" b="0" i="1" u="none" strike="noStrike" kern="1200" cap="none" spc="0" normalizeH="0" baseline="0" noProof="0" dirty="0">
              <a:ln>
                <a:noFill/>
              </a:ln>
              <a:solidFill>
                <a:prstClr val="white"/>
              </a:solidFill>
              <a:effectLst/>
              <a:uLnTx/>
              <a:uFillTx/>
              <a:latin typeface="Century Gothic" panose="020B0502020202020204" pitchFamily="34" charset="0"/>
              <a:cs typeface="Arial" panose="020B0604020202020204" pitchFamily="34" charset="0"/>
            </a:endParaRPr>
          </a:p>
          <a:p>
            <a:pPr marL="0" marR="0" lvl="0" indent="0" algn="l" defTabSz="914400" rtl="0" eaLnBrk="1" fontAlgn="auto" latinLnBrk="0" hangingPunct="1">
              <a:spcBef>
                <a:spcPct val="0"/>
              </a:spcBef>
              <a:spcAft>
                <a:spcPts val="0"/>
              </a:spcAft>
              <a:buClrTx/>
              <a:buSzTx/>
              <a:buFontTx/>
              <a:buNone/>
              <a:tabLst/>
              <a:defRPr/>
            </a:pPr>
            <a:r>
              <a:rPr lang="en-GB" sz="3200" i="1" dirty="0">
                <a:solidFill>
                  <a:prstClr val="white"/>
                </a:solidFill>
                <a:latin typeface="Century Gothic" panose="020B0502020202020204" pitchFamily="34" charset="0"/>
                <a:cs typeface="Arial" panose="020B0604020202020204" pitchFamily="34" charset="0"/>
              </a:rPr>
              <a:t>We must fan the flame of hope that has been given us…</a:t>
            </a:r>
          </a:p>
          <a:p>
            <a:pPr marL="0" marR="0" lvl="0" indent="0" algn="l" defTabSz="914400" rtl="0" eaLnBrk="1" fontAlgn="auto" latinLnBrk="0" hangingPunct="1">
              <a:lnSpc>
                <a:spcPts val="2400"/>
              </a:lnSpc>
              <a:spcBef>
                <a:spcPct val="0"/>
              </a:spcBef>
              <a:spcAft>
                <a:spcPts val="0"/>
              </a:spcAft>
              <a:buClrTx/>
              <a:buSzTx/>
              <a:buFontTx/>
              <a:buNone/>
              <a:tabLst/>
              <a:defRPr/>
            </a:pPr>
            <a:endParaRPr lang="en-GB" sz="2400" i="1" dirty="0">
              <a:solidFill>
                <a:prstClr val="white"/>
              </a:solidFill>
              <a:latin typeface="Century Gothic" panose="020B0502020202020204" pitchFamily="34" charset="0"/>
              <a:cs typeface="Arial" panose="020B0604020202020204" pitchFamily="34" charset="0"/>
            </a:endParaRPr>
          </a:p>
          <a:p>
            <a:pPr marL="0" marR="0" lvl="0" indent="0" algn="l" defTabSz="914400" rtl="0" eaLnBrk="1" fontAlgn="auto" latinLnBrk="0" hangingPunct="1">
              <a:lnSpc>
                <a:spcPts val="2400"/>
              </a:lnSpc>
              <a:spcBef>
                <a:spcPct val="0"/>
              </a:spcBef>
              <a:spcAft>
                <a:spcPts val="0"/>
              </a:spcAft>
              <a:buClrTx/>
              <a:buSzTx/>
              <a:buFontTx/>
              <a:buNone/>
              <a:tabLst/>
              <a:defRPr/>
            </a:pPr>
            <a:r>
              <a:rPr lang="en-GB" sz="2400" i="1" dirty="0">
                <a:solidFill>
                  <a:prstClr val="white"/>
                </a:solidFill>
                <a:latin typeface="Century Gothic" panose="020B0502020202020204" pitchFamily="34" charset="0"/>
                <a:cs typeface="Arial" panose="020B0604020202020204" pitchFamily="34" charset="0"/>
              </a:rPr>
              <a:t>Letter for the </a:t>
            </a:r>
          </a:p>
          <a:p>
            <a:pPr marL="0" marR="0" lvl="0" indent="0" algn="l" defTabSz="914400" rtl="0" eaLnBrk="1" fontAlgn="auto" latinLnBrk="0" hangingPunct="1">
              <a:lnSpc>
                <a:spcPts val="2400"/>
              </a:lnSpc>
              <a:spcBef>
                <a:spcPct val="0"/>
              </a:spcBef>
              <a:spcAft>
                <a:spcPts val="0"/>
              </a:spcAft>
              <a:buClrTx/>
              <a:buSzTx/>
              <a:buFontTx/>
              <a:buNone/>
              <a:tabLst/>
              <a:defRPr/>
            </a:pPr>
            <a:r>
              <a:rPr lang="en-GB" sz="2400" i="1" dirty="0">
                <a:solidFill>
                  <a:prstClr val="white"/>
                </a:solidFill>
                <a:latin typeface="Century Gothic" panose="020B0502020202020204" pitchFamily="34" charset="0"/>
                <a:cs typeface="Arial" panose="020B0604020202020204" pitchFamily="34" charset="0"/>
              </a:rPr>
              <a:t>Jubilee</a:t>
            </a:r>
          </a:p>
          <a:p>
            <a:pPr marL="0" marR="0" lvl="0" indent="0" algn="l" defTabSz="914400" rtl="0" eaLnBrk="1" fontAlgn="auto" latinLnBrk="0" hangingPunct="1">
              <a:lnSpc>
                <a:spcPts val="2400"/>
              </a:lnSpc>
              <a:spcBef>
                <a:spcPct val="0"/>
              </a:spcBef>
              <a:spcAft>
                <a:spcPts val="0"/>
              </a:spcAft>
              <a:buClrTx/>
              <a:buSzTx/>
              <a:buFontTx/>
              <a:buNone/>
              <a:tabLst/>
              <a:defRPr/>
            </a:pPr>
            <a:endParaRPr kumimoji="0" lang="en-GB" sz="2400" b="0" i="1" u="none" strike="noStrike" kern="1200" cap="none" spc="0" normalizeH="0" baseline="0" noProof="0" dirty="0">
              <a:ln>
                <a:noFill/>
              </a:ln>
              <a:solidFill>
                <a:prstClr val="white"/>
              </a:solidFill>
              <a:effectLst/>
              <a:uLnTx/>
              <a:uFillTx/>
              <a:latin typeface="Arial" panose="020B0604020202020204"/>
              <a:ea typeface="+mn-ea"/>
              <a:cs typeface="Arial" panose="020B0604020202020204" pitchFamily="34" charset="0"/>
            </a:endParaRPr>
          </a:p>
          <a:p>
            <a:pPr marL="0" marR="0" lvl="0" indent="0" algn="l" defTabSz="914400" rtl="0" eaLnBrk="1" fontAlgn="auto" latinLnBrk="0" hangingPunct="1">
              <a:lnSpc>
                <a:spcPts val="2400"/>
              </a:lnSpc>
              <a:spcBef>
                <a:spcPct val="0"/>
              </a:spcBef>
              <a:spcAft>
                <a:spcPts val="0"/>
              </a:spcAft>
              <a:buClrTx/>
              <a:buSzTx/>
              <a:buFontTx/>
              <a:buNone/>
              <a:tabLst/>
              <a:defRPr/>
            </a:pPr>
            <a:endParaRPr kumimoji="0" lang="en-GB" sz="4400" b="0" i="1" u="none" strike="noStrike" kern="1200" cap="none" spc="0" normalizeH="0" baseline="0" noProof="0" dirty="0">
              <a:ln>
                <a:noFill/>
              </a:ln>
              <a:solidFill>
                <a:prstClr val="white"/>
              </a:solidFill>
              <a:effectLst/>
              <a:uLnTx/>
              <a:uFillTx/>
              <a:latin typeface="Arial" panose="020B0604020202020204"/>
              <a:ea typeface="+mn-ea"/>
              <a:cs typeface="Arial" panose="020B0604020202020204" pitchFamily="34" charset="0"/>
            </a:endParaRPr>
          </a:p>
        </p:txBody>
      </p:sp>
      <p:grpSp>
        <p:nvGrpSpPr>
          <p:cNvPr id="5" name="Group 4">
            <a:extLst>
              <a:ext uri="{FF2B5EF4-FFF2-40B4-BE49-F238E27FC236}">
                <a16:creationId xmlns:a16="http://schemas.microsoft.com/office/drawing/2014/main" id="{32DFFC1B-CFE7-12DB-C95C-00550DC6C42E}"/>
              </a:ext>
            </a:extLst>
          </p:cNvPr>
          <p:cNvGrpSpPr/>
          <p:nvPr/>
        </p:nvGrpSpPr>
        <p:grpSpPr>
          <a:xfrm>
            <a:off x="-423108" y="-1567807"/>
            <a:ext cx="7023477" cy="7605428"/>
            <a:chOff x="-423108" y="-1567807"/>
            <a:chExt cx="7023477" cy="7605428"/>
          </a:xfrm>
        </p:grpSpPr>
        <p:pic>
          <p:nvPicPr>
            <p:cNvPr id="3" name="Picture 4">
              <a:extLst>
                <a:ext uri="{FF2B5EF4-FFF2-40B4-BE49-F238E27FC236}">
                  <a16:creationId xmlns:a16="http://schemas.microsoft.com/office/drawing/2014/main" id="{16C7E7C8-E147-2EF5-90EC-7F945E1EF4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108" y="-1567807"/>
              <a:ext cx="5108117" cy="722562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ue circle with a gold cross and a white circle with white text&#10;&#10;Description automatically generated">
              <a:extLst>
                <a:ext uri="{FF2B5EF4-FFF2-40B4-BE49-F238E27FC236}">
                  <a16:creationId xmlns:a16="http://schemas.microsoft.com/office/drawing/2014/main" id="{78177CF1-3695-C64B-E95D-4A354DDE3909}"/>
                </a:ext>
              </a:extLst>
            </p:cNvPr>
            <p:cNvPicPr/>
            <p:nvPr/>
          </p:nvPicPr>
          <p:blipFill>
            <a:blip r:embed="rId3" cstate="print">
              <a:alphaModFix/>
              <a:extLst>
                <a:ext uri="{28A0092B-C50C-407E-A947-70E740481C1C}">
                  <a14:useLocalDpi xmlns:a14="http://schemas.microsoft.com/office/drawing/2010/main" val="0"/>
                </a:ext>
              </a:extLst>
            </a:blip>
            <a:srcRect/>
            <a:stretch>
              <a:fillRect/>
            </a:stretch>
          </p:blipFill>
          <p:spPr bwMode="auto">
            <a:xfrm>
              <a:off x="3041622" y="2246501"/>
              <a:ext cx="3558747" cy="3791120"/>
            </a:xfrm>
            <a:prstGeom prst="rect">
              <a:avLst/>
            </a:prstGeom>
            <a:noFill/>
            <a:ln>
              <a:noFill/>
            </a:ln>
          </p:spPr>
        </p:pic>
      </p:grpSp>
    </p:spTree>
    <p:extLst>
      <p:ext uri="{BB962C8B-B14F-4D97-AF65-F5344CB8AC3E}">
        <p14:creationId xmlns:p14="http://schemas.microsoft.com/office/powerpoint/2010/main" val="30476136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FEE03AC-6045-FF0F-40AC-37DCDC34DF44}"/>
              </a:ext>
            </a:extLst>
          </p:cNvPr>
          <p:cNvSpPr txBox="1"/>
          <p:nvPr/>
        </p:nvSpPr>
        <p:spPr>
          <a:xfrm>
            <a:off x="438614" y="538031"/>
            <a:ext cx="8271277" cy="5990679"/>
          </a:xfrm>
          <a:prstGeom prst="rect">
            <a:avLst/>
          </a:prstGeom>
          <a:noFill/>
        </p:spPr>
        <p:txBody>
          <a:bodyPr wrap="square" rtlCol="0">
            <a:spAutoFit/>
          </a:bodyPr>
          <a:lstStyle/>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We live in an unequal world. The world’s richest __% own ___% of all global financial assets and emit as much carbon pollution as the poorest __________ of humanity. </a:t>
            </a:r>
          </a:p>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Despite there being enough food in the world to feed everyone, approximately ___________ people worldwide face hunger daily. </a:t>
            </a:r>
          </a:p>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Over ____________ people are living in countries where governments are spending more money on debts than on health or education.</a:t>
            </a:r>
          </a:p>
        </p:txBody>
      </p:sp>
      <p:sp>
        <p:nvSpPr>
          <p:cNvPr id="2" name="TextBox 1">
            <a:extLst>
              <a:ext uri="{FF2B5EF4-FFF2-40B4-BE49-F238E27FC236}">
                <a16:creationId xmlns:a16="http://schemas.microsoft.com/office/drawing/2014/main" id="{6871E303-2E4D-221B-D3E6-ECF5FA014166}"/>
              </a:ext>
            </a:extLst>
          </p:cNvPr>
          <p:cNvSpPr txBox="1"/>
          <p:nvPr/>
        </p:nvSpPr>
        <p:spPr>
          <a:xfrm>
            <a:off x="9177455" y="509690"/>
            <a:ext cx="2575931" cy="5693866"/>
          </a:xfrm>
          <a:prstGeom prst="rect">
            <a:avLst/>
          </a:prstGeom>
          <a:noFill/>
        </p:spPr>
        <p:txBody>
          <a:bodyPr wrap="square" rtlCol="0">
            <a:spAutoFit/>
          </a:bodyPr>
          <a:lstStyle/>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1 </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10 </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24 </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43 </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75 </a:t>
            </a:r>
          </a:p>
          <a:p>
            <a:pPr algn="r"/>
            <a:r>
              <a:rPr lang="en-GB" sz="2800" b="1" i="1" dirty="0">
                <a:solidFill>
                  <a:schemeClr val="accent1">
                    <a:lumMod val="20000"/>
                    <a:lumOff val="80000"/>
                  </a:schemeClr>
                </a:solidFill>
                <a:latin typeface="Century Gothic" panose="020B0502020202020204" pitchFamily="34" charset="0"/>
                <a:ea typeface="Aptos" panose="020B0004020202020204" pitchFamily="34" charset="0"/>
              </a:rPr>
              <a:t>h</a:t>
            </a: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alf</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two thirds</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530 million</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735 million</a:t>
            </a:r>
          </a:p>
          <a:p>
            <a:pPr algn="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998 million</a:t>
            </a:r>
          </a:p>
          <a:p>
            <a:pPr algn="r"/>
            <a:r>
              <a:rPr lang="en-GB" sz="2800" b="1" i="1" dirty="0">
                <a:solidFill>
                  <a:schemeClr val="accent1">
                    <a:lumMod val="20000"/>
                    <a:lumOff val="80000"/>
                  </a:schemeClr>
                </a:solidFill>
                <a:latin typeface="Century Gothic" panose="020B0502020202020204" pitchFamily="34" charset="0"/>
                <a:ea typeface="Aptos" panose="020B0004020202020204" pitchFamily="34" charset="0"/>
              </a:rPr>
              <a:t>one</a:t>
            </a:r>
            <a:r>
              <a:rPr lang="en-GB" sz="2800" b="1" i="1" dirty="0">
                <a:solidFill>
                  <a:schemeClr val="accent1">
                    <a:lumMod val="20000"/>
                    <a:lumOff val="80000"/>
                  </a:schemeClr>
                </a:solidFill>
                <a:effectLst/>
                <a:latin typeface="Century Gothic" panose="020B0502020202020204" pitchFamily="34" charset="0"/>
                <a:ea typeface="Aptos" panose="020B0004020202020204" pitchFamily="34" charset="0"/>
              </a:rPr>
              <a:t> billion three billion four billion</a:t>
            </a:r>
            <a:endParaRPr lang="en-GB" sz="2800" b="1" dirty="0">
              <a:solidFill>
                <a:schemeClr val="accent1">
                  <a:lumMod val="20000"/>
                  <a:lumOff val="80000"/>
                </a:schemeClr>
              </a:solidFill>
              <a:latin typeface="Century Gothic" panose="020B0502020202020204" pitchFamily="34" charset="0"/>
            </a:endParaRPr>
          </a:p>
        </p:txBody>
      </p:sp>
    </p:spTree>
    <p:extLst>
      <p:ext uri="{BB962C8B-B14F-4D97-AF65-F5344CB8AC3E}">
        <p14:creationId xmlns:p14="http://schemas.microsoft.com/office/powerpoint/2010/main" val="2816053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077C0B-8B21-2889-1580-0C1BEE9C70D4}"/>
              </a:ext>
            </a:extLst>
          </p:cNvPr>
          <p:cNvSpPr txBox="1"/>
          <p:nvPr/>
        </p:nvSpPr>
        <p:spPr>
          <a:xfrm>
            <a:off x="566853" y="547718"/>
            <a:ext cx="8651037" cy="5035674"/>
          </a:xfrm>
          <a:prstGeom prst="rect">
            <a:avLst/>
          </a:prstGeom>
          <a:solidFill>
            <a:srgbClr val="002060"/>
          </a:solidFill>
        </p:spPr>
        <p:txBody>
          <a:bodyPr wrap="square" rtlCol="0">
            <a:spAutoFit/>
          </a:bodyPr>
          <a:lstStyle/>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We live in an unequal world. The world’s richest </a:t>
            </a:r>
            <a:r>
              <a:rPr lang="en-GB" sz="2900" b="1" u="sng" kern="100" dirty="0">
                <a:solidFill>
                  <a:schemeClr val="accent1">
                    <a:lumMod val="20000"/>
                    <a:lumOff val="80000"/>
                  </a:schemeClr>
                </a:solidFill>
                <a:effectLst/>
                <a:latin typeface="Century Gothic" panose="020B0502020202020204" pitchFamily="34" charset="0"/>
                <a:ea typeface="Aptos" panose="020B0004020202020204" pitchFamily="34" charset="0"/>
                <a:cs typeface="Arial" panose="020B0604020202020204" pitchFamily="34" charset="0"/>
              </a:rPr>
              <a:t>1</a:t>
            </a: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 own </a:t>
            </a:r>
            <a:r>
              <a:rPr lang="en-GB" sz="2900" b="1" u="sng" kern="100" dirty="0">
                <a:solidFill>
                  <a:schemeClr val="accent1">
                    <a:lumMod val="20000"/>
                    <a:lumOff val="80000"/>
                  </a:schemeClr>
                </a:solidFill>
                <a:effectLst/>
                <a:latin typeface="Century Gothic" panose="020B0502020202020204" pitchFamily="34" charset="0"/>
                <a:ea typeface="Aptos" panose="020B0004020202020204" pitchFamily="34" charset="0"/>
                <a:cs typeface="Arial" panose="020B0604020202020204" pitchFamily="34" charset="0"/>
              </a:rPr>
              <a:t>43</a:t>
            </a: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 of all global financial assets and emit as much carbon pollution as the poorest </a:t>
            </a:r>
            <a:r>
              <a:rPr lang="en-GB" sz="2900" b="1" kern="100" dirty="0">
                <a:solidFill>
                  <a:schemeClr val="accent1">
                    <a:lumMod val="20000"/>
                    <a:lumOff val="80000"/>
                  </a:schemeClr>
                </a:solidFill>
                <a:effectLst/>
                <a:latin typeface="Century Gothic" panose="020B0502020202020204" pitchFamily="34" charset="0"/>
                <a:ea typeface="Aptos" panose="020B0004020202020204" pitchFamily="34" charset="0"/>
                <a:cs typeface="Arial" panose="020B0604020202020204" pitchFamily="34" charset="0"/>
              </a:rPr>
              <a:t>two-thirds </a:t>
            </a: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of humanity. </a:t>
            </a:r>
          </a:p>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Despite there being enough food in the world to feed everyone, approximately </a:t>
            </a:r>
            <a:r>
              <a:rPr lang="en-GB" sz="2900" b="1" u="sng" kern="100" dirty="0">
                <a:solidFill>
                  <a:schemeClr val="accent1">
                    <a:lumMod val="20000"/>
                    <a:lumOff val="80000"/>
                  </a:schemeClr>
                </a:solidFill>
                <a:effectLst/>
                <a:latin typeface="Century Gothic" panose="020B0502020202020204" pitchFamily="34" charset="0"/>
                <a:ea typeface="Aptos" panose="020B0004020202020204" pitchFamily="34" charset="0"/>
                <a:cs typeface="Arial" panose="020B0604020202020204" pitchFamily="34" charset="0"/>
              </a:rPr>
              <a:t>735 million </a:t>
            </a: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people worldwide face hunger daily. </a:t>
            </a:r>
          </a:p>
          <a:p>
            <a:pPr>
              <a:lnSpc>
                <a:spcPct val="107000"/>
              </a:lnSpc>
              <a:spcAft>
                <a:spcPts val="800"/>
              </a:spcAft>
            </a:pP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Over </a:t>
            </a:r>
            <a:r>
              <a:rPr lang="en-GB" sz="2900" b="1" u="sng" kern="100" dirty="0">
                <a:solidFill>
                  <a:schemeClr val="accent1">
                    <a:lumMod val="20000"/>
                    <a:lumOff val="80000"/>
                  </a:schemeClr>
                </a:solidFill>
                <a:effectLst/>
                <a:latin typeface="Century Gothic" panose="020B0502020202020204" pitchFamily="34" charset="0"/>
                <a:ea typeface="Aptos" panose="020B0004020202020204" pitchFamily="34" charset="0"/>
                <a:cs typeface="Arial" panose="020B0604020202020204" pitchFamily="34" charset="0"/>
              </a:rPr>
              <a:t>three billion </a:t>
            </a:r>
            <a:r>
              <a:rPr lang="en-GB" sz="29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people are living in countries where governments are spending more money on debts than on health or education.</a:t>
            </a:r>
          </a:p>
        </p:txBody>
      </p:sp>
      <p:pic>
        <p:nvPicPr>
          <p:cNvPr id="3" name="Picture 4">
            <a:extLst>
              <a:ext uri="{FF2B5EF4-FFF2-40B4-BE49-F238E27FC236}">
                <a16:creationId xmlns:a16="http://schemas.microsoft.com/office/drawing/2014/main" id="{20C949FA-0D5A-4066-9F28-826DCAAE7089}"/>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l="13250" t="24333" r="12029" b="24194"/>
          <a:stretch/>
        </p:blipFill>
        <p:spPr bwMode="auto">
          <a:xfrm>
            <a:off x="8827439" y="1512885"/>
            <a:ext cx="3186820" cy="3105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047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Jubilee for Schools Animation | CAFOD">
            <a:hlinkClick r:id="" action="ppaction://media"/>
            <a:extLst>
              <a:ext uri="{FF2B5EF4-FFF2-40B4-BE49-F238E27FC236}">
                <a16:creationId xmlns:a16="http://schemas.microsoft.com/office/drawing/2014/main" id="{D2D006D0-47C9-C291-6ACA-E6D2E67F18B6}"/>
              </a:ext>
            </a:extLst>
          </p:cNvPr>
          <p:cNvPicPr>
            <a:picLocks noGrp="1" noRot="1" noChangeAspect="1"/>
          </p:cNvPicPr>
          <p:nvPr>
            <p:ph idx="1"/>
            <a:videoFile r:link="rId1"/>
          </p:nvPr>
        </p:nvPicPr>
        <p:blipFill>
          <a:blip r:embed="rId4"/>
          <a:stretch>
            <a:fillRect/>
          </a:stretch>
        </p:blipFill>
        <p:spPr>
          <a:xfrm>
            <a:off x="147792" y="68263"/>
            <a:ext cx="11896415" cy="6721475"/>
          </a:xfrm>
          <a:prstGeom prst="rect">
            <a:avLst/>
          </a:prstGeom>
          <a:noFill/>
        </p:spPr>
      </p:pic>
    </p:spTree>
    <p:extLst>
      <p:ext uri="{BB962C8B-B14F-4D97-AF65-F5344CB8AC3E}">
        <p14:creationId xmlns:p14="http://schemas.microsoft.com/office/powerpoint/2010/main" val="3899172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61753C1-4BDE-FA47-9E69-B464356A9235}"/>
              </a:ext>
            </a:extLst>
          </p:cNvPr>
          <p:cNvSpPr txBox="1">
            <a:spLocks noGrp="1"/>
          </p:cNvSpPr>
          <p:nvPr>
            <p:ph type="title"/>
          </p:nvPr>
        </p:nvSpPr>
        <p:spPr>
          <a:xfrm>
            <a:off x="0" y="365126"/>
            <a:ext cx="12192000" cy="793990"/>
          </a:xfrm>
          <a:prstGeom prst="rect">
            <a:avLst/>
          </a:prstGeom>
          <a:solidFill>
            <a:schemeClr val="accent4">
              <a:lumMod val="75000"/>
            </a:schemeClr>
          </a:solidFill>
        </p:spPr>
        <p:txBody>
          <a:bodyPr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8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	</a:t>
            </a:r>
            <a:r>
              <a:rPr lang="en-GB" sz="4800"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What is the </a:t>
            </a:r>
            <a:r>
              <a:rPr lang="en-GB" sz="4800" b="1" dirty="0">
                <a:solidFill>
                  <a:srgbClr val="002060"/>
                </a:solidFill>
                <a:latin typeface="Century Gothic" panose="020B0502020202020204" pitchFamily="34" charset="0"/>
              </a:rPr>
              <a:t>Jubilee?</a:t>
            </a:r>
            <a:endParaRPr lang="en-GB" sz="4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89EAB240-308F-ABDA-A9C0-26771DF1F902}"/>
              </a:ext>
            </a:extLst>
          </p:cNvPr>
          <p:cNvSpPr txBox="1"/>
          <p:nvPr/>
        </p:nvSpPr>
        <p:spPr>
          <a:xfrm>
            <a:off x="132400" y="1344805"/>
            <a:ext cx="9058096" cy="5262979"/>
          </a:xfrm>
          <a:prstGeom prst="rect">
            <a:avLst/>
          </a:prstGeom>
          <a:noFill/>
        </p:spPr>
        <p:txBody>
          <a:bodyPr wrap="square">
            <a:spAutoFit/>
          </a:bodyPr>
          <a:lstStyle/>
          <a:p>
            <a:pPr marL="342900" lvl="0" indent="-342900">
              <a:buFont typeface="Symbol" panose="05050102010706020507" pitchFamily="18" charset="2"/>
              <a:buChar char=""/>
            </a:pPr>
            <a:r>
              <a:rPr lang="en-GB" sz="28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A Jubilee is a significant moment in the life of the Church that happens every 25 years.</a:t>
            </a:r>
          </a:p>
          <a:p>
            <a:pPr marL="342900" lvl="0" indent="-342900">
              <a:buFont typeface="Symbol" panose="05050102010706020507" pitchFamily="18" charset="2"/>
              <a:buChar char=""/>
            </a:pPr>
            <a:r>
              <a:rPr lang="en-GB" sz="28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Biblically, the Jubilee is a time of renewal, celebration, rest and freedom.</a:t>
            </a:r>
          </a:p>
          <a:p>
            <a:pPr marL="342900" lvl="0" indent="-342900">
              <a:buFont typeface="Symbol" panose="05050102010706020507" pitchFamily="18" charset="2"/>
              <a:buChar char=""/>
            </a:pPr>
            <a:r>
              <a:rPr lang="en-GB" sz="28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Pope Francis has called this Jubilee Year ‘Pilgrims of Hope’. It’s an invitation to renew our hope, a hope which comes from knowing that God loves each one of us, whoever we are.</a:t>
            </a:r>
          </a:p>
          <a:p>
            <a:pPr marL="342900" lvl="0" indent="-342900">
              <a:spcAft>
                <a:spcPts val="800"/>
              </a:spcAft>
              <a:buFont typeface="Symbol" panose="05050102010706020507" pitchFamily="18" charset="2"/>
              <a:buChar char=""/>
            </a:pPr>
            <a:r>
              <a:rPr lang="en-GB" sz="28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rPr>
              <a:t>He has asked us to be signs of hope for others, through caring for our common home, and supporting our sisters and brothers who are experiencing war, hunger or poverty.</a:t>
            </a:r>
          </a:p>
        </p:txBody>
      </p:sp>
      <p:grpSp>
        <p:nvGrpSpPr>
          <p:cNvPr id="3" name="Group 2">
            <a:extLst>
              <a:ext uri="{FF2B5EF4-FFF2-40B4-BE49-F238E27FC236}">
                <a16:creationId xmlns:a16="http://schemas.microsoft.com/office/drawing/2014/main" id="{3DFB07FD-239D-4222-A931-5DA1B76B7BCD}"/>
              </a:ext>
            </a:extLst>
          </p:cNvPr>
          <p:cNvGrpSpPr/>
          <p:nvPr/>
        </p:nvGrpSpPr>
        <p:grpSpPr>
          <a:xfrm>
            <a:off x="9658124" y="1579417"/>
            <a:ext cx="2533876" cy="4705927"/>
            <a:chOff x="8611129" y="1172212"/>
            <a:chExt cx="3186820" cy="5685788"/>
          </a:xfrm>
        </p:grpSpPr>
        <p:pic>
          <p:nvPicPr>
            <p:cNvPr id="7" name="Picture 6" descr="A blue circle with a gold cross and a white circle with white text&#10;&#10;Description automatically generated">
              <a:extLst>
                <a:ext uri="{FF2B5EF4-FFF2-40B4-BE49-F238E27FC236}">
                  <a16:creationId xmlns:a16="http://schemas.microsoft.com/office/drawing/2014/main" id="{BF61B2B6-9CCE-5B4E-9235-D99131200566}"/>
                </a:ext>
              </a:extLst>
            </p:cNvPr>
            <p:cNvPicPr/>
            <p:nvPr/>
          </p:nvPicPr>
          <p:blipFill>
            <a:blip r:embed="rId2" cstate="print">
              <a:alphaModFix amt="20000"/>
              <a:extLst>
                <a:ext uri="{28A0092B-C50C-407E-A947-70E740481C1C}">
                  <a14:useLocalDpi xmlns:a14="http://schemas.microsoft.com/office/drawing/2010/main" val="0"/>
                </a:ext>
              </a:extLst>
            </a:blip>
            <a:srcRect/>
            <a:stretch>
              <a:fillRect/>
            </a:stretch>
          </p:blipFill>
          <p:spPr bwMode="auto">
            <a:xfrm>
              <a:off x="8874493" y="1172212"/>
              <a:ext cx="2660092" cy="2600895"/>
            </a:xfrm>
            <a:prstGeom prst="rect">
              <a:avLst/>
            </a:prstGeom>
            <a:noFill/>
            <a:ln>
              <a:noFill/>
            </a:ln>
          </p:spPr>
        </p:pic>
        <p:pic>
          <p:nvPicPr>
            <p:cNvPr id="2" name="Picture 4">
              <a:extLst>
                <a:ext uri="{FF2B5EF4-FFF2-40B4-BE49-F238E27FC236}">
                  <a16:creationId xmlns:a16="http://schemas.microsoft.com/office/drawing/2014/main" id="{39AB67D5-0F82-4BC1-7F7C-81B1B834A989}"/>
                </a:ext>
              </a:extLst>
            </p:cNvPr>
            <p:cNvPicPr>
              <a:picLocks noChangeAspect="1" noChangeArrowheads="1"/>
            </p:cNvPicPr>
            <p:nvPr/>
          </p:nvPicPr>
          <p:blipFill rotWithShape="1">
            <a:blip r:embed="rId3">
              <a:alphaModFix amt="35000"/>
              <a:extLst>
                <a:ext uri="{28A0092B-C50C-407E-A947-70E740481C1C}">
                  <a14:useLocalDpi xmlns:a14="http://schemas.microsoft.com/office/drawing/2010/main" val="0"/>
                </a:ext>
              </a:extLst>
            </a:blip>
            <a:srcRect l="13250" t="24333" r="12029" b="24194"/>
            <a:stretch/>
          </p:blipFill>
          <p:spPr bwMode="auto">
            <a:xfrm>
              <a:off x="8611129" y="3752661"/>
              <a:ext cx="3186820" cy="310533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82524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845CD-1EEA-1C44-8C41-57DF32F4ABD5}"/>
              </a:ext>
            </a:extLst>
          </p:cNvPr>
          <p:cNvSpPr>
            <a:spLocks noGrp="1"/>
          </p:cNvSpPr>
          <p:nvPr>
            <p:ph type="title"/>
          </p:nvPr>
        </p:nvSpPr>
        <p:spPr>
          <a:xfrm>
            <a:off x="-1" y="365125"/>
            <a:ext cx="12191999" cy="698565"/>
          </a:xfrm>
          <a:solidFill>
            <a:schemeClr val="accent4">
              <a:lumMod val="75000"/>
            </a:schemeClr>
          </a:solidFill>
        </p:spPr>
        <p:txBody>
          <a:bodyPr>
            <a:normAutofit/>
          </a:bodyPr>
          <a:lstStyle/>
          <a:p>
            <a:pPr algn="ctr"/>
            <a:r>
              <a:rPr lang="en-GB" sz="36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r>
              <a:rPr lang="en-GB"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When is this taking place?</a:t>
            </a:r>
            <a:endParaRPr lang="en-GB"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2">
            <a:extLst>
              <a:ext uri="{FF2B5EF4-FFF2-40B4-BE49-F238E27FC236}">
                <a16:creationId xmlns:a16="http://schemas.microsoft.com/office/drawing/2014/main" id="{812C538B-B5DC-B74F-BBD3-E084A19A6B51}"/>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a:extLst>
              <a:ext uri="{FF2B5EF4-FFF2-40B4-BE49-F238E27FC236}">
                <a16:creationId xmlns:a16="http://schemas.microsoft.com/office/drawing/2014/main" id="{B5645B3D-F6EF-9B1C-4B9C-72E23D4016EA}"/>
              </a:ext>
            </a:extLst>
          </p:cNvPr>
          <p:cNvSpPr txBox="1"/>
          <p:nvPr/>
        </p:nvSpPr>
        <p:spPr>
          <a:xfrm>
            <a:off x="170478" y="1144236"/>
            <a:ext cx="8998097" cy="5678478"/>
          </a:xfrm>
          <a:prstGeom prst="rect">
            <a:avLst/>
          </a:prstGeom>
          <a:noFill/>
        </p:spPr>
        <p:txBody>
          <a:bodyPr wrap="square">
            <a:spAutoFit/>
          </a:bodyPr>
          <a:lstStyle/>
          <a:p>
            <a:pPr marL="0" indent="0" algn="l" rtl="0" fontAlgn="base">
              <a:spcBef>
                <a:spcPts val="600"/>
              </a:spcBef>
              <a:spcAft>
                <a:spcPts val="0"/>
              </a:spcAft>
              <a:buNone/>
            </a:pPr>
            <a:r>
              <a:rPr lang="en-GB" sz="2600" dirty="0">
                <a:solidFill>
                  <a:schemeClr val="bg1"/>
                </a:solidFill>
                <a:effectLst/>
                <a:latin typeface="Century Gothic" panose="020B0502020202020204" pitchFamily="34" charset="0"/>
                <a:ea typeface="Aptos" panose="020B0004020202020204" pitchFamily="34" charset="0"/>
              </a:rPr>
              <a:t>The Jubilee year began on the 24th December 2024 and will close on the 6th January 2026.</a:t>
            </a:r>
          </a:p>
          <a:p>
            <a:pPr marL="0" indent="0" algn="l" rtl="0" fontAlgn="base">
              <a:spcBef>
                <a:spcPts val="600"/>
              </a:spcBef>
              <a:spcAft>
                <a:spcPts val="0"/>
              </a:spcAft>
              <a:buNone/>
            </a:pPr>
            <a:r>
              <a:rPr lang="en-GB" sz="2600" dirty="0">
                <a:solidFill>
                  <a:schemeClr val="bg1"/>
                </a:solidFill>
                <a:effectLst/>
                <a:latin typeface="Century Gothic" panose="020B0502020202020204" pitchFamily="34" charset="0"/>
                <a:ea typeface="Aptos" panose="020B0004020202020204" pitchFamily="34" charset="0"/>
              </a:rPr>
              <a:t>The key time for us is </a:t>
            </a:r>
            <a:r>
              <a:rPr lang="en-GB" sz="2600" b="1" dirty="0">
                <a:solidFill>
                  <a:schemeClr val="bg1"/>
                </a:solidFill>
                <a:latin typeface="Century Gothic" panose="020B0502020202020204" pitchFamily="34" charset="0"/>
              </a:rPr>
              <a:t>June - July 2025</a:t>
            </a:r>
            <a:r>
              <a:rPr lang="en-GB" sz="2600" dirty="0">
                <a:solidFill>
                  <a:schemeClr val="bg1"/>
                </a:solidFill>
                <a:latin typeface="Century Gothic" panose="020B0502020202020204" pitchFamily="34" charset="0"/>
              </a:rPr>
              <a:t> </a:t>
            </a:r>
          </a:p>
          <a:p>
            <a:pPr marL="0" indent="0" algn="l" rtl="0" fontAlgn="base">
              <a:spcBef>
                <a:spcPts val="600"/>
              </a:spcBef>
              <a:spcAft>
                <a:spcPts val="0"/>
              </a:spcAft>
              <a:buNone/>
            </a:pPr>
            <a:r>
              <a:rPr lang="en-GB" sz="2600" b="1" dirty="0">
                <a:solidFill>
                  <a:schemeClr val="bg1"/>
                </a:solidFill>
                <a:latin typeface="Century Gothic" panose="020B0502020202020204" pitchFamily="34" charset="0"/>
              </a:rPr>
              <a:t>Jubilee Pledge</a:t>
            </a:r>
            <a:r>
              <a:rPr lang="en-GB" sz="2600" dirty="0">
                <a:solidFill>
                  <a:schemeClr val="bg1"/>
                </a:solidFill>
                <a:latin typeface="Century Gothic" panose="020B0502020202020204" pitchFamily="34" charset="0"/>
              </a:rPr>
              <a:t>: </a:t>
            </a:r>
          </a:p>
          <a:p>
            <a:pPr lvl="1" fontAlgn="base">
              <a:spcBef>
                <a:spcPts val="600"/>
              </a:spcBef>
              <a:spcAft>
                <a:spcPts val="0"/>
              </a:spcAft>
            </a:pPr>
            <a:r>
              <a:rPr lang="en-GB" sz="2600" dirty="0">
                <a:solidFill>
                  <a:schemeClr val="bg1"/>
                </a:solidFill>
                <a:latin typeface="Century Gothic" panose="020B0502020202020204" pitchFamily="34" charset="0"/>
              </a:rPr>
              <a:t>We are invited to reflect on the mission given to us in the Jubilee year and choose time to commit to stand in solidarity with the poorest communities, sharing hope and challenging injustice by pledging to take concrete actions to make their community, country and world a better place.​</a:t>
            </a:r>
          </a:p>
          <a:p>
            <a:pPr algn="l" rtl="0" fontAlgn="base">
              <a:spcBef>
                <a:spcPts val="600"/>
              </a:spcBef>
              <a:spcAft>
                <a:spcPts val="0"/>
              </a:spcAft>
            </a:pPr>
            <a:r>
              <a:rPr lang="en-GB" sz="2600" b="1" dirty="0">
                <a:solidFill>
                  <a:schemeClr val="bg1"/>
                </a:solidFill>
                <a:latin typeface="Century Gothic" panose="020B0502020202020204" pitchFamily="34" charset="0"/>
              </a:rPr>
              <a:t>Friday 21 November 2025</a:t>
            </a:r>
            <a:r>
              <a:rPr lang="en-GB" sz="2600" dirty="0">
                <a:solidFill>
                  <a:schemeClr val="bg1"/>
                </a:solidFill>
                <a:latin typeface="Century Gothic" panose="020B0502020202020204" pitchFamily="34" charset="0"/>
              </a:rPr>
              <a:t>: Jubilee Finale</a:t>
            </a:r>
          </a:p>
          <a:p>
            <a:pPr lvl="1" fontAlgn="base">
              <a:spcBef>
                <a:spcPts val="600"/>
              </a:spcBef>
              <a:spcAft>
                <a:spcPts val="0"/>
              </a:spcAft>
            </a:pPr>
            <a:r>
              <a:rPr lang="en-GB" sz="2600" dirty="0">
                <a:solidFill>
                  <a:schemeClr val="bg1"/>
                </a:solidFill>
                <a:latin typeface="Century Gothic" panose="020B0502020202020204" pitchFamily="34" charset="0"/>
              </a:rPr>
              <a:t>Celebrating the end of the Jubilee year and looking ahead with hope. ​</a:t>
            </a:r>
          </a:p>
        </p:txBody>
      </p:sp>
      <p:grpSp>
        <p:nvGrpSpPr>
          <p:cNvPr id="3" name="Group 2">
            <a:extLst>
              <a:ext uri="{FF2B5EF4-FFF2-40B4-BE49-F238E27FC236}">
                <a16:creationId xmlns:a16="http://schemas.microsoft.com/office/drawing/2014/main" id="{DF905F2A-4E51-EBC4-D153-D3D5A3564CEA}"/>
              </a:ext>
            </a:extLst>
          </p:cNvPr>
          <p:cNvGrpSpPr/>
          <p:nvPr/>
        </p:nvGrpSpPr>
        <p:grpSpPr>
          <a:xfrm>
            <a:off x="9122573" y="930213"/>
            <a:ext cx="3186820" cy="5685788"/>
            <a:chOff x="8611129" y="1172212"/>
            <a:chExt cx="3186820" cy="5685788"/>
          </a:xfrm>
        </p:grpSpPr>
        <p:pic>
          <p:nvPicPr>
            <p:cNvPr id="6" name="Picture 5" descr="A blue circle with a gold cross and a white circle with white text&#10;&#10;Description automatically generated">
              <a:extLst>
                <a:ext uri="{FF2B5EF4-FFF2-40B4-BE49-F238E27FC236}">
                  <a16:creationId xmlns:a16="http://schemas.microsoft.com/office/drawing/2014/main" id="{35026EC7-8025-0401-AE3A-B4DD33AE9F4D}"/>
                </a:ext>
              </a:extLst>
            </p:cNvPr>
            <p:cNvPicPr/>
            <p:nvPr/>
          </p:nvPicPr>
          <p:blipFill>
            <a:blip r:embed="rId2" cstate="print">
              <a:alphaModFix amt="20000"/>
              <a:extLst>
                <a:ext uri="{28A0092B-C50C-407E-A947-70E740481C1C}">
                  <a14:useLocalDpi xmlns:a14="http://schemas.microsoft.com/office/drawing/2010/main" val="0"/>
                </a:ext>
              </a:extLst>
            </a:blip>
            <a:srcRect/>
            <a:stretch>
              <a:fillRect/>
            </a:stretch>
          </p:blipFill>
          <p:spPr bwMode="auto">
            <a:xfrm>
              <a:off x="8874493" y="1172212"/>
              <a:ext cx="2660092" cy="2600895"/>
            </a:xfrm>
            <a:prstGeom prst="rect">
              <a:avLst/>
            </a:prstGeom>
            <a:noFill/>
            <a:ln>
              <a:noFill/>
            </a:ln>
          </p:spPr>
        </p:pic>
        <p:pic>
          <p:nvPicPr>
            <p:cNvPr id="7" name="Picture 4">
              <a:extLst>
                <a:ext uri="{FF2B5EF4-FFF2-40B4-BE49-F238E27FC236}">
                  <a16:creationId xmlns:a16="http://schemas.microsoft.com/office/drawing/2014/main" id="{CAE2883F-0791-FB3C-7931-6F5BB31BCCA6}"/>
                </a:ext>
              </a:extLst>
            </p:cNvPr>
            <p:cNvPicPr>
              <a:picLocks noChangeAspect="1" noChangeArrowheads="1"/>
            </p:cNvPicPr>
            <p:nvPr/>
          </p:nvPicPr>
          <p:blipFill rotWithShape="1">
            <a:blip r:embed="rId3">
              <a:alphaModFix amt="35000"/>
              <a:extLst>
                <a:ext uri="{28A0092B-C50C-407E-A947-70E740481C1C}">
                  <a14:useLocalDpi xmlns:a14="http://schemas.microsoft.com/office/drawing/2010/main" val="0"/>
                </a:ext>
              </a:extLst>
            </a:blip>
            <a:srcRect l="13250" t="24333" r="12029" b="24194"/>
            <a:stretch/>
          </p:blipFill>
          <p:spPr bwMode="auto">
            <a:xfrm>
              <a:off x="8611129" y="3752661"/>
              <a:ext cx="3186820" cy="310533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20948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F3F8F-DAEC-E000-7988-29A38A879E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9884A-3F5F-1848-3B67-1EE8D45BFFB7}"/>
              </a:ext>
            </a:extLst>
          </p:cNvPr>
          <p:cNvSpPr>
            <a:spLocks noGrp="1"/>
          </p:cNvSpPr>
          <p:nvPr>
            <p:ph type="title"/>
          </p:nvPr>
        </p:nvSpPr>
        <p:spPr>
          <a:xfrm>
            <a:off x="-1" y="365125"/>
            <a:ext cx="12191999" cy="698565"/>
          </a:xfrm>
          <a:solidFill>
            <a:schemeClr val="accent4">
              <a:lumMod val="75000"/>
            </a:schemeClr>
          </a:solidFill>
        </p:spPr>
        <p:txBody>
          <a:bodyPr>
            <a:normAutofit/>
          </a:bodyPr>
          <a:lstStyle/>
          <a:p>
            <a:pPr algn="ctr"/>
            <a:r>
              <a:rPr lang="en-GB"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Jubilee Year of Hope at St Mary’s</a:t>
            </a:r>
            <a:endParaRPr lang="en-GB"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2">
            <a:extLst>
              <a:ext uri="{FF2B5EF4-FFF2-40B4-BE49-F238E27FC236}">
                <a16:creationId xmlns:a16="http://schemas.microsoft.com/office/drawing/2014/main" id="{6AD95507-FB83-58F8-ADCD-304C7AF4301C}"/>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a:extLst>
              <a:ext uri="{FF2B5EF4-FFF2-40B4-BE49-F238E27FC236}">
                <a16:creationId xmlns:a16="http://schemas.microsoft.com/office/drawing/2014/main" id="{3ACBFC98-AB84-BFE3-617C-B4A04AAEF3CC}"/>
              </a:ext>
            </a:extLst>
          </p:cNvPr>
          <p:cNvSpPr txBox="1"/>
          <p:nvPr/>
        </p:nvSpPr>
        <p:spPr>
          <a:xfrm rot="20909114">
            <a:off x="339362" y="1841949"/>
            <a:ext cx="2883358" cy="1569660"/>
          </a:xfrm>
          <a:prstGeom prst="rect">
            <a:avLst/>
          </a:prstGeom>
          <a:noFill/>
        </p:spPr>
        <p:txBody>
          <a:bodyPr wrap="square">
            <a:spAutoFit/>
          </a:bodyPr>
          <a:lstStyle/>
          <a:p>
            <a:pPr marL="0" indent="0" algn="ctr" rtl="0" fontAlgn="base">
              <a:spcBef>
                <a:spcPts val="600"/>
              </a:spcBef>
              <a:spcAft>
                <a:spcPts val="0"/>
              </a:spcAft>
              <a:buNone/>
            </a:pPr>
            <a:r>
              <a:rPr lang="en-GB" sz="3200" b="1" dirty="0">
                <a:solidFill>
                  <a:schemeClr val="bg1"/>
                </a:solidFill>
                <a:latin typeface="Century Gothic" panose="020B0502020202020204" pitchFamily="34" charset="0"/>
              </a:rPr>
              <a:t>Jubilee form group prayer books​</a:t>
            </a:r>
          </a:p>
        </p:txBody>
      </p:sp>
      <p:grpSp>
        <p:nvGrpSpPr>
          <p:cNvPr id="3" name="Group 2">
            <a:extLst>
              <a:ext uri="{FF2B5EF4-FFF2-40B4-BE49-F238E27FC236}">
                <a16:creationId xmlns:a16="http://schemas.microsoft.com/office/drawing/2014/main" id="{2AA0A889-DD81-9847-321A-CAECCDB56AAD}"/>
              </a:ext>
            </a:extLst>
          </p:cNvPr>
          <p:cNvGrpSpPr/>
          <p:nvPr/>
        </p:nvGrpSpPr>
        <p:grpSpPr>
          <a:xfrm>
            <a:off x="9397585" y="1246861"/>
            <a:ext cx="2911808" cy="5369140"/>
            <a:chOff x="8611129" y="1172212"/>
            <a:chExt cx="3186820" cy="5685788"/>
          </a:xfrm>
        </p:grpSpPr>
        <p:pic>
          <p:nvPicPr>
            <p:cNvPr id="6" name="Picture 5" descr="A blue circle with a gold cross and a white circle with white text&#10;&#10;Description automatically generated">
              <a:extLst>
                <a:ext uri="{FF2B5EF4-FFF2-40B4-BE49-F238E27FC236}">
                  <a16:creationId xmlns:a16="http://schemas.microsoft.com/office/drawing/2014/main" id="{4511C885-1D9A-ACC7-E1FF-F1A76235FCE9}"/>
                </a:ext>
              </a:extLst>
            </p:cNvPr>
            <p:cNvPicPr/>
            <p:nvPr/>
          </p:nvPicPr>
          <p:blipFill>
            <a:blip r:embed="rId2" cstate="print">
              <a:alphaModFix amt="20000"/>
              <a:extLst>
                <a:ext uri="{28A0092B-C50C-407E-A947-70E740481C1C}">
                  <a14:useLocalDpi xmlns:a14="http://schemas.microsoft.com/office/drawing/2010/main" val="0"/>
                </a:ext>
              </a:extLst>
            </a:blip>
            <a:srcRect/>
            <a:stretch>
              <a:fillRect/>
            </a:stretch>
          </p:blipFill>
          <p:spPr bwMode="auto">
            <a:xfrm>
              <a:off x="8874493" y="1172212"/>
              <a:ext cx="2660092" cy="2600895"/>
            </a:xfrm>
            <a:prstGeom prst="rect">
              <a:avLst/>
            </a:prstGeom>
            <a:noFill/>
            <a:ln>
              <a:noFill/>
            </a:ln>
          </p:spPr>
        </p:pic>
        <p:pic>
          <p:nvPicPr>
            <p:cNvPr id="7" name="Picture 4">
              <a:extLst>
                <a:ext uri="{FF2B5EF4-FFF2-40B4-BE49-F238E27FC236}">
                  <a16:creationId xmlns:a16="http://schemas.microsoft.com/office/drawing/2014/main" id="{06E312C9-2E85-716A-A717-43E91F510EB5}"/>
                </a:ext>
              </a:extLst>
            </p:cNvPr>
            <p:cNvPicPr>
              <a:picLocks noChangeAspect="1" noChangeArrowheads="1"/>
            </p:cNvPicPr>
            <p:nvPr/>
          </p:nvPicPr>
          <p:blipFill rotWithShape="1">
            <a:blip r:embed="rId3">
              <a:alphaModFix amt="35000"/>
              <a:extLst>
                <a:ext uri="{28A0092B-C50C-407E-A947-70E740481C1C}">
                  <a14:useLocalDpi xmlns:a14="http://schemas.microsoft.com/office/drawing/2010/main" val="0"/>
                </a:ext>
              </a:extLst>
            </a:blip>
            <a:srcRect l="13250" t="24333" r="12029" b="24194"/>
            <a:stretch/>
          </p:blipFill>
          <p:spPr bwMode="auto">
            <a:xfrm>
              <a:off x="8611129" y="3752661"/>
              <a:ext cx="3186820" cy="3105339"/>
            </a:xfrm>
            <a:prstGeom prst="rect">
              <a:avLst/>
            </a:prstGeom>
            <a:noFill/>
            <a:extLst>
              <a:ext uri="{909E8E84-426E-40DD-AFC4-6F175D3DCCD1}">
                <a14:hiddenFill xmlns:a14="http://schemas.microsoft.com/office/drawing/2010/main">
                  <a:solidFill>
                    <a:srgbClr val="FFFFFF"/>
                  </a:solidFill>
                </a14:hiddenFill>
              </a:ext>
            </a:extLst>
          </p:spPr>
        </p:pic>
      </p:grpSp>
      <p:sp>
        <p:nvSpPr>
          <p:cNvPr id="8" name="TextBox 7">
            <a:extLst>
              <a:ext uri="{FF2B5EF4-FFF2-40B4-BE49-F238E27FC236}">
                <a16:creationId xmlns:a16="http://schemas.microsoft.com/office/drawing/2014/main" id="{B0FB29CF-35CC-CBC6-0C9F-2DD92BE2356A}"/>
              </a:ext>
            </a:extLst>
          </p:cNvPr>
          <p:cNvSpPr txBox="1"/>
          <p:nvPr/>
        </p:nvSpPr>
        <p:spPr>
          <a:xfrm rot="397827">
            <a:off x="6389680" y="1762480"/>
            <a:ext cx="3264412" cy="2062103"/>
          </a:xfrm>
          <a:prstGeom prst="rect">
            <a:avLst/>
          </a:prstGeom>
          <a:noFill/>
        </p:spPr>
        <p:txBody>
          <a:bodyPr wrap="square">
            <a:spAutoFit/>
          </a:bodyPr>
          <a:lstStyle/>
          <a:p>
            <a:pPr marL="0" indent="0" algn="ctr" rtl="0" fontAlgn="base">
              <a:spcBef>
                <a:spcPts val="600"/>
              </a:spcBef>
              <a:spcAft>
                <a:spcPts val="0"/>
              </a:spcAft>
              <a:buNone/>
            </a:pPr>
            <a:r>
              <a:rPr lang="en-GB" sz="3200" b="1" dirty="0">
                <a:solidFill>
                  <a:schemeClr val="bg1"/>
                </a:solidFill>
                <a:latin typeface="Century Gothic" panose="020B0502020202020204" pitchFamily="34" charset="0"/>
              </a:rPr>
              <a:t>Pilgrims of Hope​ theme for Eisteddfod and Summer School</a:t>
            </a:r>
          </a:p>
        </p:txBody>
      </p:sp>
      <p:sp>
        <p:nvSpPr>
          <p:cNvPr id="11" name="Rectangle 3">
            <a:extLst>
              <a:ext uri="{FF2B5EF4-FFF2-40B4-BE49-F238E27FC236}">
                <a16:creationId xmlns:a16="http://schemas.microsoft.com/office/drawing/2014/main" id="{F74514CF-89E8-014C-CAB6-D1C8EC2C4FE1}"/>
              </a:ext>
            </a:extLst>
          </p:cNvPr>
          <p:cNvSpPr>
            <a:spLocks noChangeArrowheads="1"/>
          </p:cNvSpPr>
          <p:nvPr/>
        </p:nvSpPr>
        <p:spPr bwMode="auto">
          <a:xfrm rot="21073202">
            <a:off x="302089" y="4253671"/>
            <a:ext cx="3105035"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bg1"/>
                </a:solidFill>
                <a:effectLst/>
                <a:latin typeface="Century Gothic" panose="020B0502020202020204" pitchFamily="34" charset="0"/>
              </a:rPr>
              <a:t>Emmaus walk in Summer term for all year groups</a:t>
            </a:r>
          </a:p>
        </p:txBody>
      </p:sp>
      <p:sp>
        <p:nvSpPr>
          <p:cNvPr id="12" name="TextBox 11">
            <a:extLst>
              <a:ext uri="{FF2B5EF4-FFF2-40B4-BE49-F238E27FC236}">
                <a16:creationId xmlns:a16="http://schemas.microsoft.com/office/drawing/2014/main" id="{01678FC5-C8B5-31D2-0D93-62DE7B26663B}"/>
              </a:ext>
            </a:extLst>
          </p:cNvPr>
          <p:cNvSpPr txBox="1"/>
          <p:nvPr/>
        </p:nvSpPr>
        <p:spPr>
          <a:xfrm rot="1074061">
            <a:off x="5965771" y="4440844"/>
            <a:ext cx="2660093" cy="2062103"/>
          </a:xfrm>
          <a:prstGeom prst="rect">
            <a:avLst/>
          </a:prstGeom>
          <a:noFill/>
        </p:spPr>
        <p:txBody>
          <a:bodyPr wrap="square">
            <a:spAutoFit/>
          </a:bodyPr>
          <a:lstStyle/>
          <a:p>
            <a:pPr marL="0" indent="0" algn="ctr" rtl="0" fontAlgn="base">
              <a:spcBef>
                <a:spcPts val="600"/>
              </a:spcBef>
              <a:spcAft>
                <a:spcPts val="0"/>
              </a:spcAft>
              <a:buNone/>
            </a:pPr>
            <a:r>
              <a:rPr lang="en-GB" sz="3200" b="1" dirty="0">
                <a:solidFill>
                  <a:schemeClr val="bg1"/>
                </a:solidFill>
                <a:latin typeface="Century Gothic" panose="020B0502020202020204" pitchFamily="34" charset="0"/>
              </a:rPr>
              <a:t>Sacred spaces prayers and reflections</a:t>
            </a:r>
          </a:p>
        </p:txBody>
      </p:sp>
      <p:sp>
        <p:nvSpPr>
          <p:cNvPr id="14" name="TextBox 13">
            <a:extLst>
              <a:ext uri="{FF2B5EF4-FFF2-40B4-BE49-F238E27FC236}">
                <a16:creationId xmlns:a16="http://schemas.microsoft.com/office/drawing/2014/main" id="{4D8C7CC5-09E2-9FD9-5230-AB15D8AC8790}"/>
              </a:ext>
            </a:extLst>
          </p:cNvPr>
          <p:cNvSpPr txBox="1"/>
          <p:nvPr/>
        </p:nvSpPr>
        <p:spPr>
          <a:xfrm>
            <a:off x="3142432" y="2391234"/>
            <a:ext cx="3323980" cy="2062103"/>
          </a:xfrm>
          <a:prstGeom prst="rect">
            <a:avLst/>
          </a:prstGeom>
          <a:noFill/>
        </p:spPr>
        <p:txBody>
          <a:bodyPr wrap="square">
            <a:spAutoFit/>
          </a:bodyPr>
          <a:lstStyle/>
          <a:p>
            <a:pPr algn="ctr"/>
            <a:r>
              <a:rPr lang="en-GB" sz="3200" b="1" dirty="0">
                <a:solidFill>
                  <a:schemeClr val="bg1"/>
                </a:solidFill>
                <a:latin typeface="Century Gothic" panose="020B0502020202020204" pitchFamily="34" charset="0"/>
              </a:rPr>
              <a:t>Jubilee fundraising CAFOD’s </a:t>
            </a:r>
          </a:p>
          <a:p>
            <a:pPr algn="ctr"/>
            <a:r>
              <a:rPr lang="en-GB" sz="3200" b="1" dirty="0">
                <a:solidFill>
                  <a:schemeClr val="bg1"/>
                </a:solidFill>
                <a:latin typeface="Century Gothic" panose="020B0502020202020204" pitchFamily="34" charset="0"/>
              </a:rPr>
              <a:t>Big Lent Walk </a:t>
            </a:r>
          </a:p>
        </p:txBody>
      </p:sp>
    </p:spTree>
    <p:extLst>
      <p:ext uri="{BB962C8B-B14F-4D97-AF65-F5344CB8AC3E}">
        <p14:creationId xmlns:p14="http://schemas.microsoft.com/office/powerpoint/2010/main" val="3964816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845CD-1EEA-1C44-8C41-57DF32F4ABD5}"/>
              </a:ext>
            </a:extLst>
          </p:cNvPr>
          <p:cNvSpPr>
            <a:spLocks noGrp="1"/>
          </p:cNvSpPr>
          <p:nvPr>
            <p:ph type="title"/>
          </p:nvPr>
        </p:nvSpPr>
        <p:spPr>
          <a:xfrm>
            <a:off x="-1" y="365125"/>
            <a:ext cx="12191999" cy="1099781"/>
          </a:xfrm>
          <a:solidFill>
            <a:schemeClr val="accent4">
              <a:lumMod val="75000"/>
            </a:schemeClr>
          </a:solidFill>
        </p:spPr>
        <p:txBody>
          <a:bodyPr>
            <a:normAutofit/>
          </a:bodyPr>
          <a:lstStyle/>
          <a:p>
            <a:pPr algn="ctr"/>
            <a:r>
              <a:rPr lang="en-GB" sz="4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	</a:t>
            </a:r>
            <a:r>
              <a:rPr lang="en-GB" sz="6000" b="1" dirty="0">
                <a:solidFill>
                  <a:srgbClr val="002060"/>
                </a:solidFill>
                <a:latin typeface="Century Gothic" panose="020B0502020202020204" pitchFamily="34" charset="0"/>
              </a:rPr>
              <a:t> How can we get involved?</a:t>
            </a:r>
            <a:endParaRPr lang="en-GB" sz="60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 name="Rectangle 2">
            <a:extLst>
              <a:ext uri="{FF2B5EF4-FFF2-40B4-BE49-F238E27FC236}">
                <a16:creationId xmlns:a16="http://schemas.microsoft.com/office/drawing/2014/main" id="{812C538B-B5DC-B74F-BBD3-E084A19A6B51}"/>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3" name="Group 2">
            <a:extLst>
              <a:ext uri="{FF2B5EF4-FFF2-40B4-BE49-F238E27FC236}">
                <a16:creationId xmlns:a16="http://schemas.microsoft.com/office/drawing/2014/main" id="{9BEC3CF6-697A-BA95-CD9E-F9D2C07A29BE}"/>
              </a:ext>
            </a:extLst>
          </p:cNvPr>
          <p:cNvGrpSpPr/>
          <p:nvPr/>
        </p:nvGrpSpPr>
        <p:grpSpPr>
          <a:xfrm>
            <a:off x="9901417" y="1789978"/>
            <a:ext cx="2290581" cy="4238863"/>
            <a:chOff x="8611129" y="1172212"/>
            <a:chExt cx="3186820" cy="5685788"/>
          </a:xfrm>
        </p:grpSpPr>
        <p:pic>
          <p:nvPicPr>
            <p:cNvPr id="6" name="Picture 5" descr="A blue circle with a gold cross and a white circle with white text&#10;&#10;Description automatically generated">
              <a:extLst>
                <a:ext uri="{FF2B5EF4-FFF2-40B4-BE49-F238E27FC236}">
                  <a16:creationId xmlns:a16="http://schemas.microsoft.com/office/drawing/2014/main" id="{5115FC99-C73A-05F7-C25F-D69B2855F8E1}"/>
                </a:ext>
              </a:extLst>
            </p:cNvPr>
            <p:cNvPicPr/>
            <p:nvPr/>
          </p:nvPicPr>
          <p:blipFill>
            <a:blip r:embed="rId2" cstate="print">
              <a:alphaModFix amt="20000"/>
              <a:extLst>
                <a:ext uri="{28A0092B-C50C-407E-A947-70E740481C1C}">
                  <a14:useLocalDpi xmlns:a14="http://schemas.microsoft.com/office/drawing/2010/main" val="0"/>
                </a:ext>
              </a:extLst>
            </a:blip>
            <a:srcRect/>
            <a:stretch>
              <a:fillRect/>
            </a:stretch>
          </p:blipFill>
          <p:spPr bwMode="auto">
            <a:xfrm>
              <a:off x="8874493" y="1172212"/>
              <a:ext cx="2660092" cy="2600895"/>
            </a:xfrm>
            <a:prstGeom prst="rect">
              <a:avLst/>
            </a:prstGeom>
            <a:noFill/>
            <a:ln>
              <a:noFill/>
            </a:ln>
          </p:spPr>
        </p:pic>
        <p:pic>
          <p:nvPicPr>
            <p:cNvPr id="7" name="Picture 4">
              <a:extLst>
                <a:ext uri="{FF2B5EF4-FFF2-40B4-BE49-F238E27FC236}">
                  <a16:creationId xmlns:a16="http://schemas.microsoft.com/office/drawing/2014/main" id="{B0C91079-E160-ED6A-8168-B14B37DEC14F}"/>
                </a:ext>
              </a:extLst>
            </p:cNvPr>
            <p:cNvPicPr>
              <a:picLocks noChangeAspect="1" noChangeArrowheads="1"/>
            </p:cNvPicPr>
            <p:nvPr/>
          </p:nvPicPr>
          <p:blipFill rotWithShape="1">
            <a:blip r:embed="rId3">
              <a:alphaModFix amt="35000"/>
              <a:extLst>
                <a:ext uri="{28A0092B-C50C-407E-A947-70E740481C1C}">
                  <a14:useLocalDpi xmlns:a14="http://schemas.microsoft.com/office/drawing/2010/main" val="0"/>
                </a:ext>
              </a:extLst>
            </a:blip>
            <a:srcRect l="13250" t="24333" r="12029" b="24194"/>
            <a:stretch/>
          </p:blipFill>
          <p:spPr bwMode="auto">
            <a:xfrm>
              <a:off x="8611129" y="3752661"/>
              <a:ext cx="3186820" cy="3105339"/>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Title 3">
            <a:extLst>
              <a:ext uri="{FF2B5EF4-FFF2-40B4-BE49-F238E27FC236}">
                <a16:creationId xmlns:a16="http://schemas.microsoft.com/office/drawing/2014/main" id="{45B10760-5DE9-1950-EBBE-32E8B57C08C7}"/>
              </a:ext>
            </a:extLst>
          </p:cNvPr>
          <p:cNvSpPr txBox="1">
            <a:spLocks/>
          </p:cNvSpPr>
          <p:nvPr/>
        </p:nvSpPr>
        <p:spPr>
          <a:xfrm>
            <a:off x="1568512" y="2438400"/>
            <a:ext cx="8792169" cy="389581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ts val="6000"/>
              </a:lnSpc>
            </a:pPr>
            <a:r>
              <a:rPr lang="en-GB" sz="5400" b="1" dirty="0">
                <a:solidFill>
                  <a:schemeClr val="bg1"/>
                </a:solidFill>
                <a:latin typeface="Century Gothic" panose="020B0502020202020204" pitchFamily="34" charset="0"/>
              </a:rPr>
              <a:t>Why is it such a great opportunity for our school? </a:t>
            </a:r>
          </a:p>
        </p:txBody>
      </p:sp>
      <p:sp>
        <p:nvSpPr>
          <p:cNvPr id="11" name="TextBox 10">
            <a:extLst>
              <a:ext uri="{FF2B5EF4-FFF2-40B4-BE49-F238E27FC236}">
                <a16:creationId xmlns:a16="http://schemas.microsoft.com/office/drawing/2014/main" id="{595AB0A9-8149-91D6-3313-71E92EF82F88}"/>
              </a:ext>
            </a:extLst>
          </p:cNvPr>
          <p:cNvSpPr txBox="1"/>
          <p:nvPr/>
        </p:nvSpPr>
        <p:spPr>
          <a:xfrm>
            <a:off x="65828" y="1556012"/>
            <a:ext cx="10108877" cy="5085751"/>
          </a:xfrm>
          <a:prstGeom prst="rect">
            <a:avLst/>
          </a:prstGeom>
          <a:noFill/>
        </p:spPr>
        <p:txBody>
          <a:bodyPr wrap="square">
            <a:spAutoFit/>
          </a:bodyPr>
          <a:lstStyle/>
          <a:p>
            <a:pPr marL="0" lvl="0" indent="0" algn="ctr">
              <a:lnSpc>
                <a:spcPct val="107000"/>
              </a:lnSpc>
              <a:buNone/>
            </a:pPr>
            <a:r>
              <a:rPr lang="en-GB" sz="3200" i="1" kern="100" dirty="0">
                <a:solidFill>
                  <a:schemeClr val="bg1"/>
                </a:solidFill>
                <a:latin typeface="Century Gothic" panose="020B0502020202020204" pitchFamily="34" charset="0"/>
                <a:ea typeface="Aptos" panose="020B0004020202020204" pitchFamily="34" charset="0"/>
                <a:cs typeface="Arial" panose="020B0604020202020204" pitchFamily="34" charset="0"/>
              </a:rPr>
              <a:t>Here are some suggestions. </a:t>
            </a:r>
          </a:p>
          <a:p>
            <a:pPr marL="0" lvl="0" indent="0">
              <a:lnSpc>
                <a:spcPct val="107000"/>
              </a:lnSpc>
              <a:buNone/>
            </a:pPr>
            <a:r>
              <a:rPr lang="en-GB" sz="3200" i="1" kern="100" dirty="0">
                <a:solidFill>
                  <a:schemeClr val="bg1"/>
                </a:solidFill>
                <a:latin typeface="Century Gothic" panose="020B0502020202020204" pitchFamily="34" charset="0"/>
                <a:ea typeface="Aptos" panose="020B0004020202020204" pitchFamily="34" charset="0"/>
                <a:cs typeface="Arial" panose="020B0604020202020204" pitchFamily="34" charset="0"/>
              </a:rPr>
              <a:t>What else can we come up with?</a:t>
            </a:r>
            <a:endParaRPr lang="en-GB" sz="3200" i="1"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endParaRP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Commit to fair trade goods in school </a:t>
            </a: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Use global learning resources in class</a:t>
            </a: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Support the local foodbank </a:t>
            </a: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Fundraise regularly for our global family</a:t>
            </a:r>
          </a:p>
          <a:p>
            <a:pPr marL="342900" indent="-342900">
              <a:buFont typeface="Arial" panose="020B0604020202020204" pitchFamily="34" charset="0"/>
              <a:buChar char="•"/>
            </a:pPr>
            <a:r>
              <a:rPr lang="en-GB" sz="3200">
                <a:solidFill>
                  <a:schemeClr val="bg1"/>
                </a:solidFill>
                <a:latin typeface="Century Gothic" panose="020B0502020202020204" pitchFamily="34" charset="0"/>
              </a:rPr>
              <a:t>Include </a:t>
            </a:r>
            <a:r>
              <a:rPr lang="en-GB" sz="3200" dirty="0">
                <a:solidFill>
                  <a:schemeClr val="bg1"/>
                </a:solidFill>
                <a:latin typeface="Century Gothic" panose="020B0502020202020204" pitchFamily="34" charset="0"/>
              </a:rPr>
              <a:t>a bidding prayer for our global family every week </a:t>
            </a: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Speak out for justice by joining a campaign</a:t>
            </a:r>
          </a:p>
          <a:p>
            <a:pPr marL="342900" indent="-342900">
              <a:buFont typeface="Arial" panose="020B0604020202020204" pitchFamily="34" charset="0"/>
              <a:buChar char="•"/>
            </a:pPr>
            <a:r>
              <a:rPr lang="en-GB" sz="3200" dirty="0">
                <a:solidFill>
                  <a:schemeClr val="bg1"/>
                </a:solidFill>
                <a:latin typeface="Century Gothic" panose="020B0502020202020204" pitchFamily="34" charset="0"/>
              </a:rPr>
              <a:t>Implement zero-waste lunches once a week</a:t>
            </a:r>
          </a:p>
        </p:txBody>
      </p:sp>
    </p:spTree>
    <p:extLst>
      <p:ext uri="{BB962C8B-B14F-4D97-AF65-F5344CB8AC3E}">
        <p14:creationId xmlns:p14="http://schemas.microsoft.com/office/powerpoint/2010/main" val="34504946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CFD8DC40CE164C8AACC6812259468B" ma:contentTypeVersion="10" ma:contentTypeDescription="Create a new document." ma:contentTypeScope="" ma:versionID="ed524fadedb5e40bf4ec72fbc32b7323">
  <xsd:schema xmlns:xsd="http://www.w3.org/2001/XMLSchema" xmlns:xs="http://www.w3.org/2001/XMLSchema" xmlns:p="http://schemas.microsoft.com/office/2006/metadata/properties" xmlns:ns3="cb92aaa0-6ec0-4159-b29e-b2eb41e779a3" targetNamespace="http://schemas.microsoft.com/office/2006/metadata/properties" ma:root="true" ma:fieldsID="e96997f0cfa26197c9603984e13914e2" ns3:_="">
    <xsd:import namespace="cb92aaa0-6ec0-4159-b29e-b2eb41e779a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2aaa0-6ec0-4159-b29e-b2eb41e779a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b92aaa0-6ec0-4159-b29e-b2eb41e779a3" xsi:nil="true"/>
  </documentManagement>
</p:properties>
</file>

<file path=customXml/itemProps1.xml><?xml version="1.0" encoding="utf-8"?>
<ds:datastoreItem xmlns:ds="http://schemas.openxmlformats.org/officeDocument/2006/customXml" ds:itemID="{BE5F03E6-75C2-4F36-85E0-C6A10D22D2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2aaa0-6ec0-4159-b29e-b2eb41e779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09E392-3DE7-4E63-9A5F-E49F2F07C075}">
  <ds:schemaRefs>
    <ds:schemaRef ds:uri="http://schemas.microsoft.com/sharepoint/v3/contenttype/forms"/>
  </ds:schemaRefs>
</ds:datastoreItem>
</file>

<file path=customXml/itemProps3.xml><?xml version="1.0" encoding="utf-8"?>
<ds:datastoreItem xmlns:ds="http://schemas.openxmlformats.org/officeDocument/2006/customXml" ds:itemID="{097A0451-4B52-4346-B00C-F8C7D8FB6F02}">
  <ds:schemaRef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http://purl.org/dc/terms/"/>
    <ds:schemaRef ds:uri="http://schemas.microsoft.com/office/infopath/2007/PartnerControls"/>
    <ds:schemaRef ds:uri="cb92aaa0-6ec0-4159-b29e-b2eb41e779a3"/>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551</TotalTime>
  <Words>924</Words>
  <Application>Microsoft Office PowerPoint</Application>
  <PresentationFormat>Widescreen</PresentationFormat>
  <Paragraphs>83</Paragraphs>
  <Slides>10</Slides>
  <Notes>3</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Calibri</vt:lpstr>
      <vt:lpstr>Calibri Light</vt:lpstr>
      <vt:lpstr>Century Gothic</vt:lpstr>
      <vt:lpstr>Montserrat</vt:lpstr>
      <vt:lpstr>Symbol</vt:lpstr>
      <vt:lpstr>Office Theme</vt:lpstr>
      <vt:lpstr>PowerPoint Presentation</vt:lpstr>
      <vt:lpstr>PowerPoint Presentation</vt:lpstr>
      <vt:lpstr>PowerPoint Presentation</vt:lpstr>
      <vt:lpstr>PowerPoint Presentation</vt:lpstr>
      <vt:lpstr>PowerPoint Presentation</vt:lpstr>
      <vt:lpstr> What is the Jubilee?</vt:lpstr>
      <vt:lpstr> When is this taking place?</vt:lpstr>
      <vt:lpstr> Jubilee Year of Hope at St Mary’s</vt:lpstr>
      <vt:lpstr>  How can we get involved?</vt:lpstr>
      <vt:lpstr>  As pilgrims of hope, we are on a mission  to build a world where: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 Department –  St Mary’s RC High School 2023/24</dc:title>
  <dc:creator>Microsoft Office User</dc:creator>
  <cp:lastModifiedBy>S Warde</cp:lastModifiedBy>
  <cp:revision>37</cp:revision>
  <dcterms:created xsi:type="dcterms:W3CDTF">2023-12-10T20:53:34Z</dcterms:created>
  <dcterms:modified xsi:type="dcterms:W3CDTF">2025-04-28T12:38:58Z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0x01010042CFD8DC40CE164C8AACC6812259468B</vt:lpwstr>
  </property>
</Properties>
</file>