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4" r:id="rId2"/>
    <p:sldId id="259" r:id="rId3"/>
    <p:sldId id="297" r:id="rId4"/>
    <p:sldId id="273" r:id="rId5"/>
    <p:sldId id="274" r:id="rId6"/>
    <p:sldId id="275" r:id="rId7"/>
    <p:sldId id="276" r:id="rId8"/>
    <p:sldId id="277" r:id="rId9"/>
    <p:sldId id="296" r:id="rId10"/>
    <p:sldId id="270" r:id="rId11"/>
    <p:sldId id="271" r:id="rId12"/>
    <p:sldId id="285" r:id="rId13"/>
    <p:sldId id="272" r:id="rId14"/>
    <p:sldId id="262" r:id="rId15"/>
    <p:sldId id="278" r:id="rId16"/>
    <p:sldId id="279" r:id="rId17"/>
    <p:sldId id="280" r:id="rId18"/>
    <p:sldId id="281" r:id="rId19"/>
    <p:sldId id="265" r:id="rId20"/>
    <p:sldId id="298" r:id="rId21"/>
    <p:sldId id="299" r:id="rId22"/>
    <p:sldId id="300" r:id="rId23"/>
    <p:sldId id="266" r:id="rId24"/>
    <p:sldId id="282" r:id="rId25"/>
    <p:sldId id="283" r:id="rId26"/>
    <p:sldId id="284" r:id="rId27"/>
    <p:sldId id="267" r:id="rId28"/>
    <p:sldId id="301" r:id="rId29"/>
    <p:sldId id="302" r:id="rId30"/>
    <p:sldId id="303" r:id="rId31"/>
    <p:sldId id="304" r:id="rId32"/>
    <p:sldId id="305" r:id="rId33"/>
    <p:sldId id="268" r:id="rId34"/>
    <p:sldId id="286" r:id="rId35"/>
    <p:sldId id="287" r:id="rId36"/>
    <p:sldId id="288" r:id="rId37"/>
    <p:sldId id="289" r:id="rId38"/>
    <p:sldId id="261" r:id="rId39"/>
    <p:sldId id="293" r:id="rId40"/>
    <p:sldId id="292" r:id="rId41"/>
    <p:sldId id="294" r:id="rId42"/>
    <p:sldId id="295" r:id="rId43"/>
    <p:sldId id="269" r:id="rId44"/>
    <p:sldId id="306" r:id="rId45"/>
    <p:sldId id="307" r:id="rId46"/>
    <p:sldId id="308" r:id="rId4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5D1748-52BE-4A53-8594-68A0FA9C349A}" type="datetimeFigureOut">
              <a:rPr lang="en-GB" smtClean="0"/>
              <a:t>22/11/2021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E8860D-AA08-450D-B08B-56DB254DF281}"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69311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325D1748-52BE-4A53-8594-68A0FA9C349A}" type="datetimeFigureOut">
              <a:rPr lang="en-GB" smtClean="0"/>
              <a:t>22/11/2021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E8860D-AA08-450D-B08B-56DB254DF281}" type="slidenum">
              <a:rPr lang="en-GB" smtClean="0"/>
              <a:t>‹#›</a:t>
            </a:fld>
            <a:endParaRPr lang="en-GB"/>
          </a:p>
        </p:txBody>
      </p:sp>
    </p:spTree>
    <p:extLst>
      <p:ext uri="{BB962C8B-B14F-4D97-AF65-F5344CB8AC3E}">
        <p14:creationId xmlns:p14="http://schemas.microsoft.com/office/powerpoint/2010/main" val="3072017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25D1748-52BE-4A53-8594-68A0FA9C349A}" type="datetimeFigureOut">
              <a:rPr lang="en-GB" smtClean="0"/>
              <a:t>22/11/2021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E8860D-AA08-450D-B08B-56DB254DF281}" type="slidenum">
              <a:rPr lang="en-GB" smtClean="0"/>
              <a:t>‹#›</a:t>
            </a:fld>
            <a:endParaRPr lang="en-GB"/>
          </a:p>
        </p:txBody>
      </p:sp>
    </p:spTree>
    <p:extLst>
      <p:ext uri="{BB962C8B-B14F-4D97-AF65-F5344CB8AC3E}">
        <p14:creationId xmlns:p14="http://schemas.microsoft.com/office/powerpoint/2010/main" val="3072504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25D1748-52BE-4A53-8594-68A0FA9C349A}" type="datetimeFigureOut">
              <a:rPr lang="en-GB" smtClean="0"/>
              <a:t>22/11/2021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E8860D-AA08-450D-B08B-56DB254DF281}"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87558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25D1748-52BE-4A53-8594-68A0FA9C349A}" type="datetimeFigureOut">
              <a:rPr lang="en-GB" smtClean="0"/>
              <a:t>22/11/2021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E8860D-AA08-450D-B08B-56DB254DF281}" type="slidenum">
              <a:rPr lang="en-GB" smtClean="0"/>
              <a:t>‹#›</a:t>
            </a:fld>
            <a:endParaRPr lang="en-GB"/>
          </a:p>
        </p:txBody>
      </p:sp>
    </p:spTree>
    <p:extLst>
      <p:ext uri="{BB962C8B-B14F-4D97-AF65-F5344CB8AC3E}">
        <p14:creationId xmlns:p14="http://schemas.microsoft.com/office/powerpoint/2010/main" val="4038771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25D1748-52BE-4A53-8594-68A0FA9C349A}" type="datetimeFigureOut">
              <a:rPr lang="en-GB" smtClean="0"/>
              <a:t>22/11/2021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E8860D-AA08-450D-B08B-56DB254DF281}"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818056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25D1748-52BE-4A53-8594-68A0FA9C349A}" type="datetimeFigureOut">
              <a:rPr lang="en-GB" smtClean="0"/>
              <a:t>22/11/2021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E8860D-AA08-450D-B08B-56DB254DF281}" type="slidenum">
              <a:rPr lang="en-GB" smtClean="0"/>
              <a:t>‹#›</a:t>
            </a:fld>
            <a:endParaRPr lang="en-GB"/>
          </a:p>
        </p:txBody>
      </p:sp>
    </p:spTree>
    <p:extLst>
      <p:ext uri="{BB962C8B-B14F-4D97-AF65-F5344CB8AC3E}">
        <p14:creationId xmlns:p14="http://schemas.microsoft.com/office/powerpoint/2010/main" val="42391151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5D1748-52BE-4A53-8594-68A0FA9C349A}" type="datetimeFigureOut">
              <a:rPr lang="en-GB" smtClean="0"/>
              <a:t>22/11/2021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E8860D-AA08-450D-B08B-56DB254DF281}" type="slidenum">
              <a:rPr lang="en-GB" smtClean="0"/>
              <a:t>‹#›</a:t>
            </a:fld>
            <a:endParaRPr lang="en-GB"/>
          </a:p>
        </p:txBody>
      </p:sp>
    </p:spTree>
    <p:extLst>
      <p:ext uri="{BB962C8B-B14F-4D97-AF65-F5344CB8AC3E}">
        <p14:creationId xmlns:p14="http://schemas.microsoft.com/office/powerpoint/2010/main" val="21196200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5D1748-52BE-4A53-8594-68A0FA9C349A}" type="datetimeFigureOut">
              <a:rPr lang="en-GB" smtClean="0"/>
              <a:t>22/11/2021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E8860D-AA08-450D-B08B-56DB254DF281}" type="slidenum">
              <a:rPr lang="en-GB" smtClean="0"/>
              <a:t>‹#›</a:t>
            </a:fld>
            <a:endParaRPr lang="en-GB"/>
          </a:p>
        </p:txBody>
      </p:sp>
    </p:spTree>
    <p:extLst>
      <p:ext uri="{BB962C8B-B14F-4D97-AF65-F5344CB8AC3E}">
        <p14:creationId xmlns:p14="http://schemas.microsoft.com/office/powerpoint/2010/main" val="4034402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5D1748-52BE-4A53-8594-68A0FA9C349A}" type="datetimeFigureOut">
              <a:rPr lang="en-GB" smtClean="0"/>
              <a:t>22/11/2021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E8860D-AA08-450D-B08B-56DB254DF281}" type="slidenum">
              <a:rPr lang="en-GB" smtClean="0"/>
              <a:t>‹#›</a:t>
            </a:fld>
            <a:endParaRPr lang="en-GB"/>
          </a:p>
        </p:txBody>
      </p:sp>
    </p:spTree>
    <p:extLst>
      <p:ext uri="{BB962C8B-B14F-4D97-AF65-F5344CB8AC3E}">
        <p14:creationId xmlns:p14="http://schemas.microsoft.com/office/powerpoint/2010/main" val="2500276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25D1748-52BE-4A53-8594-68A0FA9C349A}" type="datetimeFigureOut">
              <a:rPr lang="en-GB" smtClean="0"/>
              <a:t>22/11/2021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E8860D-AA08-450D-B08B-56DB254DF281}" type="slidenum">
              <a:rPr lang="en-GB" smtClean="0"/>
              <a:t>‹#›</a:t>
            </a:fld>
            <a:endParaRPr lang="en-GB"/>
          </a:p>
        </p:txBody>
      </p:sp>
    </p:spTree>
    <p:extLst>
      <p:ext uri="{BB962C8B-B14F-4D97-AF65-F5344CB8AC3E}">
        <p14:creationId xmlns:p14="http://schemas.microsoft.com/office/powerpoint/2010/main" val="3136091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5D1748-52BE-4A53-8594-68A0FA9C349A}" type="datetimeFigureOut">
              <a:rPr lang="en-GB" smtClean="0"/>
              <a:t>22/11/2021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E8860D-AA08-450D-B08B-56DB254DF281}" type="slidenum">
              <a:rPr lang="en-GB" smtClean="0"/>
              <a:t>‹#›</a:t>
            </a:fld>
            <a:endParaRPr lang="en-GB"/>
          </a:p>
        </p:txBody>
      </p:sp>
    </p:spTree>
    <p:extLst>
      <p:ext uri="{BB962C8B-B14F-4D97-AF65-F5344CB8AC3E}">
        <p14:creationId xmlns:p14="http://schemas.microsoft.com/office/powerpoint/2010/main" val="1979419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5D1748-52BE-4A53-8594-68A0FA9C349A}" type="datetimeFigureOut">
              <a:rPr lang="en-GB" smtClean="0"/>
              <a:t>22/11/2021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E8860D-AA08-450D-B08B-56DB254DF281}" type="slidenum">
              <a:rPr lang="en-GB" smtClean="0"/>
              <a:t>‹#›</a:t>
            </a:fld>
            <a:endParaRPr lang="en-GB"/>
          </a:p>
        </p:txBody>
      </p:sp>
    </p:spTree>
    <p:extLst>
      <p:ext uri="{BB962C8B-B14F-4D97-AF65-F5344CB8AC3E}">
        <p14:creationId xmlns:p14="http://schemas.microsoft.com/office/powerpoint/2010/main" val="3390631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5D1748-52BE-4A53-8594-68A0FA9C349A}" type="datetimeFigureOut">
              <a:rPr lang="en-GB" smtClean="0"/>
              <a:t>22/11/2021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E8860D-AA08-450D-B08B-56DB254DF281}" type="slidenum">
              <a:rPr lang="en-GB" smtClean="0"/>
              <a:t>‹#›</a:t>
            </a:fld>
            <a:endParaRPr lang="en-GB"/>
          </a:p>
        </p:txBody>
      </p:sp>
    </p:spTree>
    <p:extLst>
      <p:ext uri="{BB962C8B-B14F-4D97-AF65-F5344CB8AC3E}">
        <p14:creationId xmlns:p14="http://schemas.microsoft.com/office/powerpoint/2010/main" val="2547584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5D1748-52BE-4A53-8594-68A0FA9C349A}" type="datetimeFigureOut">
              <a:rPr lang="en-GB" smtClean="0"/>
              <a:t>22/11/2021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E8860D-AA08-450D-B08B-56DB254DF281}" type="slidenum">
              <a:rPr lang="en-GB" smtClean="0"/>
              <a:t>‹#›</a:t>
            </a:fld>
            <a:endParaRPr lang="en-GB"/>
          </a:p>
        </p:txBody>
      </p:sp>
    </p:spTree>
    <p:extLst>
      <p:ext uri="{BB962C8B-B14F-4D97-AF65-F5344CB8AC3E}">
        <p14:creationId xmlns:p14="http://schemas.microsoft.com/office/powerpoint/2010/main" val="2247205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25D1748-52BE-4A53-8594-68A0FA9C349A}" type="datetimeFigureOut">
              <a:rPr lang="en-GB" smtClean="0"/>
              <a:t>22/11/2021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E8860D-AA08-450D-B08B-56DB254DF281}" type="slidenum">
              <a:rPr lang="en-GB" smtClean="0"/>
              <a:t>‹#›</a:t>
            </a:fld>
            <a:endParaRPr lang="en-GB"/>
          </a:p>
        </p:txBody>
      </p:sp>
    </p:spTree>
    <p:extLst>
      <p:ext uri="{BB962C8B-B14F-4D97-AF65-F5344CB8AC3E}">
        <p14:creationId xmlns:p14="http://schemas.microsoft.com/office/powerpoint/2010/main" val="3362939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25D1748-52BE-4A53-8594-68A0FA9C349A}" type="datetimeFigureOut">
              <a:rPr lang="en-GB" smtClean="0"/>
              <a:t>22/11/2021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E8860D-AA08-450D-B08B-56DB254DF281}" type="slidenum">
              <a:rPr lang="en-GB" smtClean="0"/>
              <a:t>‹#›</a:t>
            </a:fld>
            <a:endParaRPr lang="en-GB"/>
          </a:p>
        </p:txBody>
      </p:sp>
    </p:spTree>
    <p:extLst>
      <p:ext uri="{BB962C8B-B14F-4D97-AF65-F5344CB8AC3E}">
        <p14:creationId xmlns:p14="http://schemas.microsoft.com/office/powerpoint/2010/main" val="125427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25D1748-52BE-4A53-8594-68A0FA9C349A}" type="datetimeFigureOut">
              <a:rPr lang="en-GB" smtClean="0"/>
              <a:t>22/11/2021</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0E8860D-AA08-450D-B08B-56DB254DF281}" type="slidenum">
              <a:rPr lang="en-GB" smtClean="0"/>
              <a:t>‹#›</a:t>
            </a:fld>
            <a:endParaRPr lang="en-GB"/>
          </a:p>
        </p:txBody>
      </p:sp>
    </p:spTree>
    <p:extLst>
      <p:ext uri="{BB962C8B-B14F-4D97-AF65-F5344CB8AC3E}">
        <p14:creationId xmlns:p14="http://schemas.microsoft.com/office/powerpoint/2010/main" val="402808587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cid:image004.png@01D7CF2C.89EDE960" TargetMode="External"/><Relationship Id="rId2" Type="http://schemas.openxmlformats.org/officeDocument/2006/relationships/image" Target="../media/image2.gif"/><Relationship Id="rId1" Type="http://schemas.openxmlformats.org/officeDocument/2006/relationships/slideLayout" Target="../slideLayouts/slideLayout3.xml"/><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5.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slide" Target="slide38.xml"/><Relationship Id="rId3" Type="http://schemas.openxmlformats.org/officeDocument/2006/relationships/slide" Target="slide3.xml"/><Relationship Id="rId7" Type="http://schemas.openxmlformats.org/officeDocument/2006/relationships/slide" Target="slide43.xml"/><Relationship Id="rId2" Type="http://schemas.openxmlformats.org/officeDocument/2006/relationships/image" Target="../media/image1.png"/><Relationship Id="rId1" Type="http://schemas.openxmlformats.org/officeDocument/2006/relationships/slideLayout" Target="../slideLayouts/slideLayout3.xml"/><Relationship Id="rId6" Type="http://schemas.openxmlformats.org/officeDocument/2006/relationships/slide" Target="slide19.xml"/><Relationship Id="rId11" Type="http://schemas.openxmlformats.org/officeDocument/2006/relationships/slide" Target="slide23.xml"/><Relationship Id="rId5" Type="http://schemas.openxmlformats.org/officeDocument/2006/relationships/slide" Target="slide14.xml"/><Relationship Id="rId10" Type="http://schemas.openxmlformats.org/officeDocument/2006/relationships/slide" Target="slide27.xml"/><Relationship Id="rId4" Type="http://schemas.openxmlformats.org/officeDocument/2006/relationships/slide" Target="slide9.xml"/><Relationship Id="rId9" Type="http://schemas.openxmlformats.org/officeDocument/2006/relationships/slide" Target="slide33.xml"/></Relationships>
</file>

<file path=ppt/slides/_rels/slide20.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4.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8.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slide" Target="slide31.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34.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slide" Target="slide35.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39.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slide" Target="slide41.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44.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slide" Target="slide46.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3C3A9-11E8-4FFE-8CA5-A07CDE058442}"/>
              </a:ext>
            </a:extLst>
          </p:cNvPr>
          <p:cNvSpPr>
            <a:spLocks noGrp="1"/>
          </p:cNvSpPr>
          <p:nvPr>
            <p:ph type="title"/>
          </p:nvPr>
        </p:nvSpPr>
        <p:spPr>
          <a:xfrm>
            <a:off x="5043584" y="1191414"/>
            <a:ext cx="6379790" cy="3008054"/>
          </a:xfrm>
        </p:spPr>
        <p:txBody>
          <a:bodyPr vert="horz" lIns="91440" tIns="45720" rIns="91440" bIns="45720" rtlCol="0" anchor="b">
            <a:normAutofit/>
          </a:bodyPr>
          <a:lstStyle/>
          <a:p>
            <a:r>
              <a:rPr lang="en-US" sz="4800" dirty="0">
                <a:solidFill>
                  <a:srgbClr val="FFFF00"/>
                </a:solidFill>
              </a:rPr>
              <a:t>School development plan</a:t>
            </a:r>
            <a:br>
              <a:rPr lang="en-US" sz="4800" dirty="0">
                <a:solidFill>
                  <a:srgbClr val="FFFF00"/>
                </a:solidFill>
              </a:rPr>
            </a:br>
            <a:r>
              <a:rPr lang="en-US" sz="4800" dirty="0">
                <a:solidFill>
                  <a:srgbClr val="FFFF00"/>
                </a:solidFill>
              </a:rPr>
              <a:t>2021-22</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7551" y="1116728"/>
            <a:ext cx="2617939" cy="3722914"/>
          </a:xfrm>
          <a:prstGeom prst="rect">
            <a:avLst/>
          </a:prstGeom>
        </p:spPr>
      </p:pic>
      <p:sp>
        <p:nvSpPr>
          <p:cNvPr id="16" name="Isosceles Triangle 15">
            <a:hlinkClick r:id="rId3" action="ppaction://hlinksldjump"/>
            <a:extLst>
              <a:ext uri="{FF2B5EF4-FFF2-40B4-BE49-F238E27FC236}">
                <a16:creationId xmlns:a16="http://schemas.microsoft.com/office/drawing/2014/main" id="{E1269680-5231-4C28-B0D3-CBD082897E0D}"/>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58950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8" presetClass="emph" presetSubtype="0" fill="hold" grpId="0" nodeType="afterEffect">
                                  <p:stCondLst>
                                    <p:cond delay="0"/>
                                  </p:stCondLst>
                                  <p:childTnLst>
                                    <p:animRot by="21600000">
                                      <p:cBhvr>
                                        <p:cTn id="18" dur="2000" fill="hold"/>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lstStyle/>
          <a:p>
            <a:r>
              <a:rPr lang="en-GB" dirty="0">
                <a:solidFill>
                  <a:srgbClr val="FFFF00"/>
                </a:solidFill>
                <a:latin typeface="+mn-lt"/>
              </a:rPr>
              <a:t>attendance</a:t>
            </a:r>
          </a:p>
        </p:txBody>
      </p:sp>
      <p:sp>
        <p:nvSpPr>
          <p:cNvPr id="3" name="Text Placeholder 2"/>
          <p:cNvSpPr>
            <a:spLocks noGrp="1"/>
          </p:cNvSpPr>
          <p:nvPr>
            <p:ph type="body" idx="1"/>
          </p:nvPr>
        </p:nvSpPr>
        <p:spPr>
          <a:xfrm>
            <a:off x="684213" y="713984"/>
            <a:ext cx="11228040" cy="651353"/>
          </a:xfrm>
        </p:spPr>
        <p:txBody>
          <a:bodyPr>
            <a:noAutofit/>
          </a:bodyPr>
          <a:lstStyle/>
          <a:p>
            <a:r>
              <a:rPr lang="en-GB" dirty="0"/>
              <a:t>Continue to achieve consistently high levels of school attendance which exceed local and national averages – with particular focus on strategies to support those at risk of low attendance.</a:t>
            </a:r>
          </a:p>
          <a:p>
            <a:endParaRPr lang="en-GB" dirty="0"/>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pic>
        <p:nvPicPr>
          <p:cNvPr id="5" name="Picture 4" descr="cid:image004.png@01D7CF2C.89EDE96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167002" y="1703859"/>
            <a:ext cx="7882116" cy="4133270"/>
          </a:xfrm>
          <a:prstGeom prst="rect">
            <a:avLst/>
          </a:prstGeom>
          <a:noFill/>
          <a:ln>
            <a:noFill/>
          </a:ln>
        </p:spPr>
      </p:pic>
      <p:sp>
        <p:nvSpPr>
          <p:cNvPr id="7" name="Isosceles Triangle 6">
            <a:hlinkClick r:id="rId4" action="ppaction://hlinksldjump"/>
            <a:extLst>
              <a:ext uri="{FF2B5EF4-FFF2-40B4-BE49-F238E27FC236}">
                <a16:creationId xmlns:a16="http://schemas.microsoft.com/office/drawing/2014/main" id="{40859835-C2D2-4579-9132-45ADFED4A00F}"/>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31038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8" presetClass="emph" presetSubtype="0" fill="hold" grpId="0" nodeType="afterEffect">
                                  <p:stCondLst>
                                    <p:cond delay="0"/>
                                  </p:stCondLst>
                                  <p:childTnLst>
                                    <p:animRot by="21600000">
                                      <p:cBhvr>
                                        <p:cTn id="23"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lstStyle/>
          <a:p>
            <a:r>
              <a:rPr lang="en-GB" dirty="0">
                <a:solidFill>
                  <a:srgbClr val="FFFF00"/>
                </a:solidFill>
                <a:latin typeface="+mn-lt"/>
              </a:rPr>
              <a:t>attendance</a:t>
            </a:r>
          </a:p>
        </p:txBody>
      </p:sp>
      <p:sp>
        <p:nvSpPr>
          <p:cNvPr id="9" name="Text Placeholder 8"/>
          <p:cNvSpPr>
            <a:spLocks noGrp="1"/>
          </p:cNvSpPr>
          <p:nvPr>
            <p:ph type="body" idx="1"/>
          </p:nvPr>
        </p:nvSpPr>
        <p:spPr>
          <a:xfrm>
            <a:off x="546425" y="1112381"/>
            <a:ext cx="11228040" cy="4559474"/>
          </a:xfrm>
        </p:spPr>
        <p:txBody>
          <a:bodyPr>
            <a:noAutofit/>
          </a:bodyPr>
          <a:lstStyle/>
          <a:p>
            <a:r>
              <a:rPr lang="en-GB" b="1" dirty="0"/>
              <a:t>This 2021-22 SDP Priority will focus on:</a:t>
            </a:r>
            <a:endParaRPr lang="en-GB" dirty="0"/>
          </a:p>
          <a:p>
            <a:r>
              <a:rPr lang="en-GB" b="1" dirty="0"/>
              <a:t>Actions:</a:t>
            </a:r>
            <a:endParaRPr lang="en-GB" dirty="0"/>
          </a:p>
          <a:p>
            <a:pPr marL="285750" indent="-285750">
              <a:buFont typeface="Wingdings" panose="05000000000000000000" pitchFamily="2" charset="2"/>
              <a:buChar char="Ø"/>
            </a:pPr>
            <a:r>
              <a:rPr lang="en-GB" dirty="0"/>
              <a:t>Update Attendance Policy - to be approved by Governors</a:t>
            </a:r>
          </a:p>
          <a:p>
            <a:pPr marL="285750" indent="-285750">
              <a:buFont typeface="Wingdings" panose="05000000000000000000" pitchFamily="2" charset="2"/>
              <a:buChar char="Ø"/>
            </a:pPr>
            <a:r>
              <a:rPr lang="en-GB" dirty="0"/>
              <a:t>Maintaining a rigorous and relentless approach to school attendance through the collaborative efforts of SLT/HOY/Form Tutors/Pastoral Managers/Attendance Support Staff/Independent Attendance Officer</a:t>
            </a:r>
          </a:p>
          <a:p>
            <a:pPr marL="285750" indent="-285750">
              <a:buFont typeface="Wingdings" panose="05000000000000000000" pitchFamily="2" charset="2"/>
              <a:buChar char="Ø"/>
            </a:pPr>
            <a:r>
              <a:rPr lang="en-GB" dirty="0"/>
              <a:t>Weekly focus on attendance including by Year Group and Pupil Groups – Full breakdown and analysis at every SLT meeting (see minutes/agendas)</a:t>
            </a:r>
          </a:p>
          <a:p>
            <a:pPr marL="285750" indent="-285750">
              <a:buFont typeface="Wingdings" panose="05000000000000000000" pitchFamily="2" charset="2"/>
              <a:buChar char="Ø"/>
            </a:pPr>
            <a:r>
              <a:rPr lang="en-GB" dirty="0"/>
              <a:t>Specific and tailored interventions to address deficits in attendance of disadvantaged pupils (LAC figures appear low due to coding during lockdown)</a:t>
            </a:r>
          </a:p>
          <a:p>
            <a:pPr marL="285750" indent="-285750">
              <a:buFont typeface="Wingdings" panose="05000000000000000000" pitchFamily="2" charset="2"/>
              <a:buChar char="Ø"/>
            </a:pPr>
            <a:r>
              <a:rPr lang="en-GB" dirty="0"/>
              <a:t>PP pupils whose attendance falls below 95% are a priority for intervention, including </a:t>
            </a:r>
            <a:r>
              <a:rPr lang="en-GB" dirty="0" err="1"/>
              <a:t>MHSTiS</a:t>
            </a:r>
            <a:r>
              <a:rPr lang="en-GB" dirty="0"/>
              <a:t> support</a:t>
            </a:r>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10" name="Isosceles Triangle 9">
            <a:hlinkClick r:id="rId2" action="ppaction://hlinksldjump"/>
            <a:extLst>
              <a:ext uri="{FF2B5EF4-FFF2-40B4-BE49-F238E27FC236}">
                <a16:creationId xmlns:a16="http://schemas.microsoft.com/office/drawing/2014/main" id="{40859835-C2D2-4579-9132-45ADFED4A00F}"/>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64170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1000"/>
                                        <p:tgtEl>
                                          <p:spTgt spid="9">
                                            <p:txEl>
                                              <p:pRg st="1" end="1"/>
                                            </p:txEl>
                                          </p:spTgt>
                                        </p:tgtEl>
                                      </p:cBhvr>
                                    </p:animEffect>
                                    <p:anim calcmode="lin" valueType="num">
                                      <p:cBhvr>
                                        <p:cTn id="1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1000"/>
                                        <p:tgtEl>
                                          <p:spTgt spid="9">
                                            <p:txEl>
                                              <p:pRg st="2" end="2"/>
                                            </p:txEl>
                                          </p:spTgt>
                                        </p:tgtEl>
                                      </p:cBhvr>
                                    </p:animEffect>
                                    <p:anim calcmode="lin" valueType="num">
                                      <p:cBhvr>
                                        <p:cTn id="2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fade">
                                      <p:cBhvr>
                                        <p:cTn id="30" dur="1000"/>
                                        <p:tgtEl>
                                          <p:spTgt spid="9">
                                            <p:txEl>
                                              <p:pRg st="3" end="3"/>
                                            </p:txEl>
                                          </p:spTgt>
                                        </p:tgtEl>
                                      </p:cBhvr>
                                    </p:animEffect>
                                    <p:anim calcmode="lin" valueType="num">
                                      <p:cBhvr>
                                        <p:cTn id="31"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Effect transition="in" filter="fade">
                                      <p:cBhvr>
                                        <p:cTn id="42" dur="1000"/>
                                        <p:tgtEl>
                                          <p:spTgt spid="9">
                                            <p:txEl>
                                              <p:pRg st="5" end="5"/>
                                            </p:txEl>
                                          </p:spTgt>
                                        </p:tgtEl>
                                      </p:cBhvr>
                                    </p:animEffect>
                                    <p:anim calcmode="lin" valueType="num">
                                      <p:cBhvr>
                                        <p:cTn id="4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42" presetClass="entr" presetSubtype="0" fill="hold" grpId="0" nodeType="afterEffect">
                                  <p:stCondLst>
                                    <p:cond delay="0"/>
                                  </p:stCondLst>
                                  <p:childTnLst>
                                    <p:set>
                                      <p:cBhvr>
                                        <p:cTn id="47" dur="1" fill="hold">
                                          <p:stCondLst>
                                            <p:cond delay="0"/>
                                          </p:stCondLst>
                                        </p:cTn>
                                        <p:tgtEl>
                                          <p:spTgt spid="9">
                                            <p:txEl>
                                              <p:pRg st="6" end="6"/>
                                            </p:txEl>
                                          </p:spTgt>
                                        </p:tgtEl>
                                        <p:attrNameLst>
                                          <p:attrName>style.visibility</p:attrName>
                                        </p:attrNameLst>
                                      </p:cBhvr>
                                      <p:to>
                                        <p:strVal val="visible"/>
                                      </p:to>
                                    </p:set>
                                    <p:animEffect transition="in" filter="fade">
                                      <p:cBhvr>
                                        <p:cTn id="48" dur="1000"/>
                                        <p:tgtEl>
                                          <p:spTgt spid="9">
                                            <p:txEl>
                                              <p:pRg st="6" end="6"/>
                                            </p:txEl>
                                          </p:spTgt>
                                        </p:tgtEl>
                                      </p:cBhvr>
                                    </p:animEffect>
                                    <p:anim calcmode="lin" valueType="num">
                                      <p:cBhvr>
                                        <p:cTn id="49"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par>
                          <p:cTn id="51" fill="hold">
                            <p:stCondLst>
                              <p:cond delay="7000"/>
                            </p:stCondLst>
                            <p:childTnLst>
                              <p:par>
                                <p:cTn id="52" presetID="8" presetClass="emph" presetSubtype="0" fill="hold" grpId="0" nodeType="afterEffect">
                                  <p:stCondLst>
                                    <p:cond delay="0"/>
                                  </p:stCondLst>
                                  <p:childTnLst>
                                    <p:animRot by="21600000">
                                      <p:cBhvr>
                                        <p:cTn id="53"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lstStyle/>
          <a:p>
            <a:r>
              <a:rPr lang="en-GB" dirty="0">
                <a:solidFill>
                  <a:srgbClr val="FFFF00"/>
                </a:solidFill>
                <a:latin typeface="+mn-lt"/>
              </a:rPr>
              <a:t>attendance</a:t>
            </a:r>
          </a:p>
        </p:txBody>
      </p:sp>
      <p:sp>
        <p:nvSpPr>
          <p:cNvPr id="9" name="Text Placeholder 8"/>
          <p:cNvSpPr>
            <a:spLocks noGrp="1"/>
          </p:cNvSpPr>
          <p:nvPr>
            <p:ph type="body" idx="1"/>
          </p:nvPr>
        </p:nvSpPr>
        <p:spPr>
          <a:xfrm>
            <a:off x="546425" y="1097420"/>
            <a:ext cx="11228040" cy="5200736"/>
          </a:xfrm>
        </p:spPr>
        <p:txBody>
          <a:bodyPr>
            <a:noAutofit/>
          </a:bodyPr>
          <a:lstStyle/>
          <a:p>
            <a:r>
              <a:rPr lang="en-GB" b="1" dirty="0"/>
              <a:t>This 2021-22 SDP Priority will focus on:</a:t>
            </a:r>
            <a:endParaRPr lang="en-GB" dirty="0"/>
          </a:p>
          <a:p>
            <a:r>
              <a:rPr lang="en-GB" b="1" dirty="0"/>
              <a:t>Actions:</a:t>
            </a:r>
            <a:endParaRPr lang="en-GB" dirty="0"/>
          </a:p>
          <a:p>
            <a:pPr marL="285750" indent="-285750">
              <a:buFont typeface="Wingdings" panose="05000000000000000000" pitchFamily="2" charset="2"/>
              <a:buChar char="Ø"/>
            </a:pPr>
            <a:r>
              <a:rPr lang="en-GB" dirty="0"/>
              <a:t>Maintain low authorised absence figures due to consistent application of criteria (only exceptional circumstances) by </a:t>
            </a:r>
            <a:r>
              <a:rPr lang="en-GB" dirty="0" err="1"/>
              <a:t>Headteacher</a:t>
            </a:r>
            <a:r>
              <a:rPr lang="en-GB" dirty="0"/>
              <a:t> </a:t>
            </a:r>
          </a:p>
          <a:p>
            <a:pPr marL="285750" indent="-285750">
              <a:buFont typeface="Wingdings" panose="05000000000000000000" pitchFamily="2" charset="2"/>
              <a:buChar char="Ø"/>
            </a:pPr>
            <a:r>
              <a:rPr lang="en-GB" dirty="0"/>
              <a:t>Increase home/school liaison with pupils who are persistent absentees, with plans in place to support their attendance and/or reintegration to school</a:t>
            </a:r>
          </a:p>
          <a:p>
            <a:pPr marL="285750" indent="-285750">
              <a:buFont typeface="Wingdings" panose="05000000000000000000" pitchFamily="2" charset="2"/>
              <a:buChar char="Ø"/>
            </a:pPr>
            <a:r>
              <a:rPr lang="en-GB" dirty="0"/>
              <a:t>Close and regular liaison with Independent Attendance Officer via weekly visits of J. Ellis (</a:t>
            </a:r>
            <a:r>
              <a:rPr lang="en-GB" dirty="0" err="1"/>
              <a:t>inc.</a:t>
            </a:r>
            <a:r>
              <a:rPr lang="en-GB" dirty="0"/>
              <a:t> support with legal proceedings)</a:t>
            </a:r>
          </a:p>
          <a:p>
            <a:pPr marL="285750" indent="-285750">
              <a:buFont typeface="Wingdings" panose="05000000000000000000" pitchFamily="2" charset="2"/>
              <a:buChar char="Ø"/>
            </a:pPr>
            <a:r>
              <a:rPr lang="en-GB" dirty="0"/>
              <a:t>Standing agenda item at fortnightly Pastoral Team Meetings – issues with particular year groups/pupil groups/individuals highlighted and appropriate actions/interventions put in place.</a:t>
            </a:r>
          </a:p>
          <a:p>
            <a:pPr marL="285750" indent="-285750">
              <a:buFont typeface="Wingdings" panose="05000000000000000000" pitchFamily="2" charset="2"/>
              <a:buChar char="Ø"/>
            </a:pPr>
            <a:r>
              <a:rPr lang="en-GB" dirty="0"/>
              <a:t>Daily follow-up of absence and unauthorised absence via support staff phone calls</a:t>
            </a:r>
          </a:p>
          <a:p>
            <a:pPr marL="285750" indent="-285750">
              <a:buFont typeface="Wingdings" panose="05000000000000000000" pitchFamily="2" charset="2"/>
              <a:buChar char="Ø"/>
            </a:pPr>
            <a:endParaRPr lang="en-GB" dirty="0"/>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10" name="Isosceles Triangle 9">
            <a:hlinkClick r:id="rId2" action="ppaction://hlinksldjump"/>
            <a:extLst>
              <a:ext uri="{FF2B5EF4-FFF2-40B4-BE49-F238E27FC236}">
                <a16:creationId xmlns:a16="http://schemas.microsoft.com/office/drawing/2014/main" id="{40859835-C2D2-4579-9132-45ADFED4A00F}"/>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065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1000"/>
                                        <p:tgtEl>
                                          <p:spTgt spid="9">
                                            <p:txEl>
                                              <p:pRg st="1" end="1"/>
                                            </p:txEl>
                                          </p:spTgt>
                                        </p:tgtEl>
                                      </p:cBhvr>
                                    </p:animEffect>
                                    <p:anim calcmode="lin" valueType="num">
                                      <p:cBhvr>
                                        <p:cTn id="1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1000"/>
                                        <p:tgtEl>
                                          <p:spTgt spid="9">
                                            <p:txEl>
                                              <p:pRg st="2" end="2"/>
                                            </p:txEl>
                                          </p:spTgt>
                                        </p:tgtEl>
                                      </p:cBhvr>
                                    </p:animEffect>
                                    <p:anim calcmode="lin" valueType="num">
                                      <p:cBhvr>
                                        <p:cTn id="2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fade">
                                      <p:cBhvr>
                                        <p:cTn id="30" dur="1000"/>
                                        <p:tgtEl>
                                          <p:spTgt spid="9">
                                            <p:txEl>
                                              <p:pRg st="3" end="3"/>
                                            </p:txEl>
                                          </p:spTgt>
                                        </p:tgtEl>
                                      </p:cBhvr>
                                    </p:animEffect>
                                    <p:anim calcmode="lin" valueType="num">
                                      <p:cBhvr>
                                        <p:cTn id="31"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Effect transition="in" filter="fade">
                                      <p:cBhvr>
                                        <p:cTn id="42" dur="1000"/>
                                        <p:tgtEl>
                                          <p:spTgt spid="9">
                                            <p:txEl>
                                              <p:pRg st="5" end="5"/>
                                            </p:txEl>
                                          </p:spTgt>
                                        </p:tgtEl>
                                      </p:cBhvr>
                                    </p:animEffect>
                                    <p:anim calcmode="lin" valueType="num">
                                      <p:cBhvr>
                                        <p:cTn id="4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42" presetClass="entr" presetSubtype="0" fill="hold" grpId="0" nodeType="afterEffect">
                                  <p:stCondLst>
                                    <p:cond delay="0"/>
                                  </p:stCondLst>
                                  <p:childTnLst>
                                    <p:set>
                                      <p:cBhvr>
                                        <p:cTn id="47" dur="1" fill="hold">
                                          <p:stCondLst>
                                            <p:cond delay="0"/>
                                          </p:stCondLst>
                                        </p:cTn>
                                        <p:tgtEl>
                                          <p:spTgt spid="9">
                                            <p:txEl>
                                              <p:pRg st="6" end="6"/>
                                            </p:txEl>
                                          </p:spTgt>
                                        </p:tgtEl>
                                        <p:attrNameLst>
                                          <p:attrName>style.visibility</p:attrName>
                                        </p:attrNameLst>
                                      </p:cBhvr>
                                      <p:to>
                                        <p:strVal val="visible"/>
                                      </p:to>
                                    </p:set>
                                    <p:animEffect transition="in" filter="fade">
                                      <p:cBhvr>
                                        <p:cTn id="48" dur="1000"/>
                                        <p:tgtEl>
                                          <p:spTgt spid="9">
                                            <p:txEl>
                                              <p:pRg st="6" end="6"/>
                                            </p:txEl>
                                          </p:spTgt>
                                        </p:tgtEl>
                                      </p:cBhvr>
                                    </p:animEffect>
                                    <p:anim calcmode="lin" valueType="num">
                                      <p:cBhvr>
                                        <p:cTn id="49"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par>
                          <p:cTn id="51" fill="hold">
                            <p:stCondLst>
                              <p:cond delay="7000"/>
                            </p:stCondLst>
                            <p:childTnLst>
                              <p:par>
                                <p:cTn id="52" presetID="8" presetClass="emph" presetSubtype="0" fill="hold" grpId="0" nodeType="afterEffect">
                                  <p:stCondLst>
                                    <p:cond delay="0"/>
                                  </p:stCondLst>
                                  <p:childTnLst>
                                    <p:animRot by="21600000">
                                      <p:cBhvr>
                                        <p:cTn id="53"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lstStyle/>
          <a:p>
            <a:r>
              <a:rPr lang="en-GB" dirty="0">
                <a:solidFill>
                  <a:srgbClr val="FFFF00"/>
                </a:solidFill>
                <a:latin typeface="+mn-lt"/>
              </a:rPr>
              <a:t>attendance</a:t>
            </a:r>
          </a:p>
        </p:txBody>
      </p:sp>
      <p:sp>
        <p:nvSpPr>
          <p:cNvPr id="9" name="Text Placeholder 8"/>
          <p:cNvSpPr>
            <a:spLocks noGrp="1"/>
          </p:cNvSpPr>
          <p:nvPr>
            <p:ph type="body" idx="1"/>
          </p:nvPr>
        </p:nvSpPr>
        <p:spPr>
          <a:xfrm>
            <a:off x="546425" y="1087328"/>
            <a:ext cx="11228040" cy="4890021"/>
          </a:xfrm>
        </p:spPr>
        <p:txBody>
          <a:bodyPr>
            <a:noAutofit/>
          </a:bodyPr>
          <a:lstStyle/>
          <a:p>
            <a:r>
              <a:rPr lang="en-GB" b="1" dirty="0"/>
              <a:t>Monitoring &amp; Evaluation: </a:t>
            </a:r>
            <a:endParaRPr lang="en-GB" dirty="0"/>
          </a:p>
          <a:p>
            <a:pPr marL="285750" lvl="0" indent="-285750">
              <a:buFont typeface="Wingdings" panose="05000000000000000000" pitchFamily="2" charset="2"/>
              <a:buChar char="Ø"/>
            </a:pPr>
            <a:r>
              <a:rPr lang="en-GB" dirty="0"/>
              <a:t>SLT at Weekly Meetings (see copies of minutes/agendas)</a:t>
            </a:r>
          </a:p>
          <a:p>
            <a:pPr marL="285750" lvl="0" indent="-285750">
              <a:buFont typeface="Wingdings" panose="05000000000000000000" pitchFamily="2" charset="2"/>
              <a:buChar char="Ø"/>
            </a:pPr>
            <a:r>
              <a:rPr lang="en-GB" dirty="0"/>
              <a:t>Attendance reported on by </a:t>
            </a:r>
            <a:r>
              <a:rPr lang="en-GB" dirty="0" err="1"/>
              <a:t>Headteacher</a:t>
            </a:r>
            <a:r>
              <a:rPr lang="en-GB" dirty="0"/>
              <a:t> via </a:t>
            </a:r>
            <a:r>
              <a:rPr lang="en-GB" dirty="0" err="1"/>
              <a:t>Headteacher’s</a:t>
            </a:r>
            <a:r>
              <a:rPr lang="en-GB" dirty="0"/>
              <a:t> Report to Governors (termly)</a:t>
            </a:r>
          </a:p>
          <a:p>
            <a:pPr marL="285750" lvl="0" indent="-285750">
              <a:buFont typeface="Wingdings" panose="05000000000000000000" pitchFamily="2" charset="2"/>
              <a:buChar char="Ø"/>
            </a:pPr>
            <a:r>
              <a:rPr lang="en-GB" dirty="0"/>
              <a:t>Attendance monitored by Safeguarding Committee (Governors) 10.11.21/03.03.22/16.06.22</a:t>
            </a:r>
          </a:p>
          <a:p>
            <a:pPr marL="285750" lvl="0" indent="-285750">
              <a:buFont typeface="Wingdings" panose="05000000000000000000" pitchFamily="2" charset="2"/>
              <a:buChar char="Ø"/>
            </a:pPr>
            <a:r>
              <a:rPr lang="en-GB" dirty="0"/>
              <a:t>Weekly monitoring by J Ellis Independent Attendance Officer</a:t>
            </a:r>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7" name="Isosceles Triangle 6">
            <a:hlinkClick r:id="rId2" action="ppaction://hlinksldjump"/>
            <a:extLst>
              <a:ext uri="{FF2B5EF4-FFF2-40B4-BE49-F238E27FC236}">
                <a16:creationId xmlns:a16="http://schemas.microsoft.com/office/drawing/2014/main" id="{C80DF345-A85C-4728-88A1-9ED058E8C249}"/>
              </a:ext>
            </a:extLst>
          </p:cNvPr>
          <p:cNvSpPr/>
          <p:nvPr/>
        </p:nvSpPr>
        <p:spPr>
          <a:xfrm rot="16200000" flipH="1">
            <a:off x="11149979" y="6305826"/>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615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1000"/>
                                        <p:tgtEl>
                                          <p:spTgt spid="9">
                                            <p:txEl>
                                              <p:pRg st="1" end="1"/>
                                            </p:txEl>
                                          </p:spTgt>
                                        </p:tgtEl>
                                      </p:cBhvr>
                                    </p:animEffect>
                                    <p:anim calcmode="lin" valueType="num">
                                      <p:cBhvr>
                                        <p:cTn id="1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1000"/>
                                        <p:tgtEl>
                                          <p:spTgt spid="9">
                                            <p:txEl>
                                              <p:pRg st="2" end="2"/>
                                            </p:txEl>
                                          </p:spTgt>
                                        </p:tgtEl>
                                      </p:cBhvr>
                                    </p:animEffect>
                                    <p:anim calcmode="lin" valueType="num">
                                      <p:cBhvr>
                                        <p:cTn id="2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fade">
                                      <p:cBhvr>
                                        <p:cTn id="30" dur="1000"/>
                                        <p:tgtEl>
                                          <p:spTgt spid="9">
                                            <p:txEl>
                                              <p:pRg st="3" end="3"/>
                                            </p:txEl>
                                          </p:spTgt>
                                        </p:tgtEl>
                                      </p:cBhvr>
                                    </p:animEffect>
                                    <p:anim calcmode="lin" valueType="num">
                                      <p:cBhvr>
                                        <p:cTn id="31"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8" presetClass="emph" presetSubtype="0" fill="hold" grpId="0" nodeType="afterEffect">
                                  <p:stCondLst>
                                    <p:cond delay="0"/>
                                  </p:stCondLst>
                                  <p:childTnLst>
                                    <p:animRot by="21600000">
                                      <p:cBhvr>
                                        <p:cTn id="41"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D453D-B0DC-4543-8A80-EFBFEF3EF5C5}"/>
              </a:ext>
            </a:extLst>
          </p:cNvPr>
          <p:cNvSpPr>
            <a:spLocks noGrp="1"/>
          </p:cNvSpPr>
          <p:nvPr>
            <p:ph type="title"/>
          </p:nvPr>
        </p:nvSpPr>
        <p:spPr>
          <a:xfrm>
            <a:off x="684211" y="3429000"/>
            <a:ext cx="8534401" cy="859200"/>
          </a:xfrm>
        </p:spPr>
        <p:txBody>
          <a:bodyPr/>
          <a:lstStyle/>
          <a:p>
            <a:r>
              <a:rPr lang="en-GB" dirty="0">
                <a:solidFill>
                  <a:srgbClr val="FFFF00"/>
                </a:solidFill>
              </a:rPr>
              <a:t>wellbeing</a:t>
            </a:r>
          </a:p>
        </p:txBody>
      </p:sp>
      <p:sp>
        <p:nvSpPr>
          <p:cNvPr id="3" name="Text Placeholder 2">
            <a:extLst>
              <a:ext uri="{FF2B5EF4-FFF2-40B4-BE49-F238E27FC236}">
                <a16:creationId xmlns:a16="http://schemas.microsoft.com/office/drawing/2014/main" id="{F280FD4C-5129-4F3D-ACC2-B5AADA987B64}"/>
              </a:ext>
            </a:extLst>
          </p:cNvPr>
          <p:cNvSpPr>
            <a:spLocks noGrp="1"/>
          </p:cNvSpPr>
          <p:nvPr>
            <p:ph type="body" idx="1"/>
          </p:nvPr>
        </p:nvSpPr>
        <p:spPr>
          <a:xfrm>
            <a:off x="684213" y="4495800"/>
            <a:ext cx="8534400" cy="1215887"/>
          </a:xfrm>
        </p:spPr>
        <p:txBody>
          <a:bodyPr>
            <a:noAutofit/>
          </a:bodyPr>
          <a:lstStyle/>
          <a:p>
            <a:pPr marL="0" marR="0" indent="0" algn="l">
              <a:lnSpc>
                <a:spcPct val="105000"/>
              </a:lnSpc>
              <a:spcBef>
                <a:spcPts val="0"/>
              </a:spcBef>
              <a:spcAft>
                <a:spcPts val="800"/>
              </a:spcAft>
            </a:pPr>
            <a:r>
              <a:rPr lang="en-GB" kern="1400" dirty="0">
                <a:ln>
                  <a:noFill/>
                </a:ln>
                <a:solidFill>
                  <a:schemeClr val="accent1">
                    <a:lumMod val="50000"/>
                  </a:schemeClr>
                </a:solidFill>
                <a:effectLst/>
              </a:rPr>
              <a:t>To develop our provision to support the mental health and well-being of our pupils and staff – tailoring and building on aspects of existing pastoral support and increasing capacity and external support.</a:t>
            </a:r>
          </a:p>
          <a:p>
            <a:pPr marL="0" marR="0" indent="0" algn="l">
              <a:lnSpc>
                <a:spcPct val="119000"/>
              </a:lnSpc>
              <a:spcBef>
                <a:spcPts val="0"/>
              </a:spcBef>
              <a:spcAft>
                <a:spcPts val="600"/>
              </a:spcAft>
            </a:pPr>
            <a:r>
              <a:rPr lang="en-GB" kern="1400" dirty="0">
                <a:ln>
                  <a:noFill/>
                </a:ln>
                <a:solidFill>
                  <a:schemeClr val="accent1">
                    <a:lumMod val="50000"/>
                  </a:schemeClr>
                </a:solidFill>
                <a:effectLst/>
              </a:rPr>
              <a:t> </a:t>
            </a:r>
          </a:p>
        </p:txBody>
      </p:sp>
      <p:sp>
        <p:nvSpPr>
          <p:cNvPr id="7" name="Isosceles Triangle 6">
            <a:hlinkClick r:id="rId2" action="ppaction://hlinksldjump"/>
            <a:extLst>
              <a:ext uri="{FF2B5EF4-FFF2-40B4-BE49-F238E27FC236}">
                <a16:creationId xmlns:a16="http://schemas.microsoft.com/office/drawing/2014/main" id="{40859835-C2D2-4579-9132-45ADFED4A00F}"/>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70857" y="0"/>
            <a:ext cx="1333278" cy="1896026"/>
          </a:xfrm>
          <a:prstGeom prst="rect">
            <a:avLst/>
          </a:prstGeom>
        </p:spPr>
      </p:pic>
    </p:spTree>
    <p:extLst>
      <p:ext uri="{BB962C8B-B14F-4D97-AF65-F5344CB8AC3E}">
        <p14:creationId xmlns:p14="http://schemas.microsoft.com/office/powerpoint/2010/main" val="21050915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1000"/>
                            </p:stCondLst>
                            <p:childTnLst>
                              <p:par>
                                <p:cTn id="19" presetID="8" presetClass="emph" presetSubtype="0" fill="hold" grpId="0" nodeType="afterEffect">
                                  <p:stCondLst>
                                    <p:cond delay="0"/>
                                  </p:stCondLst>
                                  <p:childTnLst>
                                    <p:animRot by="21600000">
                                      <p:cBhvr>
                                        <p:cTn id="20"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allAtOnce"/>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a:bodyPr>
          <a:lstStyle/>
          <a:p>
            <a:r>
              <a:rPr lang="en-GB" dirty="0">
                <a:solidFill>
                  <a:srgbClr val="FFFF00"/>
                </a:solidFill>
                <a:latin typeface="+mn-lt"/>
              </a:rPr>
              <a:t>Wellbeing</a:t>
            </a:r>
          </a:p>
        </p:txBody>
      </p:sp>
      <p:sp>
        <p:nvSpPr>
          <p:cNvPr id="9" name="Text Placeholder 8"/>
          <p:cNvSpPr>
            <a:spLocks noGrp="1"/>
          </p:cNvSpPr>
          <p:nvPr>
            <p:ph type="body" idx="1"/>
          </p:nvPr>
        </p:nvSpPr>
        <p:spPr>
          <a:xfrm>
            <a:off x="546425" y="1189972"/>
            <a:ext cx="11228040" cy="5195366"/>
          </a:xfrm>
        </p:spPr>
        <p:txBody>
          <a:bodyPr>
            <a:noAutofit/>
          </a:bodyPr>
          <a:lstStyle/>
          <a:p>
            <a:r>
              <a:rPr lang="en-GB" dirty="0"/>
              <a:t>To develop our provision to support the mental health and wellbeing of our pupils and staff – tailoring and building on aspects of existing pastoral support and increasing capacity and external support. </a:t>
            </a:r>
          </a:p>
          <a:p>
            <a:r>
              <a:rPr lang="en-GB" b="1" dirty="0"/>
              <a:t>Actions to support the mental health and wellbeing of our pupils:</a:t>
            </a:r>
          </a:p>
          <a:p>
            <a:pPr marL="285750" lvl="0" indent="-285750">
              <a:buFont typeface="Wingdings" panose="05000000000000000000" pitchFamily="2" charset="2"/>
              <a:buChar char="Ø"/>
            </a:pPr>
            <a:r>
              <a:rPr lang="en-GB" dirty="0"/>
              <a:t>Increase in pastoral capacity at St Mary’s by making permanent the appointments of 2 Pastoral Managers (Ks3 &amp; KS4) who were appointed on a temporary basis during the pandemic to increase the pastoral support that form tutors and Heads of Year can provide</a:t>
            </a:r>
          </a:p>
          <a:p>
            <a:pPr marL="285750" lvl="0" indent="-285750">
              <a:buFont typeface="Wingdings" panose="05000000000000000000" pitchFamily="2" charset="2"/>
              <a:buChar char="Ø"/>
            </a:pPr>
            <a:r>
              <a:rPr lang="en-GB" dirty="0"/>
              <a:t>To provide further support for pupils’ social and emotional needs. Ks3 Pastoral Manager to undertake and complete ‘Thrive’ training and gain accreditation. (Nov 2021)</a:t>
            </a:r>
          </a:p>
          <a:p>
            <a:pPr marL="285750" lvl="0" indent="-285750">
              <a:buFont typeface="Wingdings" panose="05000000000000000000" pitchFamily="2" charset="2"/>
              <a:buChar char="Ø"/>
            </a:pPr>
            <a:r>
              <a:rPr lang="en-GB" dirty="0"/>
              <a:t>KS3 Pastoral Manager to complete an art therapy course “talking and drawing”</a:t>
            </a:r>
          </a:p>
          <a:p>
            <a:pPr marL="285750" lvl="0" indent="-285750">
              <a:buFont typeface="Wingdings" panose="05000000000000000000" pitchFamily="2" charset="2"/>
              <a:buChar char="Ø"/>
            </a:pPr>
            <a:r>
              <a:rPr lang="en-GB" dirty="0"/>
              <a:t>One-to-one support for identified pupils using the ‘Thrive’ approach with MFA</a:t>
            </a:r>
          </a:p>
          <a:p>
            <a:pPr marL="285750" lvl="0" indent="-285750">
              <a:buFont typeface="Wingdings" panose="05000000000000000000" pitchFamily="2" charset="2"/>
              <a:buChar char="Ø"/>
            </a:pPr>
            <a:r>
              <a:rPr lang="en-GB" dirty="0"/>
              <a:t>One-to-one support for identified pupils using talking and drawing therapy with MF</a:t>
            </a:r>
          </a:p>
          <a:p>
            <a:pPr marL="285750" lvl="0" indent="-285750">
              <a:buFont typeface="Wingdings" panose="05000000000000000000" pitchFamily="2" charset="2"/>
              <a:buChar char="Ø"/>
            </a:pPr>
            <a:r>
              <a:rPr lang="en-GB" dirty="0"/>
              <a:t>Ongoing counselling sessions with identified pupils </a:t>
            </a:r>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8" name="Isosceles Triangle 7">
            <a:hlinkClick r:id="rId2" action="ppaction://hlinksldjump"/>
            <a:extLst>
              <a:ext uri="{FF2B5EF4-FFF2-40B4-BE49-F238E27FC236}">
                <a16:creationId xmlns:a16="http://schemas.microsoft.com/office/drawing/2014/main" id="{40859835-C2D2-4579-9132-45ADFED4A00F}"/>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72588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1000"/>
                                        <p:tgtEl>
                                          <p:spTgt spid="9">
                                            <p:txEl>
                                              <p:pRg st="1" end="1"/>
                                            </p:txEl>
                                          </p:spTgt>
                                        </p:tgtEl>
                                      </p:cBhvr>
                                    </p:animEffect>
                                    <p:anim calcmode="lin" valueType="num">
                                      <p:cBhvr>
                                        <p:cTn id="1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1000"/>
                                        <p:tgtEl>
                                          <p:spTgt spid="9">
                                            <p:txEl>
                                              <p:pRg st="2" end="2"/>
                                            </p:txEl>
                                          </p:spTgt>
                                        </p:tgtEl>
                                      </p:cBhvr>
                                    </p:animEffect>
                                    <p:anim calcmode="lin" valueType="num">
                                      <p:cBhvr>
                                        <p:cTn id="2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fade">
                                      <p:cBhvr>
                                        <p:cTn id="30" dur="1000"/>
                                        <p:tgtEl>
                                          <p:spTgt spid="9">
                                            <p:txEl>
                                              <p:pRg st="3" end="3"/>
                                            </p:txEl>
                                          </p:spTgt>
                                        </p:tgtEl>
                                      </p:cBhvr>
                                    </p:animEffect>
                                    <p:anim calcmode="lin" valueType="num">
                                      <p:cBhvr>
                                        <p:cTn id="31"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Effect transition="in" filter="fade">
                                      <p:cBhvr>
                                        <p:cTn id="42" dur="1000"/>
                                        <p:tgtEl>
                                          <p:spTgt spid="9">
                                            <p:txEl>
                                              <p:pRg st="5" end="5"/>
                                            </p:txEl>
                                          </p:spTgt>
                                        </p:tgtEl>
                                      </p:cBhvr>
                                    </p:animEffect>
                                    <p:anim calcmode="lin" valueType="num">
                                      <p:cBhvr>
                                        <p:cTn id="4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42" presetClass="entr" presetSubtype="0" fill="hold" grpId="0" nodeType="afterEffect">
                                  <p:stCondLst>
                                    <p:cond delay="0"/>
                                  </p:stCondLst>
                                  <p:childTnLst>
                                    <p:set>
                                      <p:cBhvr>
                                        <p:cTn id="47" dur="1" fill="hold">
                                          <p:stCondLst>
                                            <p:cond delay="0"/>
                                          </p:stCondLst>
                                        </p:cTn>
                                        <p:tgtEl>
                                          <p:spTgt spid="9">
                                            <p:txEl>
                                              <p:pRg st="6" end="6"/>
                                            </p:txEl>
                                          </p:spTgt>
                                        </p:tgtEl>
                                        <p:attrNameLst>
                                          <p:attrName>style.visibility</p:attrName>
                                        </p:attrNameLst>
                                      </p:cBhvr>
                                      <p:to>
                                        <p:strVal val="visible"/>
                                      </p:to>
                                    </p:set>
                                    <p:animEffect transition="in" filter="fade">
                                      <p:cBhvr>
                                        <p:cTn id="48" dur="1000"/>
                                        <p:tgtEl>
                                          <p:spTgt spid="9">
                                            <p:txEl>
                                              <p:pRg st="6" end="6"/>
                                            </p:txEl>
                                          </p:spTgt>
                                        </p:tgtEl>
                                      </p:cBhvr>
                                    </p:animEffect>
                                    <p:anim calcmode="lin" valueType="num">
                                      <p:cBhvr>
                                        <p:cTn id="49"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par>
                          <p:cTn id="51" fill="hold">
                            <p:stCondLst>
                              <p:cond delay="7000"/>
                            </p:stCondLst>
                            <p:childTnLst>
                              <p:par>
                                <p:cTn id="52" presetID="42" presetClass="entr" presetSubtype="0" fill="hold" grpId="0" nodeType="afterEffect">
                                  <p:stCondLst>
                                    <p:cond delay="0"/>
                                  </p:stCondLst>
                                  <p:childTnLst>
                                    <p:set>
                                      <p:cBhvr>
                                        <p:cTn id="53" dur="1" fill="hold">
                                          <p:stCondLst>
                                            <p:cond delay="0"/>
                                          </p:stCondLst>
                                        </p:cTn>
                                        <p:tgtEl>
                                          <p:spTgt spid="9">
                                            <p:txEl>
                                              <p:pRg st="7" end="7"/>
                                            </p:txEl>
                                          </p:spTgt>
                                        </p:tgtEl>
                                        <p:attrNameLst>
                                          <p:attrName>style.visibility</p:attrName>
                                        </p:attrNameLst>
                                      </p:cBhvr>
                                      <p:to>
                                        <p:strVal val="visible"/>
                                      </p:to>
                                    </p:set>
                                    <p:animEffect transition="in" filter="fade">
                                      <p:cBhvr>
                                        <p:cTn id="54" dur="1000"/>
                                        <p:tgtEl>
                                          <p:spTgt spid="9">
                                            <p:txEl>
                                              <p:pRg st="7" end="7"/>
                                            </p:txEl>
                                          </p:spTgt>
                                        </p:tgtEl>
                                      </p:cBhvr>
                                    </p:animEffect>
                                    <p:anim calcmode="lin" valueType="num">
                                      <p:cBhvr>
                                        <p:cTn id="55"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par>
                          <p:cTn id="57" fill="hold">
                            <p:stCondLst>
                              <p:cond delay="8000"/>
                            </p:stCondLst>
                            <p:childTnLst>
                              <p:par>
                                <p:cTn id="58" presetID="8" presetClass="emph" presetSubtype="0" fill="hold" grpId="0" nodeType="afterEffect">
                                  <p:stCondLst>
                                    <p:cond delay="0"/>
                                  </p:stCondLst>
                                  <p:childTnLst>
                                    <p:animRot by="21600000">
                                      <p:cBhvr>
                                        <p:cTn id="59"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a:bodyPr>
          <a:lstStyle/>
          <a:p>
            <a:r>
              <a:rPr lang="en-GB" dirty="0">
                <a:solidFill>
                  <a:srgbClr val="FFFF00"/>
                </a:solidFill>
                <a:latin typeface="+mn-lt"/>
              </a:rPr>
              <a:t>Wellbeing</a:t>
            </a:r>
          </a:p>
        </p:txBody>
      </p:sp>
      <p:sp>
        <p:nvSpPr>
          <p:cNvPr id="9" name="Text Placeholder 8"/>
          <p:cNvSpPr>
            <a:spLocks noGrp="1"/>
          </p:cNvSpPr>
          <p:nvPr>
            <p:ph type="body" idx="1"/>
          </p:nvPr>
        </p:nvSpPr>
        <p:spPr>
          <a:xfrm>
            <a:off x="546425" y="1240076"/>
            <a:ext cx="11228040" cy="4737273"/>
          </a:xfrm>
        </p:spPr>
        <p:txBody>
          <a:bodyPr>
            <a:noAutofit/>
          </a:bodyPr>
          <a:lstStyle/>
          <a:p>
            <a:r>
              <a:rPr lang="en-GB" b="1" dirty="0"/>
              <a:t>Actions to support the mental health and wellbeing of our pupils:</a:t>
            </a:r>
          </a:p>
          <a:p>
            <a:pPr marL="285750" indent="-285750">
              <a:buFont typeface="Wingdings" panose="05000000000000000000" pitchFamily="2" charset="2"/>
              <a:buChar char="Ø"/>
            </a:pPr>
            <a:r>
              <a:rPr lang="en-GB" dirty="0"/>
              <a:t>Increase in Pastoral budget capitation in order to be able to fund and facilitate Resilience and Mental Health Workshops and Teambuilding days </a:t>
            </a:r>
          </a:p>
          <a:p>
            <a:pPr marL="285750" lvl="0" indent="-285750">
              <a:buFont typeface="Wingdings" panose="05000000000000000000" pitchFamily="2" charset="2"/>
              <a:buChar char="Ø"/>
            </a:pPr>
            <a:r>
              <a:rPr lang="en-GB" dirty="0"/>
              <a:t>Police workshops to support students with hate crime, on line safety, county lines</a:t>
            </a:r>
          </a:p>
          <a:p>
            <a:pPr marL="285750" lvl="0" indent="-285750">
              <a:buFont typeface="Wingdings" panose="05000000000000000000" pitchFamily="2" charset="2"/>
              <a:buChar char="Ø"/>
            </a:pPr>
            <a:r>
              <a:rPr lang="en-GB" dirty="0"/>
              <a:t>To appoint a Mental Health Lead at St Mary’s and apply for the available funding to support this</a:t>
            </a:r>
          </a:p>
          <a:p>
            <a:pPr marL="285750" lvl="0" indent="-285750">
              <a:buFont typeface="Wingdings" panose="05000000000000000000" pitchFamily="2" charset="2"/>
              <a:buChar char="Ø"/>
            </a:pPr>
            <a:r>
              <a:rPr lang="en-GB" dirty="0" err="1"/>
              <a:t>MHSTiS</a:t>
            </a:r>
            <a:r>
              <a:rPr lang="en-GB" dirty="0"/>
              <a:t> to work with the pastoral staff to give support to individuals and groups of pupils with mental health needs to increase resilience and avoid an escalation of need to CAMHS.  They will also work with parents.</a:t>
            </a:r>
          </a:p>
          <a:p>
            <a:pPr marL="285750" lvl="0" indent="-285750">
              <a:buFont typeface="Wingdings" panose="05000000000000000000" pitchFamily="2" charset="2"/>
              <a:buChar char="Ø"/>
            </a:pPr>
            <a:r>
              <a:rPr lang="en-GB" dirty="0"/>
              <a:t>Set up a space and office in school for the </a:t>
            </a:r>
            <a:r>
              <a:rPr lang="en-GB" dirty="0" err="1"/>
              <a:t>MHSTiS</a:t>
            </a:r>
            <a:r>
              <a:rPr lang="en-GB" dirty="0"/>
              <a:t> to work with students</a:t>
            </a:r>
          </a:p>
          <a:p>
            <a:pPr marL="285750" lvl="0" indent="-285750">
              <a:buFont typeface="Wingdings" panose="05000000000000000000" pitchFamily="2" charset="2"/>
              <a:buChar char="Ø"/>
            </a:pPr>
            <a:r>
              <a:rPr lang="en-GB" dirty="0"/>
              <a:t>Registration and young minds workshops</a:t>
            </a:r>
          </a:p>
          <a:p>
            <a:pPr marL="285750" lvl="0" indent="-285750">
              <a:buFont typeface="Wingdings" panose="05000000000000000000" pitchFamily="2" charset="2"/>
              <a:buChar char="Ø"/>
            </a:pPr>
            <a:endParaRPr lang="en-GB" dirty="0"/>
          </a:p>
          <a:p>
            <a:pPr marL="285750" indent="-285750">
              <a:buFont typeface="Wingdings" panose="05000000000000000000" pitchFamily="2" charset="2"/>
              <a:buChar char="Ø"/>
            </a:pPr>
            <a:endParaRPr lang="en-GB" dirty="0"/>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8" name="Isosceles Triangle 7">
            <a:hlinkClick r:id="rId2" action="ppaction://hlinksldjump"/>
            <a:extLst>
              <a:ext uri="{FF2B5EF4-FFF2-40B4-BE49-F238E27FC236}">
                <a16:creationId xmlns:a16="http://schemas.microsoft.com/office/drawing/2014/main" id="{40859835-C2D2-4579-9132-45ADFED4A00F}"/>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6019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1000"/>
                                        <p:tgtEl>
                                          <p:spTgt spid="9">
                                            <p:txEl>
                                              <p:pRg st="1" end="1"/>
                                            </p:txEl>
                                          </p:spTgt>
                                        </p:tgtEl>
                                      </p:cBhvr>
                                    </p:animEffect>
                                    <p:anim calcmode="lin" valueType="num">
                                      <p:cBhvr>
                                        <p:cTn id="1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1000"/>
                                        <p:tgtEl>
                                          <p:spTgt spid="9">
                                            <p:txEl>
                                              <p:pRg st="2" end="2"/>
                                            </p:txEl>
                                          </p:spTgt>
                                        </p:tgtEl>
                                      </p:cBhvr>
                                    </p:animEffect>
                                    <p:anim calcmode="lin" valueType="num">
                                      <p:cBhvr>
                                        <p:cTn id="2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fade">
                                      <p:cBhvr>
                                        <p:cTn id="30" dur="1000"/>
                                        <p:tgtEl>
                                          <p:spTgt spid="9">
                                            <p:txEl>
                                              <p:pRg st="3" end="3"/>
                                            </p:txEl>
                                          </p:spTgt>
                                        </p:tgtEl>
                                      </p:cBhvr>
                                    </p:animEffect>
                                    <p:anim calcmode="lin" valueType="num">
                                      <p:cBhvr>
                                        <p:cTn id="31"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Effect transition="in" filter="fade">
                                      <p:cBhvr>
                                        <p:cTn id="42" dur="1000"/>
                                        <p:tgtEl>
                                          <p:spTgt spid="9">
                                            <p:txEl>
                                              <p:pRg st="5" end="5"/>
                                            </p:txEl>
                                          </p:spTgt>
                                        </p:tgtEl>
                                      </p:cBhvr>
                                    </p:animEffect>
                                    <p:anim calcmode="lin" valueType="num">
                                      <p:cBhvr>
                                        <p:cTn id="4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42" presetClass="entr" presetSubtype="0" fill="hold" grpId="0" nodeType="afterEffect">
                                  <p:stCondLst>
                                    <p:cond delay="0"/>
                                  </p:stCondLst>
                                  <p:childTnLst>
                                    <p:set>
                                      <p:cBhvr>
                                        <p:cTn id="47" dur="1" fill="hold">
                                          <p:stCondLst>
                                            <p:cond delay="0"/>
                                          </p:stCondLst>
                                        </p:cTn>
                                        <p:tgtEl>
                                          <p:spTgt spid="9">
                                            <p:txEl>
                                              <p:pRg st="6" end="6"/>
                                            </p:txEl>
                                          </p:spTgt>
                                        </p:tgtEl>
                                        <p:attrNameLst>
                                          <p:attrName>style.visibility</p:attrName>
                                        </p:attrNameLst>
                                      </p:cBhvr>
                                      <p:to>
                                        <p:strVal val="visible"/>
                                      </p:to>
                                    </p:set>
                                    <p:animEffect transition="in" filter="fade">
                                      <p:cBhvr>
                                        <p:cTn id="48" dur="1000"/>
                                        <p:tgtEl>
                                          <p:spTgt spid="9">
                                            <p:txEl>
                                              <p:pRg st="6" end="6"/>
                                            </p:txEl>
                                          </p:spTgt>
                                        </p:tgtEl>
                                      </p:cBhvr>
                                    </p:animEffect>
                                    <p:anim calcmode="lin" valueType="num">
                                      <p:cBhvr>
                                        <p:cTn id="49"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par>
                          <p:cTn id="51" fill="hold">
                            <p:stCondLst>
                              <p:cond delay="7000"/>
                            </p:stCondLst>
                            <p:childTnLst>
                              <p:par>
                                <p:cTn id="52" presetID="8" presetClass="emph" presetSubtype="0" fill="hold" grpId="0" nodeType="afterEffect">
                                  <p:stCondLst>
                                    <p:cond delay="0"/>
                                  </p:stCondLst>
                                  <p:childTnLst>
                                    <p:animRot by="21600000">
                                      <p:cBhvr>
                                        <p:cTn id="53"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a:bodyPr>
          <a:lstStyle/>
          <a:p>
            <a:r>
              <a:rPr lang="en-GB" dirty="0">
                <a:solidFill>
                  <a:srgbClr val="FFFF00"/>
                </a:solidFill>
                <a:latin typeface="+mn-lt"/>
              </a:rPr>
              <a:t>Wellbeing</a:t>
            </a:r>
          </a:p>
        </p:txBody>
      </p:sp>
      <p:sp>
        <p:nvSpPr>
          <p:cNvPr id="9" name="Text Placeholder 8"/>
          <p:cNvSpPr>
            <a:spLocks noGrp="1"/>
          </p:cNvSpPr>
          <p:nvPr>
            <p:ph type="body" idx="1"/>
          </p:nvPr>
        </p:nvSpPr>
        <p:spPr>
          <a:xfrm>
            <a:off x="546425" y="1240077"/>
            <a:ext cx="11228040" cy="1951532"/>
          </a:xfrm>
        </p:spPr>
        <p:txBody>
          <a:bodyPr>
            <a:noAutofit/>
          </a:bodyPr>
          <a:lstStyle/>
          <a:p>
            <a:r>
              <a:rPr lang="en-GB" b="1" dirty="0"/>
              <a:t>Actions to support the mental health and wellbeing of our staff:</a:t>
            </a:r>
          </a:p>
          <a:p>
            <a:pPr marL="285750" lvl="0" indent="-285750">
              <a:buFont typeface="Wingdings" panose="05000000000000000000" pitchFamily="2" charset="2"/>
              <a:buChar char="Ø"/>
            </a:pPr>
            <a:r>
              <a:rPr lang="en-GB" dirty="0"/>
              <a:t>Subscription to Employee Assistance Programme – offering 24 hour support across a range of needs e.g. bereavement, workload issues, professional and personal </a:t>
            </a:r>
            <a:r>
              <a:rPr lang="en-GB" dirty="0" err="1"/>
              <a:t>etc</a:t>
            </a:r>
            <a:endParaRPr lang="en-GB" dirty="0"/>
          </a:p>
          <a:p>
            <a:pPr marL="285750" lvl="0" indent="-285750">
              <a:buFont typeface="Wingdings" panose="05000000000000000000" pitchFamily="2" charset="2"/>
              <a:buChar char="Ø"/>
            </a:pPr>
            <a:r>
              <a:rPr lang="en-GB" dirty="0" err="1"/>
              <a:t>MHSTiS</a:t>
            </a:r>
            <a:r>
              <a:rPr lang="en-GB" dirty="0"/>
              <a:t> to provide staff with after school training on looking after their mental wellbeing</a:t>
            </a:r>
          </a:p>
          <a:p>
            <a:pPr marL="285750" lvl="0" indent="-285750">
              <a:buFont typeface="Wingdings" panose="05000000000000000000" pitchFamily="2" charset="2"/>
              <a:buChar char="Ø"/>
            </a:pPr>
            <a:r>
              <a:rPr lang="en-GB" dirty="0"/>
              <a:t>Staff to be signposted to The National college website for CPD on health and well-being</a:t>
            </a:r>
          </a:p>
          <a:p>
            <a:pPr marL="285750" lvl="0" indent="-285750">
              <a:buFont typeface="Wingdings" panose="05000000000000000000" pitchFamily="2" charset="2"/>
              <a:buChar char="Ø"/>
            </a:pPr>
            <a:endParaRPr lang="en-GB" dirty="0"/>
          </a:p>
          <a:p>
            <a:pPr marL="285750" indent="-285750">
              <a:buFont typeface="Wingdings" panose="05000000000000000000" pitchFamily="2" charset="2"/>
              <a:buChar char="Ø"/>
            </a:pPr>
            <a:endParaRPr lang="en-GB" dirty="0"/>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8" name="Isosceles Triangle 7">
            <a:hlinkClick r:id="rId2" action="ppaction://hlinksldjump"/>
            <a:extLst>
              <a:ext uri="{FF2B5EF4-FFF2-40B4-BE49-F238E27FC236}">
                <a16:creationId xmlns:a16="http://schemas.microsoft.com/office/drawing/2014/main" id="{40859835-C2D2-4579-9132-45ADFED4A00F}"/>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86656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1000"/>
                                        <p:tgtEl>
                                          <p:spTgt spid="9">
                                            <p:txEl>
                                              <p:pRg st="1" end="1"/>
                                            </p:txEl>
                                          </p:spTgt>
                                        </p:tgtEl>
                                      </p:cBhvr>
                                    </p:animEffect>
                                    <p:anim calcmode="lin" valueType="num">
                                      <p:cBhvr>
                                        <p:cTn id="1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1000"/>
                                        <p:tgtEl>
                                          <p:spTgt spid="9">
                                            <p:txEl>
                                              <p:pRg st="2" end="2"/>
                                            </p:txEl>
                                          </p:spTgt>
                                        </p:tgtEl>
                                      </p:cBhvr>
                                    </p:animEffect>
                                    <p:anim calcmode="lin" valueType="num">
                                      <p:cBhvr>
                                        <p:cTn id="2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fade">
                                      <p:cBhvr>
                                        <p:cTn id="30" dur="1000"/>
                                        <p:tgtEl>
                                          <p:spTgt spid="9">
                                            <p:txEl>
                                              <p:pRg st="3" end="3"/>
                                            </p:txEl>
                                          </p:spTgt>
                                        </p:tgtEl>
                                      </p:cBhvr>
                                    </p:animEffect>
                                    <p:anim calcmode="lin" valueType="num">
                                      <p:cBhvr>
                                        <p:cTn id="31"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8" presetClass="emph" presetSubtype="0" fill="hold" grpId="0" nodeType="afterEffect">
                                  <p:stCondLst>
                                    <p:cond delay="0"/>
                                  </p:stCondLst>
                                  <p:childTnLst>
                                    <p:animRot by="21600000">
                                      <p:cBhvr>
                                        <p:cTn id="35"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a:bodyPr>
          <a:lstStyle/>
          <a:p>
            <a:r>
              <a:rPr lang="en-GB" dirty="0">
                <a:solidFill>
                  <a:srgbClr val="FFFF00"/>
                </a:solidFill>
                <a:latin typeface="+mn-lt"/>
              </a:rPr>
              <a:t>Wellbeing</a:t>
            </a:r>
          </a:p>
        </p:txBody>
      </p:sp>
      <p:sp>
        <p:nvSpPr>
          <p:cNvPr id="9" name="Text Placeholder 8"/>
          <p:cNvSpPr>
            <a:spLocks noGrp="1"/>
          </p:cNvSpPr>
          <p:nvPr>
            <p:ph type="body" idx="1"/>
          </p:nvPr>
        </p:nvSpPr>
        <p:spPr>
          <a:xfrm>
            <a:off x="546425" y="1240076"/>
            <a:ext cx="11228040" cy="4737273"/>
          </a:xfrm>
        </p:spPr>
        <p:txBody>
          <a:bodyPr>
            <a:noAutofit/>
          </a:bodyPr>
          <a:lstStyle/>
          <a:p>
            <a:r>
              <a:rPr lang="en-GB" b="1" dirty="0">
                <a:latin typeface="Candara" panose="020E0502030303020204" pitchFamily="34" charset="0"/>
              </a:rPr>
              <a:t>Monitoring &amp; Evaluation:</a:t>
            </a:r>
            <a:endParaRPr lang="en-GB" dirty="0">
              <a:latin typeface="Candara" panose="020E0502030303020204" pitchFamily="34" charset="0"/>
            </a:endParaRPr>
          </a:p>
          <a:p>
            <a:pPr marL="285750" lvl="0" indent="-285750">
              <a:buFont typeface="Wingdings" panose="05000000000000000000" pitchFamily="2" charset="2"/>
              <a:buChar char="Ø"/>
            </a:pPr>
            <a:r>
              <a:rPr lang="en-GB" dirty="0">
                <a:latin typeface="Candara" panose="020E0502030303020204" pitchFamily="34" charset="0"/>
              </a:rPr>
              <a:t>Mental Health &amp; Wellbeing monitored by Safeguarding Committee (Governors) 10.11.21/03.03.22/16.06.22</a:t>
            </a:r>
          </a:p>
          <a:p>
            <a:pPr marL="285750" lvl="0" indent="-285750">
              <a:buFont typeface="Wingdings" panose="05000000000000000000" pitchFamily="2" charset="2"/>
              <a:buChar char="Ø"/>
            </a:pPr>
            <a:r>
              <a:rPr lang="en-GB" dirty="0">
                <a:latin typeface="Candara" panose="020E0502030303020204" pitchFamily="34" charset="0"/>
              </a:rPr>
              <a:t>Standing agenda item at fortnightly Pastoral Team Meetings – issues with particular year groups/individuals highlighted and appropriate actions/interventions put in place.  This to include School Nurse provision and counselling record (see copies of minutes in TEAMS)</a:t>
            </a:r>
          </a:p>
          <a:p>
            <a:pPr marL="285750" lvl="0" indent="-285750">
              <a:buFont typeface="Wingdings" panose="05000000000000000000" pitchFamily="2" charset="2"/>
              <a:buChar char="Ø"/>
            </a:pPr>
            <a:r>
              <a:rPr lang="en-GB" dirty="0">
                <a:latin typeface="Candara" panose="020E0502030303020204" pitchFamily="34" charset="0"/>
              </a:rPr>
              <a:t> Weekly meetings to update on programmes in place with </a:t>
            </a:r>
            <a:r>
              <a:rPr lang="en-GB" dirty="0" err="1">
                <a:latin typeface="Candara" panose="020E0502030303020204" pitchFamily="34" charset="0"/>
              </a:rPr>
              <a:t>MHSTiS</a:t>
            </a:r>
            <a:r>
              <a:rPr lang="en-GB" dirty="0">
                <a:latin typeface="Candara" panose="020E0502030303020204" pitchFamily="34" charset="0"/>
              </a:rPr>
              <a:t>.</a:t>
            </a:r>
          </a:p>
          <a:p>
            <a:pPr marL="285750" lvl="0" indent="-285750">
              <a:buFont typeface="Wingdings" panose="05000000000000000000" pitchFamily="2" charset="2"/>
              <a:buChar char="Ø"/>
            </a:pPr>
            <a:r>
              <a:rPr lang="en-GB" dirty="0">
                <a:latin typeface="Candara" panose="020E0502030303020204" pitchFamily="34" charset="0"/>
              </a:rPr>
              <a:t>Half- termly meetings with </a:t>
            </a:r>
            <a:r>
              <a:rPr lang="en-GB" dirty="0" err="1">
                <a:latin typeface="Candara" panose="020E0502030303020204" pitchFamily="34" charset="0"/>
              </a:rPr>
              <a:t>MHSTiS</a:t>
            </a:r>
            <a:r>
              <a:rPr lang="en-GB" dirty="0">
                <a:latin typeface="Candara" panose="020E0502030303020204" pitchFamily="34" charset="0"/>
              </a:rPr>
              <a:t> lead, Mental Health Lead and Assistant </a:t>
            </a:r>
            <a:r>
              <a:rPr lang="en-GB" dirty="0" err="1">
                <a:latin typeface="Candara" panose="020E0502030303020204" pitchFamily="34" charset="0"/>
              </a:rPr>
              <a:t>Headteacher</a:t>
            </a:r>
            <a:r>
              <a:rPr lang="en-GB" dirty="0">
                <a:latin typeface="Candara" panose="020E0502030303020204" pitchFamily="34" charset="0"/>
              </a:rPr>
              <a:t> to look at progress with pupils and signposting to other agencies. </a:t>
            </a:r>
          </a:p>
          <a:p>
            <a:pPr marL="285750" lvl="0" indent="-285750">
              <a:buFont typeface="Wingdings" panose="05000000000000000000" pitchFamily="2" charset="2"/>
              <a:buChar char="Ø"/>
            </a:pPr>
            <a:endParaRPr lang="en-GB" dirty="0">
              <a:latin typeface="Candara" panose="020E0502030303020204" pitchFamily="34" charset="0"/>
            </a:endParaRPr>
          </a:p>
          <a:p>
            <a:pPr marL="285750" indent="-285750">
              <a:buFont typeface="Wingdings" panose="05000000000000000000" pitchFamily="2" charset="2"/>
              <a:buChar char="Ø"/>
            </a:pPr>
            <a:endParaRPr lang="en-GB" dirty="0">
              <a:latin typeface="Candara" panose="020E0502030303020204" pitchFamily="34" charset="0"/>
            </a:endParaRPr>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2851625"/>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7" name="Isosceles Triangle 6">
            <a:hlinkClick r:id="rId2" action="ppaction://hlinksldjump"/>
            <a:extLst>
              <a:ext uri="{FF2B5EF4-FFF2-40B4-BE49-F238E27FC236}">
                <a16:creationId xmlns:a16="http://schemas.microsoft.com/office/drawing/2014/main" id="{C80DF345-A85C-4728-88A1-9ED058E8C249}"/>
              </a:ext>
            </a:extLst>
          </p:cNvPr>
          <p:cNvSpPr/>
          <p:nvPr/>
        </p:nvSpPr>
        <p:spPr>
          <a:xfrm rot="16200000" flipH="1">
            <a:off x="11149979" y="6305826"/>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641112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1000"/>
                                        <p:tgtEl>
                                          <p:spTgt spid="9">
                                            <p:txEl>
                                              <p:pRg st="1" end="1"/>
                                            </p:txEl>
                                          </p:spTgt>
                                        </p:tgtEl>
                                      </p:cBhvr>
                                    </p:animEffect>
                                    <p:anim calcmode="lin" valueType="num">
                                      <p:cBhvr>
                                        <p:cTn id="1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1000"/>
                                        <p:tgtEl>
                                          <p:spTgt spid="9">
                                            <p:txEl>
                                              <p:pRg st="2" end="2"/>
                                            </p:txEl>
                                          </p:spTgt>
                                        </p:tgtEl>
                                      </p:cBhvr>
                                    </p:animEffect>
                                    <p:anim calcmode="lin" valueType="num">
                                      <p:cBhvr>
                                        <p:cTn id="2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fade">
                                      <p:cBhvr>
                                        <p:cTn id="30" dur="1000"/>
                                        <p:tgtEl>
                                          <p:spTgt spid="9">
                                            <p:txEl>
                                              <p:pRg st="3" end="3"/>
                                            </p:txEl>
                                          </p:spTgt>
                                        </p:tgtEl>
                                      </p:cBhvr>
                                    </p:animEffect>
                                    <p:anim calcmode="lin" valueType="num">
                                      <p:cBhvr>
                                        <p:cTn id="31"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8" presetClass="emph" presetSubtype="0" fill="hold" grpId="0" nodeType="afterEffect">
                                  <p:stCondLst>
                                    <p:cond delay="0"/>
                                  </p:stCondLst>
                                  <p:childTnLst>
                                    <p:animRot by="21600000">
                                      <p:cBhvr>
                                        <p:cTn id="41"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D453D-B0DC-4543-8A80-EFBFEF3EF5C5}"/>
              </a:ext>
            </a:extLst>
          </p:cNvPr>
          <p:cNvSpPr>
            <a:spLocks noGrp="1"/>
          </p:cNvSpPr>
          <p:nvPr>
            <p:ph type="title"/>
          </p:nvPr>
        </p:nvSpPr>
        <p:spPr/>
        <p:txBody>
          <a:bodyPr>
            <a:normAutofit/>
          </a:bodyPr>
          <a:lstStyle/>
          <a:p>
            <a:r>
              <a:rPr lang="en-GB" dirty="0">
                <a:solidFill>
                  <a:srgbClr val="FFFF00"/>
                </a:solidFill>
                <a:latin typeface="+mn-lt"/>
              </a:rPr>
              <a:t>careers</a:t>
            </a:r>
          </a:p>
        </p:txBody>
      </p:sp>
      <p:sp>
        <p:nvSpPr>
          <p:cNvPr id="3" name="Text Placeholder 2">
            <a:extLst>
              <a:ext uri="{FF2B5EF4-FFF2-40B4-BE49-F238E27FC236}">
                <a16:creationId xmlns:a16="http://schemas.microsoft.com/office/drawing/2014/main" id="{F280FD4C-5129-4F3D-ACC2-B5AADA987B64}"/>
              </a:ext>
            </a:extLst>
          </p:cNvPr>
          <p:cNvSpPr>
            <a:spLocks noGrp="1"/>
          </p:cNvSpPr>
          <p:nvPr>
            <p:ph type="body" idx="1"/>
          </p:nvPr>
        </p:nvSpPr>
        <p:spPr>
          <a:xfrm>
            <a:off x="684213" y="4495800"/>
            <a:ext cx="8534400" cy="1480930"/>
          </a:xfrm>
        </p:spPr>
        <p:txBody>
          <a:bodyPr>
            <a:normAutofit/>
          </a:bodyPr>
          <a:lstStyle/>
          <a:p>
            <a:r>
              <a:rPr lang="en-GB" kern="1400" dirty="0">
                <a:solidFill>
                  <a:schemeClr val="accent1">
                    <a:lumMod val="50000"/>
                  </a:schemeClr>
                </a:solidFill>
              </a:rPr>
              <a:t>Develop our Careers Programme (especially at KS3), in order to provide worthwhile guidance to pupils about their next steps in education and employment</a:t>
            </a:r>
          </a:p>
          <a:p>
            <a:pPr marL="0" marR="0" indent="0" algn="l">
              <a:lnSpc>
                <a:spcPct val="119000"/>
              </a:lnSpc>
              <a:spcBef>
                <a:spcPts val="0"/>
              </a:spcBef>
              <a:spcAft>
                <a:spcPts val="600"/>
              </a:spcAft>
            </a:pPr>
            <a:r>
              <a:rPr lang="en-GB" kern="1400" dirty="0">
                <a:ln>
                  <a:noFill/>
                </a:ln>
                <a:solidFill>
                  <a:schemeClr val="accent1">
                    <a:lumMod val="50000"/>
                  </a:schemeClr>
                </a:solidFill>
                <a:effectLst/>
              </a:rPr>
              <a:t> </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70857" y="0"/>
            <a:ext cx="1333278" cy="1896026"/>
          </a:xfrm>
          <a:prstGeom prst="rect">
            <a:avLst/>
          </a:prstGeom>
        </p:spPr>
      </p:pic>
      <p:sp>
        <p:nvSpPr>
          <p:cNvPr id="8" name="Isosceles Triangle 7">
            <a:hlinkClick r:id="rId3" action="ppaction://hlinksldjump"/>
            <a:extLst>
              <a:ext uri="{FF2B5EF4-FFF2-40B4-BE49-F238E27FC236}">
                <a16:creationId xmlns:a16="http://schemas.microsoft.com/office/drawing/2014/main" id="{EA1488CC-1841-4D71-98C2-1CC773C5A4ED}"/>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975834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1000"/>
                            </p:stCondLst>
                            <p:childTnLst>
                              <p:par>
                                <p:cTn id="19" presetID="8" presetClass="emph" presetSubtype="0" fill="hold" grpId="0" nodeType="afterEffect">
                                  <p:stCondLst>
                                    <p:cond delay="0"/>
                                  </p:stCondLst>
                                  <p:childTnLst>
                                    <p:animRot by="21600000">
                                      <p:cBhvr>
                                        <p:cTn id="20"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70857" y="0"/>
            <a:ext cx="1333278" cy="1896026"/>
          </a:xfrm>
          <a:prstGeom prst="rect">
            <a:avLst/>
          </a:prstGeom>
        </p:spPr>
      </p:pic>
      <p:sp>
        <p:nvSpPr>
          <p:cNvPr id="7" name="Rectangle 6">
            <a:hlinkClick r:id="rId3" action="ppaction://hlinksldjump"/>
          </p:cNvPr>
          <p:cNvSpPr/>
          <p:nvPr/>
        </p:nvSpPr>
        <p:spPr>
          <a:xfrm>
            <a:off x="782515" y="940777"/>
            <a:ext cx="3965332" cy="3604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rgbClr val="FFFF00"/>
                </a:solidFill>
              </a:rPr>
              <a:t>Outcomes</a:t>
            </a:r>
          </a:p>
        </p:txBody>
      </p:sp>
      <p:sp>
        <p:nvSpPr>
          <p:cNvPr id="11" name="Rectangle 10">
            <a:hlinkClick r:id="rId4" action="ppaction://hlinksldjump"/>
          </p:cNvPr>
          <p:cNvSpPr/>
          <p:nvPr/>
        </p:nvSpPr>
        <p:spPr>
          <a:xfrm>
            <a:off x="782515" y="1488830"/>
            <a:ext cx="3965332" cy="3604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rgbClr val="FFFF00"/>
                </a:solidFill>
              </a:rPr>
              <a:t>Attendance</a:t>
            </a:r>
          </a:p>
        </p:txBody>
      </p:sp>
      <p:sp>
        <p:nvSpPr>
          <p:cNvPr id="13" name="Rectangle 12">
            <a:hlinkClick r:id="rId5" action="ppaction://hlinksldjump"/>
          </p:cNvPr>
          <p:cNvSpPr/>
          <p:nvPr/>
        </p:nvSpPr>
        <p:spPr>
          <a:xfrm>
            <a:off x="782515" y="2053001"/>
            <a:ext cx="3965332" cy="3604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rgbClr val="FFFF00"/>
                </a:solidFill>
              </a:rPr>
              <a:t>Wellbeing</a:t>
            </a:r>
          </a:p>
        </p:txBody>
      </p:sp>
      <p:sp>
        <p:nvSpPr>
          <p:cNvPr id="14" name="Rectangle 13">
            <a:hlinkClick r:id="rId6" action="ppaction://hlinksldjump"/>
          </p:cNvPr>
          <p:cNvSpPr/>
          <p:nvPr/>
        </p:nvSpPr>
        <p:spPr>
          <a:xfrm>
            <a:off x="782515" y="2617172"/>
            <a:ext cx="3965332" cy="3604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rgbClr val="FFFF00"/>
                </a:solidFill>
              </a:rPr>
              <a:t>Careers</a:t>
            </a:r>
          </a:p>
        </p:txBody>
      </p:sp>
      <p:sp>
        <p:nvSpPr>
          <p:cNvPr id="15" name="Rectangle 14">
            <a:hlinkClick r:id="rId7" action="ppaction://hlinksldjump"/>
          </p:cNvPr>
          <p:cNvSpPr/>
          <p:nvPr/>
        </p:nvSpPr>
        <p:spPr>
          <a:xfrm>
            <a:off x="782515" y="3181343"/>
            <a:ext cx="3965332" cy="3604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rgbClr val="FFFF00"/>
                </a:solidFill>
              </a:rPr>
              <a:t>Safeguarding</a:t>
            </a:r>
          </a:p>
        </p:txBody>
      </p:sp>
      <p:sp>
        <p:nvSpPr>
          <p:cNvPr id="16" name="Rectangle 15">
            <a:hlinkClick r:id="rId8" action="ppaction://hlinksldjump"/>
          </p:cNvPr>
          <p:cNvSpPr/>
          <p:nvPr/>
        </p:nvSpPr>
        <p:spPr>
          <a:xfrm>
            <a:off x="782515" y="3745514"/>
            <a:ext cx="3965332" cy="3604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rgbClr val="FFFF00"/>
                </a:solidFill>
              </a:rPr>
              <a:t>Curriculum</a:t>
            </a:r>
          </a:p>
        </p:txBody>
      </p:sp>
      <p:sp>
        <p:nvSpPr>
          <p:cNvPr id="17" name="Rectangle 16">
            <a:hlinkClick r:id="rId9" action="ppaction://hlinksldjump"/>
          </p:cNvPr>
          <p:cNvSpPr/>
          <p:nvPr/>
        </p:nvSpPr>
        <p:spPr>
          <a:xfrm>
            <a:off x="782515" y="4309685"/>
            <a:ext cx="3965332" cy="3604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rgbClr val="FFFF00"/>
                </a:solidFill>
              </a:rPr>
              <a:t>Teaching, Learning &amp; Assessment</a:t>
            </a:r>
          </a:p>
        </p:txBody>
      </p:sp>
      <p:sp>
        <p:nvSpPr>
          <p:cNvPr id="18" name="Rectangle 17">
            <a:hlinkClick r:id="rId10" action="ppaction://hlinksldjump"/>
          </p:cNvPr>
          <p:cNvSpPr/>
          <p:nvPr/>
        </p:nvSpPr>
        <p:spPr>
          <a:xfrm>
            <a:off x="782515" y="4873856"/>
            <a:ext cx="3965332" cy="3604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rgbClr val="FFFF00"/>
                </a:solidFill>
              </a:rPr>
              <a:t>Pupil Groups</a:t>
            </a:r>
          </a:p>
        </p:txBody>
      </p:sp>
      <p:sp>
        <p:nvSpPr>
          <p:cNvPr id="19" name="Rectangle 18">
            <a:hlinkClick r:id="rId11" action="ppaction://hlinksldjump"/>
          </p:cNvPr>
          <p:cNvSpPr/>
          <p:nvPr/>
        </p:nvSpPr>
        <p:spPr>
          <a:xfrm>
            <a:off x="782515" y="5438027"/>
            <a:ext cx="3965332" cy="3604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rgbClr val="FFFF00"/>
                </a:solidFill>
              </a:rPr>
              <a:t>SMSCD</a:t>
            </a:r>
          </a:p>
        </p:txBody>
      </p:sp>
      <p:sp>
        <p:nvSpPr>
          <p:cNvPr id="8" name="TextBox 7"/>
          <p:cNvSpPr txBox="1"/>
          <p:nvPr/>
        </p:nvSpPr>
        <p:spPr>
          <a:xfrm>
            <a:off x="5460694" y="2017024"/>
            <a:ext cx="5609772" cy="2123658"/>
          </a:xfrm>
          <a:prstGeom prst="rect">
            <a:avLst/>
          </a:prstGeom>
          <a:noFill/>
        </p:spPr>
        <p:txBody>
          <a:bodyPr wrap="square" rtlCol="0">
            <a:spAutoFit/>
          </a:bodyPr>
          <a:lstStyle/>
          <a:p>
            <a:r>
              <a:rPr lang="en-GB" sz="4400" dirty="0">
                <a:solidFill>
                  <a:srgbClr val="FFFF00"/>
                </a:solidFill>
              </a:rPr>
              <a:t>School Development Plan 2021-22</a:t>
            </a:r>
          </a:p>
        </p:txBody>
      </p:sp>
    </p:spTree>
    <p:extLst>
      <p:ext uri="{BB962C8B-B14F-4D97-AF65-F5344CB8AC3E}">
        <p14:creationId xmlns:p14="http://schemas.microsoft.com/office/powerpoint/2010/main" val="27298521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 presetClass="entr" presetSubtype="8"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par>
                          <p:cTn id="21" fill="hold">
                            <p:stCondLst>
                              <p:cond delay="2500"/>
                            </p:stCondLst>
                            <p:childTnLst>
                              <p:par>
                                <p:cTn id="22" presetID="2" presetClass="entr" presetSubtype="8"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0-#ppt_w/2"/>
                                          </p:val>
                                        </p:tav>
                                        <p:tav tm="100000">
                                          <p:val>
                                            <p:strVal val="#ppt_x"/>
                                          </p:val>
                                        </p:tav>
                                      </p:tavLst>
                                    </p:anim>
                                    <p:anim calcmode="lin" valueType="num">
                                      <p:cBhvr additive="base">
                                        <p:cTn id="25" dur="500" fill="hold"/>
                                        <p:tgtEl>
                                          <p:spTgt spid="11"/>
                                        </p:tgtEl>
                                        <p:attrNameLst>
                                          <p:attrName>ppt_y</p:attrName>
                                        </p:attrNameLst>
                                      </p:cBhvr>
                                      <p:tavLst>
                                        <p:tav tm="0">
                                          <p:val>
                                            <p:strVal val="#ppt_y"/>
                                          </p:val>
                                        </p:tav>
                                        <p:tav tm="100000">
                                          <p:val>
                                            <p:strVal val="#ppt_y"/>
                                          </p:val>
                                        </p:tav>
                                      </p:tavLst>
                                    </p:anim>
                                  </p:childTnLst>
                                </p:cTn>
                              </p:par>
                            </p:childTnLst>
                          </p:cTn>
                        </p:par>
                        <p:par>
                          <p:cTn id="26" fill="hold">
                            <p:stCondLst>
                              <p:cond delay="3000"/>
                            </p:stCondLst>
                            <p:childTnLst>
                              <p:par>
                                <p:cTn id="27" presetID="2" presetClass="entr" presetSubtype="8"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0-#ppt_w/2"/>
                                          </p:val>
                                        </p:tav>
                                        <p:tav tm="100000">
                                          <p:val>
                                            <p:strVal val="#ppt_x"/>
                                          </p:val>
                                        </p:tav>
                                      </p:tavLst>
                                    </p:anim>
                                    <p:anim calcmode="lin" valueType="num">
                                      <p:cBhvr additive="base">
                                        <p:cTn id="30" dur="500" fill="hold"/>
                                        <p:tgtEl>
                                          <p:spTgt spid="13"/>
                                        </p:tgtEl>
                                        <p:attrNameLst>
                                          <p:attrName>ppt_y</p:attrName>
                                        </p:attrNameLst>
                                      </p:cBhvr>
                                      <p:tavLst>
                                        <p:tav tm="0">
                                          <p:val>
                                            <p:strVal val="#ppt_y"/>
                                          </p:val>
                                        </p:tav>
                                        <p:tav tm="100000">
                                          <p:val>
                                            <p:strVal val="#ppt_y"/>
                                          </p:val>
                                        </p:tav>
                                      </p:tavLst>
                                    </p:anim>
                                  </p:childTnLst>
                                </p:cTn>
                              </p:par>
                            </p:childTnLst>
                          </p:cTn>
                        </p:par>
                        <p:par>
                          <p:cTn id="31" fill="hold">
                            <p:stCondLst>
                              <p:cond delay="3500"/>
                            </p:stCondLst>
                            <p:childTnLst>
                              <p:par>
                                <p:cTn id="32" presetID="2" presetClass="entr" presetSubtype="8"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additive="base">
                                        <p:cTn id="34" dur="500" fill="hold"/>
                                        <p:tgtEl>
                                          <p:spTgt spid="14"/>
                                        </p:tgtEl>
                                        <p:attrNameLst>
                                          <p:attrName>ppt_x</p:attrName>
                                        </p:attrNameLst>
                                      </p:cBhvr>
                                      <p:tavLst>
                                        <p:tav tm="0">
                                          <p:val>
                                            <p:strVal val="0-#ppt_w/2"/>
                                          </p:val>
                                        </p:tav>
                                        <p:tav tm="100000">
                                          <p:val>
                                            <p:strVal val="#ppt_x"/>
                                          </p:val>
                                        </p:tav>
                                      </p:tavLst>
                                    </p:anim>
                                    <p:anim calcmode="lin" valueType="num">
                                      <p:cBhvr additive="base">
                                        <p:cTn id="35" dur="500" fill="hold"/>
                                        <p:tgtEl>
                                          <p:spTgt spid="14"/>
                                        </p:tgtEl>
                                        <p:attrNameLst>
                                          <p:attrName>ppt_y</p:attrName>
                                        </p:attrNameLst>
                                      </p:cBhvr>
                                      <p:tavLst>
                                        <p:tav tm="0">
                                          <p:val>
                                            <p:strVal val="#ppt_y"/>
                                          </p:val>
                                        </p:tav>
                                        <p:tav tm="100000">
                                          <p:val>
                                            <p:strVal val="#ppt_y"/>
                                          </p:val>
                                        </p:tav>
                                      </p:tavLst>
                                    </p:anim>
                                  </p:childTnLst>
                                </p:cTn>
                              </p:par>
                            </p:childTnLst>
                          </p:cTn>
                        </p:par>
                        <p:par>
                          <p:cTn id="36" fill="hold">
                            <p:stCondLst>
                              <p:cond delay="4000"/>
                            </p:stCondLst>
                            <p:childTnLst>
                              <p:par>
                                <p:cTn id="37" presetID="2" presetClass="entr" presetSubtype="8"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0-#ppt_w/2"/>
                                          </p:val>
                                        </p:tav>
                                        <p:tav tm="100000">
                                          <p:val>
                                            <p:strVal val="#ppt_x"/>
                                          </p:val>
                                        </p:tav>
                                      </p:tavLst>
                                    </p:anim>
                                    <p:anim calcmode="lin" valueType="num">
                                      <p:cBhvr additive="base">
                                        <p:cTn id="40" dur="500" fill="hold"/>
                                        <p:tgtEl>
                                          <p:spTgt spid="15"/>
                                        </p:tgtEl>
                                        <p:attrNameLst>
                                          <p:attrName>ppt_y</p:attrName>
                                        </p:attrNameLst>
                                      </p:cBhvr>
                                      <p:tavLst>
                                        <p:tav tm="0">
                                          <p:val>
                                            <p:strVal val="#ppt_y"/>
                                          </p:val>
                                        </p:tav>
                                        <p:tav tm="100000">
                                          <p:val>
                                            <p:strVal val="#ppt_y"/>
                                          </p:val>
                                        </p:tav>
                                      </p:tavLst>
                                    </p:anim>
                                  </p:childTnLst>
                                </p:cTn>
                              </p:par>
                            </p:childTnLst>
                          </p:cTn>
                        </p:par>
                        <p:par>
                          <p:cTn id="41" fill="hold">
                            <p:stCondLst>
                              <p:cond delay="4500"/>
                            </p:stCondLst>
                            <p:childTnLst>
                              <p:par>
                                <p:cTn id="42" presetID="2" presetClass="entr" presetSubtype="8" fill="hold" grpId="0" nodeType="after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 fill="hold"/>
                                        <p:tgtEl>
                                          <p:spTgt spid="16"/>
                                        </p:tgtEl>
                                        <p:attrNameLst>
                                          <p:attrName>ppt_x</p:attrName>
                                        </p:attrNameLst>
                                      </p:cBhvr>
                                      <p:tavLst>
                                        <p:tav tm="0">
                                          <p:val>
                                            <p:strVal val="0-#ppt_w/2"/>
                                          </p:val>
                                        </p:tav>
                                        <p:tav tm="100000">
                                          <p:val>
                                            <p:strVal val="#ppt_x"/>
                                          </p:val>
                                        </p:tav>
                                      </p:tavLst>
                                    </p:anim>
                                    <p:anim calcmode="lin" valueType="num">
                                      <p:cBhvr additive="base">
                                        <p:cTn id="45" dur="500" fill="hold"/>
                                        <p:tgtEl>
                                          <p:spTgt spid="16"/>
                                        </p:tgtEl>
                                        <p:attrNameLst>
                                          <p:attrName>ppt_y</p:attrName>
                                        </p:attrNameLst>
                                      </p:cBhvr>
                                      <p:tavLst>
                                        <p:tav tm="0">
                                          <p:val>
                                            <p:strVal val="#ppt_y"/>
                                          </p:val>
                                        </p:tav>
                                        <p:tav tm="100000">
                                          <p:val>
                                            <p:strVal val="#ppt_y"/>
                                          </p:val>
                                        </p:tav>
                                      </p:tavLst>
                                    </p:anim>
                                  </p:childTnLst>
                                </p:cTn>
                              </p:par>
                            </p:childTnLst>
                          </p:cTn>
                        </p:par>
                        <p:par>
                          <p:cTn id="46" fill="hold">
                            <p:stCondLst>
                              <p:cond delay="5000"/>
                            </p:stCondLst>
                            <p:childTnLst>
                              <p:par>
                                <p:cTn id="47" presetID="2" presetClass="entr" presetSubtype="8" fill="hold" grpId="0" nodeType="after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0-#ppt_w/2"/>
                                          </p:val>
                                        </p:tav>
                                        <p:tav tm="100000">
                                          <p:val>
                                            <p:strVal val="#ppt_x"/>
                                          </p:val>
                                        </p:tav>
                                      </p:tavLst>
                                    </p:anim>
                                    <p:anim calcmode="lin" valueType="num">
                                      <p:cBhvr additive="base">
                                        <p:cTn id="50" dur="500" fill="hold"/>
                                        <p:tgtEl>
                                          <p:spTgt spid="17"/>
                                        </p:tgtEl>
                                        <p:attrNameLst>
                                          <p:attrName>ppt_y</p:attrName>
                                        </p:attrNameLst>
                                      </p:cBhvr>
                                      <p:tavLst>
                                        <p:tav tm="0">
                                          <p:val>
                                            <p:strVal val="#ppt_y"/>
                                          </p:val>
                                        </p:tav>
                                        <p:tav tm="100000">
                                          <p:val>
                                            <p:strVal val="#ppt_y"/>
                                          </p:val>
                                        </p:tav>
                                      </p:tavLst>
                                    </p:anim>
                                  </p:childTnLst>
                                </p:cTn>
                              </p:par>
                            </p:childTnLst>
                          </p:cTn>
                        </p:par>
                        <p:par>
                          <p:cTn id="51" fill="hold">
                            <p:stCondLst>
                              <p:cond delay="5500"/>
                            </p:stCondLst>
                            <p:childTnLst>
                              <p:par>
                                <p:cTn id="52" presetID="2" presetClass="entr" presetSubtype="8" fill="hold" grpId="0" nodeType="after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additive="base">
                                        <p:cTn id="54" dur="500" fill="hold"/>
                                        <p:tgtEl>
                                          <p:spTgt spid="18"/>
                                        </p:tgtEl>
                                        <p:attrNameLst>
                                          <p:attrName>ppt_x</p:attrName>
                                        </p:attrNameLst>
                                      </p:cBhvr>
                                      <p:tavLst>
                                        <p:tav tm="0">
                                          <p:val>
                                            <p:strVal val="0-#ppt_w/2"/>
                                          </p:val>
                                        </p:tav>
                                        <p:tav tm="100000">
                                          <p:val>
                                            <p:strVal val="#ppt_x"/>
                                          </p:val>
                                        </p:tav>
                                      </p:tavLst>
                                    </p:anim>
                                    <p:anim calcmode="lin" valueType="num">
                                      <p:cBhvr additive="base">
                                        <p:cTn id="55" dur="500" fill="hold"/>
                                        <p:tgtEl>
                                          <p:spTgt spid="18"/>
                                        </p:tgtEl>
                                        <p:attrNameLst>
                                          <p:attrName>ppt_y</p:attrName>
                                        </p:attrNameLst>
                                      </p:cBhvr>
                                      <p:tavLst>
                                        <p:tav tm="0">
                                          <p:val>
                                            <p:strVal val="#ppt_y"/>
                                          </p:val>
                                        </p:tav>
                                        <p:tav tm="100000">
                                          <p:val>
                                            <p:strVal val="#ppt_y"/>
                                          </p:val>
                                        </p:tav>
                                      </p:tavLst>
                                    </p:anim>
                                  </p:childTnLst>
                                </p:cTn>
                              </p:par>
                            </p:childTnLst>
                          </p:cTn>
                        </p:par>
                        <p:par>
                          <p:cTn id="56" fill="hold">
                            <p:stCondLst>
                              <p:cond delay="6000"/>
                            </p:stCondLst>
                            <p:childTnLst>
                              <p:par>
                                <p:cTn id="57" presetID="2" presetClass="entr" presetSubtype="8"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additive="base">
                                        <p:cTn id="59" dur="500" fill="hold"/>
                                        <p:tgtEl>
                                          <p:spTgt spid="19"/>
                                        </p:tgtEl>
                                        <p:attrNameLst>
                                          <p:attrName>ppt_x</p:attrName>
                                        </p:attrNameLst>
                                      </p:cBhvr>
                                      <p:tavLst>
                                        <p:tav tm="0">
                                          <p:val>
                                            <p:strVal val="0-#ppt_w/2"/>
                                          </p:val>
                                        </p:tav>
                                        <p:tav tm="100000">
                                          <p:val>
                                            <p:strVal val="#ppt_x"/>
                                          </p:val>
                                        </p:tav>
                                      </p:tavLst>
                                    </p:anim>
                                    <p:anim calcmode="lin" valueType="num">
                                      <p:cBhvr additive="base">
                                        <p:cTn id="60"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3" grpId="0" animBg="1"/>
      <p:bldP spid="14" grpId="0" animBg="1"/>
      <p:bldP spid="15" grpId="0" animBg="1"/>
      <p:bldP spid="16" grpId="0" animBg="1"/>
      <p:bldP spid="17" grpId="0" animBg="1"/>
      <p:bldP spid="18" grpId="0" animBg="1"/>
      <p:bldP spid="19" grpId="0" animBg="1"/>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a:bodyPr>
          <a:lstStyle/>
          <a:p>
            <a:r>
              <a:rPr lang="en-GB" dirty="0">
                <a:solidFill>
                  <a:srgbClr val="FFFF00"/>
                </a:solidFill>
              </a:rPr>
              <a:t>careers</a:t>
            </a:r>
          </a:p>
        </p:txBody>
      </p:sp>
      <p:sp>
        <p:nvSpPr>
          <p:cNvPr id="9" name="Text Placeholder 8"/>
          <p:cNvSpPr>
            <a:spLocks noGrp="1"/>
          </p:cNvSpPr>
          <p:nvPr>
            <p:ph type="body" idx="1"/>
          </p:nvPr>
        </p:nvSpPr>
        <p:spPr>
          <a:xfrm>
            <a:off x="546425" y="769624"/>
            <a:ext cx="11228040" cy="5794619"/>
          </a:xfrm>
        </p:spPr>
        <p:txBody>
          <a:bodyPr>
            <a:noAutofit/>
          </a:bodyPr>
          <a:lstStyle/>
          <a:p>
            <a:r>
              <a:rPr lang="en-GB" b="1" dirty="0"/>
              <a:t>For 2021-22 the Careers priority will focus on:</a:t>
            </a:r>
            <a:endParaRPr lang="en-GB" dirty="0"/>
          </a:p>
          <a:p>
            <a:r>
              <a:rPr lang="en-GB" b="1" dirty="0"/>
              <a:t>Developing the Careers Programme to provide worthwhile guidance to pupils about their next steps in education &amp; employment.</a:t>
            </a:r>
            <a:endParaRPr lang="en-GB" dirty="0"/>
          </a:p>
          <a:p>
            <a:r>
              <a:rPr lang="en-GB" b="1" dirty="0"/>
              <a:t>Actions</a:t>
            </a:r>
            <a:endParaRPr lang="en-GB" dirty="0"/>
          </a:p>
          <a:p>
            <a:pPr marL="285750" indent="-285750">
              <a:buFont typeface="Wingdings" panose="05000000000000000000" pitchFamily="2" charset="2"/>
              <a:buChar char="Ø"/>
            </a:pPr>
            <a:r>
              <a:rPr lang="en-GB" i="1" dirty="0"/>
              <a:t> </a:t>
            </a:r>
            <a:r>
              <a:rPr lang="en-GB" dirty="0"/>
              <a:t>Review the Careers Programme within the PSHRE curriculum across all year groups to ensure all year groups have access to age &amp; need appropriate careers education, information advice &amp; guidance (CEIAG) that meets Gatsby Benchmarks</a:t>
            </a:r>
          </a:p>
          <a:p>
            <a:pPr marL="285750" lvl="0" indent="-285750">
              <a:buFont typeface="Wingdings" panose="05000000000000000000" pitchFamily="2" charset="2"/>
              <a:buChar char="Ø"/>
            </a:pPr>
            <a:r>
              <a:rPr lang="en-GB" dirty="0"/>
              <a:t>Use tutor time to give information about future steps &amp; career options each week (trial with Y9-11 last year to be continued and introduced for Y7 &amp; 8 this year)</a:t>
            </a:r>
          </a:p>
          <a:p>
            <a:pPr marL="285750" lvl="0" indent="-285750">
              <a:buFont typeface="Wingdings" panose="05000000000000000000" pitchFamily="2" charset="2"/>
              <a:buChar char="Ø"/>
            </a:pPr>
            <a:r>
              <a:rPr lang="en-GB" dirty="0"/>
              <a:t>Increase career &amp; future plans engagement activities across all years with a focus on Y7-9 including new industry &amp; employability day dates set for the spring &amp; summer term along with visiting speakers e.g. Aim Higher on Options for Y9 and World of Work experience days for Y11 in addition to and supporting PSHRE careers sessions </a:t>
            </a:r>
          </a:p>
          <a:p>
            <a:pPr marL="285750" lvl="0" indent="-285750">
              <a:buFont typeface="Wingdings" panose="05000000000000000000" pitchFamily="2" charset="2"/>
              <a:buChar char="Ø"/>
            </a:pPr>
            <a:r>
              <a:rPr lang="en-GB" dirty="0"/>
              <a:t>Heads of Department formalise links to careers in their curriculum area via Schemes of Work</a:t>
            </a:r>
          </a:p>
          <a:p>
            <a:pPr marL="285750" lvl="0" indent="-285750">
              <a:buFont typeface="Wingdings" panose="05000000000000000000" pitchFamily="2" charset="2"/>
              <a:buChar char="Ø"/>
            </a:pPr>
            <a:r>
              <a:rPr lang="en-GB" dirty="0"/>
              <a:t>Department displays linked to careers in their departmental </a:t>
            </a:r>
            <a:r>
              <a:rPr lang="en-GB" dirty="0" smtClean="0"/>
              <a:t>areas</a:t>
            </a:r>
          </a:p>
          <a:p>
            <a:pPr marL="285750" indent="-285750">
              <a:buFont typeface="Wingdings" panose="05000000000000000000" pitchFamily="2" charset="2"/>
              <a:buChar char="Ø"/>
            </a:pPr>
            <a:r>
              <a:rPr lang="en-GB" dirty="0"/>
              <a:t>Careers department displays to link national focus weeks to curriculum areas and post – school options e.g. National Careers Week, National Apprenticeship Week</a:t>
            </a:r>
          </a:p>
          <a:p>
            <a:pPr marL="285750" lvl="0" indent="-285750">
              <a:buFont typeface="Wingdings" panose="05000000000000000000" pitchFamily="2" charset="2"/>
              <a:buChar char="Ø"/>
            </a:pPr>
            <a:endParaRPr lang="en-GB" dirty="0"/>
          </a:p>
          <a:p>
            <a:pPr marL="285750" indent="-285750">
              <a:buFont typeface="Wingdings" panose="05000000000000000000" pitchFamily="2" charset="2"/>
              <a:buChar char="Ø"/>
            </a:pPr>
            <a:endParaRPr lang="en-GB" dirty="0"/>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8" name="Isosceles Triangle 7">
            <a:hlinkClick r:id="rId2" action="ppaction://hlinksldjump"/>
            <a:extLst>
              <a:ext uri="{FF2B5EF4-FFF2-40B4-BE49-F238E27FC236}">
                <a16:creationId xmlns:a16="http://schemas.microsoft.com/office/drawing/2014/main" id="{C458BF2A-10DE-4E1B-AD66-99C3ACF5516E}"/>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02568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fade">
                                      <p:cBhvr>
                                        <p:cTn id="13" dur="1000"/>
                                        <p:tgtEl>
                                          <p:spTgt spid="9">
                                            <p:txEl>
                                              <p:pRg st="0" end="0"/>
                                            </p:txEl>
                                          </p:spTgt>
                                        </p:tgtEl>
                                      </p:cBhvr>
                                    </p:animEffect>
                                    <p:anim calcmode="lin" valueType="num">
                                      <p:cBhvr>
                                        <p:cTn id="14"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1000"/>
                                        <p:tgtEl>
                                          <p:spTgt spid="9">
                                            <p:txEl>
                                              <p:pRg st="1" end="1"/>
                                            </p:txEl>
                                          </p:spTgt>
                                        </p:tgtEl>
                                      </p:cBhvr>
                                    </p:animEffect>
                                    <p:anim calcmode="lin" valueType="num">
                                      <p:cBhvr>
                                        <p:cTn id="20"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Effect transition="in" filter="fade">
                                      <p:cBhvr>
                                        <p:cTn id="25" dur="1000"/>
                                        <p:tgtEl>
                                          <p:spTgt spid="9">
                                            <p:txEl>
                                              <p:pRg st="2" end="2"/>
                                            </p:txEl>
                                          </p:spTgt>
                                        </p:tgtEl>
                                      </p:cBhvr>
                                    </p:animEffect>
                                    <p:anim calcmode="lin" valueType="num">
                                      <p:cBhvr>
                                        <p:cTn id="26"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1000"/>
                                        <p:tgtEl>
                                          <p:spTgt spid="9">
                                            <p:txEl>
                                              <p:pRg st="3" end="3"/>
                                            </p:txEl>
                                          </p:spTgt>
                                        </p:tgtEl>
                                      </p:cBhvr>
                                    </p:animEffect>
                                    <p:anim calcmode="lin" valueType="num">
                                      <p:cBhvr>
                                        <p:cTn id="32"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Effect transition="in" filter="fade">
                                      <p:cBhvr>
                                        <p:cTn id="37" dur="1000"/>
                                        <p:tgtEl>
                                          <p:spTgt spid="9">
                                            <p:txEl>
                                              <p:pRg st="4" end="4"/>
                                            </p:txEl>
                                          </p:spTgt>
                                        </p:tgtEl>
                                      </p:cBhvr>
                                    </p:animEffect>
                                    <p:anim calcmode="lin" valueType="num">
                                      <p:cBhvr>
                                        <p:cTn id="38"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9">
                                            <p:txEl>
                                              <p:pRg st="5" end="5"/>
                                            </p:txEl>
                                          </p:spTgt>
                                        </p:tgtEl>
                                        <p:attrNameLst>
                                          <p:attrName>style.visibility</p:attrName>
                                        </p:attrNameLst>
                                      </p:cBhvr>
                                      <p:to>
                                        <p:strVal val="visible"/>
                                      </p:to>
                                    </p:set>
                                    <p:animEffect transition="in" filter="fade">
                                      <p:cBhvr>
                                        <p:cTn id="43" dur="1000"/>
                                        <p:tgtEl>
                                          <p:spTgt spid="9">
                                            <p:txEl>
                                              <p:pRg st="5" end="5"/>
                                            </p:txEl>
                                          </p:spTgt>
                                        </p:tgtEl>
                                      </p:cBhvr>
                                    </p:animEffect>
                                    <p:anim calcmode="lin" valueType="num">
                                      <p:cBhvr>
                                        <p:cTn id="44"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9">
                                            <p:txEl>
                                              <p:pRg st="6" end="6"/>
                                            </p:txEl>
                                          </p:spTgt>
                                        </p:tgtEl>
                                        <p:attrNameLst>
                                          <p:attrName>style.visibility</p:attrName>
                                        </p:attrNameLst>
                                      </p:cBhvr>
                                      <p:to>
                                        <p:strVal val="visible"/>
                                      </p:to>
                                    </p:set>
                                    <p:animEffect transition="in" filter="fade">
                                      <p:cBhvr>
                                        <p:cTn id="49" dur="1000"/>
                                        <p:tgtEl>
                                          <p:spTgt spid="9">
                                            <p:txEl>
                                              <p:pRg st="6" end="6"/>
                                            </p:txEl>
                                          </p:spTgt>
                                        </p:tgtEl>
                                      </p:cBhvr>
                                    </p:animEffect>
                                    <p:anim calcmode="lin" valueType="num">
                                      <p:cBhvr>
                                        <p:cTn id="50"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grpId="0" nodeType="afterEffect">
                                  <p:stCondLst>
                                    <p:cond delay="0"/>
                                  </p:stCondLst>
                                  <p:childTnLst>
                                    <p:set>
                                      <p:cBhvr>
                                        <p:cTn id="54" dur="1" fill="hold">
                                          <p:stCondLst>
                                            <p:cond delay="0"/>
                                          </p:stCondLst>
                                        </p:cTn>
                                        <p:tgtEl>
                                          <p:spTgt spid="9">
                                            <p:txEl>
                                              <p:pRg st="7" end="7"/>
                                            </p:txEl>
                                          </p:spTgt>
                                        </p:tgtEl>
                                        <p:attrNameLst>
                                          <p:attrName>style.visibility</p:attrName>
                                        </p:attrNameLst>
                                      </p:cBhvr>
                                      <p:to>
                                        <p:strVal val="visible"/>
                                      </p:to>
                                    </p:set>
                                    <p:animEffect transition="in" filter="fade">
                                      <p:cBhvr>
                                        <p:cTn id="55" dur="1000"/>
                                        <p:tgtEl>
                                          <p:spTgt spid="9">
                                            <p:txEl>
                                              <p:pRg st="7" end="7"/>
                                            </p:txEl>
                                          </p:spTgt>
                                        </p:tgtEl>
                                      </p:cBhvr>
                                    </p:animEffect>
                                    <p:anim calcmode="lin" valueType="num">
                                      <p:cBhvr>
                                        <p:cTn id="56"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2" presetClass="entr" presetSubtype="0" fill="hold" grpId="0" nodeType="afterEffect">
                                  <p:stCondLst>
                                    <p:cond delay="0"/>
                                  </p:stCondLst>
                                  <p:childTnLst>
                                    <p:set>
                                      <p:cBhvr>
                                        <p:cTn id="60" dur="1" fill="hold">
                                          <p:stCondLst>
                                            <p:cond delay="0"/>
                                          </p:stCondLst>
                                        </p:cTn>
                                        <p:tgtEl>
                                          <p:spTgt spid="9">
                                            <p:txEl>
                                              <p:pRg st="8" end="8"/>
                                            </p:txEl>
                                          </p:spTgt>
                                        </p:tgtEl>
                                        <p:attrNameLst>
                                          <p:attrName>style.visibility</p:attrName>
                                        </p:attrNameLst>
                                      </p:cBhvr>
                                      <p:to>
                                        <p:strVal val="visible"/>
                                      </p:to>
                                    </p:set>
                                    <p:animEffect transition="in" filter="fade">
                                      <p:cBhvr>
                                        <p:cTn id="61" dur="1000"/>
                                        <p:tgtEl>
                                          <p:spTgt spid="9">
                                            <p:txEl>
                                              <p:pRg st="8" end="8"/>
                                            </p:txEl>
                                          </p:spTgt>
                                        </p:tgtEl>
                                      </p:cBhvr>
                                    </p:animEffect>
                                    <p:anim calcmode="lin" valueType="num">
                                      <p:cBhvr>
                                        <p:cTn id="62" dur="1000" fill="hold"/>
                                        <p:tgtEl>
                                          <p:spTgt spid="9">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9">
                                            <p:txEl>
                                              <p:pRg st="8" end="8"/>
                                            </p:txEl>
                                          </p:spTgt>
                                        </p:tgtEl>
                                        <p:attrNameLst>
                                          <p:attrName>ppt_y</p:attrName>
                                        </p:attrNameLst>
                                      </p:cBhvr>
                                      <p:tavLst>
                                        <p:tav tm="0">
                                          <p:val>
                                            <p:strVal val="#ppt_y+.1"/>
                                          </p:val>
                                        </p:tav>
                                        <p:tav tm="100000">
                                          <p:val>
                                            <p:strVal val="#ppt_y"/>
                                          </p:val>
                                        </p:tav>
                                      </p:tavLst>
                                    </p:anim>
                                  </p:childTnLst>
                                </p:cTn>
                              </p:par>
                            </p:childTnLst>
                          </p:cTn>
                        </p:par>
                        <p:par>
                          <p:cTn id="64" fill="hold">
                            <p:stCondLst>
                              <p:cond delay="10000"/>
                            </p:stCondLst>
                            <p:childTnLst>
                              <p:par>
                                <p:cTn id="65" presetID="8" presetClass="emph" presetSubtype="0" fill="hold" grpId="0" nodeType="afterEffect">
                                  <p:stCondLst>
                                    <p:cond delay="0"/>
                                  </p:stCondLst>
                                  <p:childTnLst>
                                    <p:animRot by="21600000">
                                      <p:cBhvr>
                                        <p:cTn id="66"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a:bodyPr>
          <a:lstStyle/>
          <a:p>
            <a:r>
              <a:rPr lang="en-GB" dirty="0">
                <a:solidFill>
                  <a:srgbClr val="FFFF00"/>
                </a:solidFill>
              </a:rPr>
              <a:t>careers</a:t>
            </a:r>
          </a:p>
        </p:txBody>
      </p:sp>
      <p:sp>
        <p:nvSpPr>
          <p:cNvPr id="9" name="Text Placeholder 8"/>
          <p:cNvSpPr>
            <a:spLocks noGrp="1"/>
          </p:cNvSpPr>
          <p:nvPr>
            <p:ph type="body" idx="1"/>
          </p:nvPr>
        </p:nvSpPr>
        <p:spPr>
          <a:xfrm>
            <a:off x="546425" y="774025"/>
            <a:ext cx="11228040" cy="5824602"/>
          </a:xfrm>
        </p:spPr>
        <p:txBody>
          <a:bodyPr>
            <a:noAutofit/>
          </a:bodyPr>
          <a:lstStyle/>
          <a:p>
            <a:r>
              <a:rPr lang="en-GB" b="1" dirty="0"/>
              <a:t>For 2021-22 the Careers priority will focus on:</a:t>
            </a:r>
            <a:endParaRPr lang="en-GB" dirty="0"/>
          </a:p>
          <a:p>
            <a:r>
              <a:rPr lang="en-GB" b="1" dirty="0"/>
              <a:t>Developing the Careers Programme to provide worthwhile guidance to pupils about their next steps in education &amp; employment.</a:t>
            </a:r>
            <a:endParaRPr lang="en-GB" dirty="0"/>
          </a:p>
          <a:p>
            <a:pPr marL="285750" lvl="0" indent="-285750">
              <a:buFont typeface="Wingdings" panose="05000000000000000000" pitchFamily="2" charset="2"/>
              <a:buChar char="Ø"/>
            </a:pPr>
            <a:r>
              <a:rPr lang="en-GB" b="1" dirty="0" smtClean="0"/>
              <a:t>Actions </a:t>
            </a:r>
            <a:endParaRPr lang="en-GB" b="1" dirty="0"/>
          </a:p>
          <a:p>
            <a:pPr marL="285750" lvl="0" indent="-285750">
              <a:buFont typeface="Wingdings" panose="05000000000000000000" pitchFamily="2" charset="2"/>
              <a:buChar char="Ø"/>
            </a:pPr>
            <a:r>
              <a:rPr lang="en-GB" dirty="0" smtClean="0">
                <a:latin typeface="+mj-lt"/>
              </a:rPr>
              <a:t>Establish </a:t>
            </a:r>
            <a:r>
              <a:rPr lang="en-GB" dirty="0">
                <a:latin typeface="+mj-lt"/>
              </a:rPr>
              <a:t>Teams Careers groups for Y7-11 to ensure appropriate information, events and engagement opportunities are available to all years</a:t>
            </a:r>
          </a:p>
          <a:p>
            <a:pPr marL="285750" lvl="0" indent="-285750">
              <a:buFont typeface="Wingdings" panose="05000000000000000000" pitchFamily="2" charset="2"/>
              <a:buChar char="Ø"/>
            </a:pPr>
            <a:r>
              <a:rPr lang="en-GB" dirty="0">
                <a:latin typeface="+mj-lt"/>
              </a:rPr>
              <a:t>Provide unbiased, individual guidance interviews via referral for Y7-10 and all in Y11 utilising L7 qualified independent careers adviser </a:t>
            </a:r>
          </a:p>
          <a:p>
            <a:pPr marL="285750" lvl="0" indent="-285750">
              <a:buFont typeface="Wingdings" panose="05000000000000000000" pitchFamily="2" charset="2"/>
              <a:buChar char="Ø"/>
            </a:pPr>
            <a:r>
              <a:rPr lang="en-GB" dirty="0">
                <a:latin typeface="+mj-lt"/>
              </a:rPr>
              <a:t>Continued professional development of Careers Adviser to maintain and ensure impartiality of knowledge through attendance at external Careers Adviser forum meetings, CDI training, Careers Hub training and other relevant events</a:t>
            </a:r>
          </a:p>
          <a:p>
            <a:pPr marL="285750" lvl="0" indent="-285750">
              <a:buFont typeface="Wingdings" panose="05000000000000000000" pitchFamily="2" charset="2"/>
              <a:buChar char="Ø"/>
            </a:pPr>
            <a:r>
              <a:rPr lang="en-GB" dirty="0">
                <a:latin typeface="+mj-lt"/>
              </a:rPr>
              <a:t>Use Careers section of school website &amp; social media accounts to promote information, opportunities and activities both in and out of school</a:t>
            </a:r>
          </a:p>
          <a:p>
            <a:pPr marL="285750" lvl="0" indent="-285750">
              <a:buFont typeface="Wingdings" panose="05000000000000000000" pitchFamily="2" charset="2"/>
              <a:buChar char="Ø"/>
            </a:pPr>
            <a:r>
              <a:rPr lang="en-GB" dirty="0">
                <a:latin typeface="+mj-lt"/>
              </a:rPr>
              <a:t>Increase engagement with external organisations with the policy for this work being accessible via the school website under the Careers section</a:t>
            </a:r>
          </a:p>
          <a:p>
            <a:pPr marL="285750" lvl="0" indent="-285750">
              <a:buFont typeface="Wingdings" panose="05000000000000000000" pitchFamily="2" charset="2"/>
              <a:buChar char="Ø"/>
            </a:pPr>
            <a:r>
              <a:rPr lang="en-GB" dirty="0">
                <a:latin typeface="+mj-lt"/>
              </a:rPr>
              <a:t>Ensure Baker Clause guidelines are met through individual guidance, speakers, visits and events involving all post-16 providers</a:t>
            </a:r>
          </a:p>
          <a:p>
            <a:pPr marL="285750" lvl="0" indent="-285750">
              <a:buFont typeface="Wingdings" panose="05000000000000000000" pitchFamily="2" charset="2"/>
              <a:buChar char="Ø"/>
            </a:pPr>
            <a:endParaRPr lang="en-GB" dirty="0">
              <a:latin typeface="+mj-lt"/>
            </a:endParaRPr>
          </a:p>
          <a:p>
            <a:pPr marL="285750" lvl="0" indent="-285750">
              <a:buFont typeface="Wingdings" panose="05000000000000000000" pitchFamily="2" charset="2"/>
              <a:buChar char="Ø"/>
            </a:pPr>
            <a:endParaRPr lang="en-GB" dirty="0">
              <a:latin typeface="+mj-lt"/>
            </a:endParaRPr>
          </a:p>
          <a:p>
            <a:pPr marL="285750" indent="-285750">
              <a:buFont typeface="Wingdings" panose="05000000000000000000" pitchFamily="2" charset="2"/>
              <a:buChar char="Ø"/>
            </a:pPr>
            <a:endParaRPr lang="en-GB" dirty="0">
              <a:latin typeface="+mj-lt"/>
            </a:endParaRPr>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8" name="Isosceles Triangle 7">
            <a:hlinkClick r:id="rId2" action="ppaction://hlinksldjump"/>
            <a:extLst>
              <a:ext uri="{FF2B5EF4-FFF2-40B4-BE49-F238E27FC236}">
                <a16:creationId xmlns:a16="http://schemas.microsoft.com/office/drawing/2014/main" id="{A8762B01-18CE-4AD1-BFA2-24DC40832222}"/>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06661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fade">
                                      <p:cBhvr>
                                        <p:cTn id="13" dur="1000"/>
                                        <p:tgtEl>
                                          <p:spTgt spid="9">
                                            <p:txEl>
                                              <p:pRg st="0" end="0"/>
                                            </p:txEl>
                                          </p:spTgt>
                                        </p:tgtEl>
                                      </p:cBhvr>
                                    </p:animEffect>
                                    <p:anim calcmode="lin" valueType="num">
                                      <p:cBhvr>
                                        <p:cTn id="14"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1000"/>
                                        <p:tgtEl>
                                          <p:spTgt spid="9">
                                            <p:txEl>
                                              <p:pRg st="1" end="1"/>
                                            </p:txEl>
                                          </p:spTgt>
                                        </p:tgtEl>
                                      </p:cBhvr>
                                    </p:animEffect>
                                    <p:anim calcmode="lin" valueType="num">
                                      <p:cBhvr>
                                        <p:cTn id="1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fade">
                                      <p:cBhvr>
                                        <p:cTn id="23" dur="1000"/>
                                        <p:tgtEl>
                                          <p:spTgt spid="9">
                                            <p:txEl>
                                              <p:pRg st="2" end="2"/>
                                            </p:txEl>
                                          </p:spTgt>
                                        </p:tgtEl>
                                      </p:cBhvr>
                                    </p:animEffect>
                                    <p:anim calcmode="lin" valueType="num">
                                      <p:cBhvr>
                                        <p:cTn id="24"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animEffect transition="in" filter="fade">
                                      <p:cBhvr>
                                        <p:cTn id="29" dur="1000"/>
                                        <p:tgtEl>
                                          <p:spTgt spid="9">
                                            <p:txEl>
                                              <p:pRg st="3" end="3"/>
                                            </p:txEl>
                                          </p:spTgt>
                                        </p:tgtEl>
                                      </p:cBhvr>
                                    </p:animEffect>
                                    <p:anim calcmode="lin" valueType="num">
                                      <p:cBhvr>
                                        <p:cTn id="30"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42" presetClass="entr" presetSubtype="0" fill="hold" grpId="0" nodeType="afterEffect">
                                  <p:stCondLst>
                                    <p:cond delay="0"/>
                                  </p:stCondLst>
                                  <p:childTnLst>
                                    <p:set>
                                      <p:cBhvr>
                                        <p:cTn id="40" dur="1" fill="hold">
                                          <p:stCondLst>
                                            <p:cond delay="0"/>
                                          </p:stCondLst>
                                        </p:cTn>
                                        <p:tgtEl>
                                          <p:spTgt spid="9">
                                            <p:txEl>
                                              <p:pRg st="5" end="5"/>
                                            </p:txEl>
                                          </p:spTgt>
                                        </p:tgtEl>
                                        <p:attrNameLst>
                                          <p:attrName>style.visibility</p:attrName>
                                        </p:attrNameLst>
                                      </p:cBhvr>
                                      <p:to>
                                        <p:strVal val="visible"/>
                                      </p:to>
                                    </p:set>
                                    <p:animEffect transition="in" filter="fade">
                                      <p:cBhvr>
                                        <p:cTn id="41" dur="1000"/>
                                        <p:tgtEl>
                                          <p:spTgt spid="9">
                                            <p:txEl>
                                              <p:pRg st="5" end="5"/>
                                            </p:txEl>
                                          </p:spTgt>
                                        </p:tgtEl>
                                      </p:cBhvr>
                                    </p:animEffect>
                                    <p:anim calcmode="lin" valueType="num">
                                      <p:cBhvr>
                                        <p:cTn id="42"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9">
                                            <p:txEl>
                                              <p:pRg st="6" end="6"/>
                                            </p:txEl>
                                          </p:spTgt>
                                        </p:tgtEl>
                                        <p:attrNameLst>
                                          <p:attrName>style.visibility</p:attrName>
                                        </p:attrNameLst>
                                      </p:cBhvr>
                                      <p:to>
                                        <p:strVal val="visible"/>
                                      </p:to>
                                    </p:set>
                                    <p:animEffect transition="in" filter="fade">
                                      <p:cBhvr>
                                        <p:cTn id="47" dur="1000"/>
                                        <p:tgtEl>
                                          <p:spTgt spid="9">
                                            <p:txEl>
                                              <p:pRg st="6" end="6"/>
                                            </p:txEl>
                                          </p:spTgt>
                                        </p:tgtEl>
                                      </p:cBhvr>
                                    </p:animEffect>
                                    <p:anim calcmode="lin" valueType="num">
                                      <p:cBhvr>
                                        <p:cTn id="48"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9">
                                            <p:txEl>
                                              <p:pRg st="7" end="7"/>
                                            </p:txEl>
                                          </p:spTgt>
                                        </p:tgtEl>
                                        <p:attrNameLst>
                                          <p:attrName>style.visibility</p:attrName>
                                        </p:attrNameLst>
                                      </p:cBhvr>
                                      <p:to>
                                        <p:strVal val="visible"/>
                                      </p:to>
                                    </p:set>
                                    <p:animEffect transition="in" filter="fade">
                                      <p:cBhvr>
                                        <p:cTn id="53" dur="1000"/>
                                        <p:tgtEl>
                                          <p:spTgt spid="9">
                                            <p:txEl>
                                              <p:pRg st="7" end="7"/>
                                            </p:txEl>
                                          </p:spTgt>
                                        </p:tgtEl>
                                      </p:cBhvr>
                                    </p:animEffect>
                                    <p:anim calcmode="lin" valueType="num">
                                      <p:cBhvr>
                                        <p:cTn id="54"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9">
                                            <p:txEl>
                                              <p:pRg st="8" end="8"/>
                                            </p:txEl>
                                          </p:spTgt>
                                        </p:tgtEl>
                                        <p:attrNameLst>
                                          <p:attrName>style.visibility</p:attrName>
                                        </p:attrNameLst>
                                      </p:cBhvr>
                                      <p:to>
                                        <p:strVal val="visible"/>
                                      </p:to>
                                    </p:set>
                                    <p:animEffect transition="in" filter="fade">
                                      <p:cBhvr>
                                        <p:cTn id="59" dur="1000"/>
                                        <p:tgtEl>
                                          <p:spTgt spid="9">
                                            <p:txEl>
                                              <p:pRg st="8" end="8"/>
                                            </p:txEl>
                                          </p:spTgt>
                                        </p:tgtEl>
                                      </p:cBhvr>
                                    </p:animEffect>
                                    <p:anim calcmode="lin" valueType="num">
                                      <p:cBhvr>
                                        <p:cTn id="60" dur="1000" fill="hold"/>
                                        <p:tgtEl>
                                          <p:spTgt spid="9">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9">
                                            <p:txEl>
                                              <p:pRg st="8" end="8"/>
                                            </p:txEl>
                                          </p:spTgt>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8" presetClass="emph" presetSubtype="0" fill="hold" grpId="0" nodeType="afterEffect">
                                  <p:stCondLst>
                                    <p:cond delay="0"/>
                                  </p:stCondLst>
                                  <p:childTnLst>
                                    <p:animRot by="21600000">
                                      <p:cBhvr>
                                        <p:cTn id="64"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a:bodyPr>
          <a:lstStyle/>
          <a:p>
            <a:r>
              <a:rPr lang="en-GB" dirty="0">
                <a:solidFill>
                  <a:srgbClr val="FFFF00"/>
                </a:solidFill>
              </a:rPr>
              <a:t>careers</a:t>
            </a:r>
          </a:p>
        </p:txBody>
      </p:sp>
      <p:sp>
        <p:nvSpPr>
          <p:cNvPr id="9" name="Text Placeholder 8"/>
          <p:cNvSpPr>
            <a:spLocks noGrp="1"/>
          </p:cNvSpPr>
          <p:nvPr>
            <p:ph type="body" idx="1"/>
          </p:nvPr>
        </p:nvSpPr>
        <p:spPr>
          <a:xfrm>
            <a:off x="546425" y="987655"/>
            <a:ext cx="11228040" cy="5280623"/>
          </a:xfrm>
        </p:spPr>
        <p:txBody>
          <a:bodyPr>
            <a:noAutofit/>
          </a:bodyPr>
          <a:lstStyle/>
          <a:p>
            <a:r>
              <a:rPr lang="en-GB" b="1" dirty="0" smtClean="0"/>
              <a:t>Monitoring </a:t>
            </a:r>
            <a:r>
              <a:rPr lang="en-GB" b="1" dirty="0"/>
              <a:t>&amp; Evaluation</a:t>
            </a:r>
            <a:endParaRPr lang="en-GB" dirty="0"/>
          </a:p>
          <a:p>
            <a:pPr marL="285750" indent="-285750">
              <a:buFont typeface="Wingdings" panose="05000000000000000000" pitchFamily="2" charset="2"/>
              <a:buChar char="Ø"/>
            </a:pPr>
            <a:r>
              <a:rPr lang="en-GB" dirty="0"/>
              <a:t> End of unit feedback &amp; evaluation from pupils and staff to establish impact of Careers Programme review</a:t>
            </a:r>
          </a:p>
          <a:p>
            <a:pPr marL="285750" lvl="0" indent="-285750">
              <a:buFont typeface="Wingdings" panose="05000000000000000000" pitchFamily="2" charset="2"/>
              <a:buChar char="Ø"/>
            </a:pPr>
            <a:r>
              <a:rPr lang="en-GB" dirty="0"/>
              <a:t>Evaluation of external organisation engagement across all years</a:t>
            </a:r>
          </a:p>
          <a:p>
            <a:pPr marL="285750" lvl="0" indent="-285750">
              <a:buFont typeface="Wingdings" panose="05000000000000000000" pitchFamily="2" charset="2"/>
              <a:buChar char="Ø"/>
            </a:pPr>
            <a:r>
              <a:rPr lang="en-GB" dirty="0"/>
              <a:t>Development plans from departments to link with Careers in the Curriculum</a:t>
            </a:r>
          </a:p>
          <a:p>
            <a:pPr marL="285750" lvl="0" indent="-285750">
              <a:buFont typeface="Wingdings" panose="05000000000000000000" pitchFamily="2" charset="2"/>
              <a:buChar char="Ø"/>
            </a:pPr>
            <a:r>
              <a:rPr lang="en-GB" dirty="0"/>
              <a:t>Observe &amp; record displays in departments</a:t>
            </a:r>
          </a:p>
          <a:p>
            <a:pPr marL="285750" lvl="0" indent="-285750">
              <a:buFont typeface="Wingdings" panose="05000000000000000000" pitchFamily="2" charset="2"/>
              <a:buChar char="Ø"/>
            </a:pPr>
            <a:r>
              <a:rPr lang="en-GB" dirty="0"/>
              <a:t>Monitor Teams engagement</a:t>
            </a:r>
          </a:p>
          <a:p>
            <a:pPr marL="285750" lvl="0" indent="-285750">
              <a:buFont typeface="Wingdings" panose="05000000000000000000" pitchFamily="2" charset="2"/>
              <a:buChar char="Ø"/>
            </a:pPr>
            <a:r>
              <a:rPr lang="en-GB" dirty="0"/>
              <a:t>Evaluation after main activities completed by staff, pupils &amp; relevant external personnel to establish </a:t>
            </a:r>
            <a:r>
              <a:rPr lang="en-GB" dirty="0" smtClean="0"/>
              <a:t>impact</a:t>
            </a:r>
          </a:p>
          <a:p>
            <a:pPr marL="285750" indent="-285750">
              <a:buFont typeface="Wingdings" panose="05000000000000000000" pitchFamily="2" charset="2"/>
              <a:buChar char="Ø"/>
            </a:pPr>
            <a:r>
              <a:rPr lang="en-GB" dirty="0"/>
              <a:t>Collect and monitor destination data for previous pupils</a:t>
            </a:r>
          </a:p>
          <a:p>
            <a:pPr marL="285750" lvl="0" indent="-285750">
              <a:buFont typeface="Wingdings" panose="05000000000000000000" pitchFamily="2" charset="2"/>
              <a:buChar char="Ø"/>
            </a:pPr>
            <a:r>
              <a:rPr lang="en-GB" dirty="0"/>
              <a:t>Feedback from outside agencies and employment/training providers</a:t>
            </a:r>
          </a:p>
          <a:p>
            <a:pPr marL="285750" lvl="0" indent="-285750">
              <a:buFont typeface="Wingdings" panose="05000000000000000000" pitchFamily="2" charset="2"/>
              <a:buChar char="Ø"/>
            </a:pPr>
            <a:r>
              <a:rPr lang="en-GB" dirty="0"/>
              <a:t>Record and monitor Careers Adviser training </a:t>
            </a:r>
          </a:p>
          <a:p>
            <a:pPr marL="285750" lvl="0" indent="-285750">
              <a:buFont typeface="Wingdings" panose="05000000000000000000" pitchFamily="2" charset="2"/>
              <a:buChar char="Ø"/>
            </a:pPr>
            <a:r>
              <a:rPr lang="en-GB" dirty="0"/>
              <a:t>Half termly meetings with Careers Enterprise Coordinator &amp; Enterprise Adviser to complete Compass evaluation establishing progress towards meeting Gatsby Benchmarks</a:t>
            </a:r>
          </a:p>
          <a:p>
            <a:pPr marL="285750" lvl="0" indent="-285750">
              <a:buFont typeface="Wingdings" panose="05000000000000000000" pitchFamily="2" charset="2"/>
              <a:buChar char="Ø"/>
            </a:pPr>
            <a:endParaRPr lang="en-GB" dirty="0"/>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10" name="Isosceles Triangle 9">
            <a:hlinkClick r:id="rId2" action="ppaction://hlinksldjump"/>
            <a:extLst>
              <a:ext uri="{FF2B5EF4-FFF2-40B4-BE49-F238E27FC236}">
                <a16:creationId xmlns:a16="http://schemas.microsoft.com/office/drawing/2014/main" id="{C80DF345-A85C-4728-88A1-9ED058E8C249}"/>
              </a:ext>
            </a:extLst>
          </p:cNvPr>
          <p:cNvSpPr/>
          <p:nvPr/>
        </p:nvSpPr>
        <p:spPr>
          <a:xfrm rot="16200000" flipH="1">
            <a:off x="11149979" y="6305826"/>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468957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 calcmode="lin" valueType="num">
                                      <p:cBhvr additive="base">
                                        <p:cTn id="12"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 calcmode="lin" valueType="num">
                                      <p:cBhvr additive="base">
                                        <p:cTn id="17"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2500"/>
                            </p:stCondLst>
                            <p:childTnLst>
                              <p:par>
                                <p:cTn id="20" presetID="2" presetClass="entr" presetSubtype="4" fill="hold" grpId="0" nodeType="after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 calcmode="lin" valueType="num">
                                      <p:cBhvr additive="base">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3500"/>
                            </p:stCondLst>
                            <p:childTnLst>
                              <p:par>
                                <p:cTn id="25" presetID="2" presetClass="entr" presetSubtype="4" fill="hold" grpId="0" nodeType="after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 calcmode="lin" valueType="num">
                                      <p:cBhvr additive="base">
                                        <p:cTn id="27"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4500"/>
                            </p:stCondLst>
                            <p:childTnLst>
                              <p:par>
                                <p:cTn id="30" presetID="2" presetClass="entr" presetSubtype="4" fill="hold" grpId="0" nodeType="afterEffect">
                                  <p:stCondLst>
                                    <p:cond delay="0"/>
                                  </p:stCondLst>
                                  <p:childTnLst>
                                    <p:set>
                                      <p:cBhvr>
                                        <p:cTn id="31" dur="1" fill="hold">
                                          <p:stCondLst>
                                            <p:cond delay="0"/>
                                          </p:stCondLst>
                                        </p:cTn>
                                        <p:tgtEl>
                                          <p:spTgt spid="9">
                                            <p:txEl>
                                              <p:pRg st="4" end="4"/>
                                            </p:txEl>
                                          </p:spTgt>
                                        </p:tgtEl>
                                        <p:attrNameLst>
                                          <p:attrName>style.visibility</p:attrName>
                                        </p:attrNameLst>
                                      </p:cBhvr>
                                      <p:to>
                                        <p:strVal val="visible"/>
                                      </p:to>
                                    </p:set>
                                    <p:anim calcmode="lin" valueType="num">
                                      <p:cBhvr additive="base">
                                        <p:cTn id="32"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par>
                          <p:cTn id="34" fill="hold">
                            <p:stCondLst>
                              <p:cond delay="5500"/>
                            </p:stCondLst>
                            <p:childTnLst>
                              <p:par>
                                <p:cTn id="35" presetID="2" presetClass="entr" presetSubtype="4" fill="hold" grpId="0" nodeType="after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additive="base">
                                        <p:cTn id="37"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par>
                          <p:cTn id="39" fill="hold">
                            <p:stCondLst>
                              <p:cond delay="6500"/>
                            </p:stCondLst>
                            <p:childTnLst>
                              <p:par>
                                <p:cTn id="40" presetID="2" presetClass="entr" presetSubtype="4" fill="hold" grpId="0" nodeType="afterEffect">
                                  <p:stCondLst>
                                    <p:cond delay="0"/>
                                  </p:stCondLst>
                                  <p:childTnLst>
                                    <p:set>
                                      <p:cBhvr>
                                        <p:cTn id="41" dur="1" fill="hold">
                                          <p:stCondLst>
                                            <p:cond delay="0"/>
                                          </p:stCondLst>
                                        </p:cTn>
                                        <p:tgtEl>
                                          <p:spTgt spid="9">
                                            <p:txEl>
                                              <p:pRg st="6" end="6"/>
                                            </p:txEl>
                                          </p:spTgt>
                                        </p:tgtEl>
                                        <p:attrNameLst>
                                          <p:attrName>style.visibility</p:attrName>
                                        </p:attrNameLst>
                                      </p:cBhvr>
                                      <p:to>
                                        <p:strVal val="visible"/>
                                      </p:to>
                                    </p:set>
                                    <p:anim calcmode="lin" valueType="num">
                                      <p:cBhvr additive="base">
                                        <p:cTn id="42"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par>
                          <p:cTn id="44" fill="hold">
                            <p:stCondLst>
                              <p:cond delay="7500"/>
                            </p:stCondLst>
                            <p:childTnLst>
                              <p:par>
                                <p:cTn id="45" presetID="2" presetClass="entr" presetSubtype="4" fill="hold" grpId="0" nodeType="afterEffect">
                                  <p:stCondLst>
                                    <p:cond delay="0"/>
                                  </p:stCondLst>
                                  <p:childTnLst>
                                    <p:set>
                                      <p:cBhvr>
                                        <p:cTn id="46" dur="1" fill="hold">
                                          <p:stCondLst>
                                            <p:cond delay="0"/>
                                          </p:stCondLst>
                                        </p:cTn>
                                        <p:tgtEl>
                                          <p:spTgt spid="9">
                                            <p:txEl>
                                              <p:pRg st="7" end="7"/>
                                            </p:txEl>
                                          </p:spTgt>
                                        </p:tgtEl>
                                        <p:attrNameLst>
                                          <p:attrName>style.visibility</p:attrName>
                                        </p:attrNameLst>
                                      </p:cBhvr>
                                      <p:to>
                                        <p:strVal val="visible"/>
                                      </p:to>
                                    </p:set>
                                    <p:anim calcmode="lin" valueType="num">
                                      <p:cBhvr additive="base">
                                        <p:cTn id="47"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par>
                          <p:cTn id="49" fill="hold">
                            <p:stCondLst>
                              <p:cond delay="8500"/>
                            </p:stCondLst>
                            <p:childTnLst>
                              <p:par>
                                <p:cTn id="50" presetID="2" presetClass="entr" presetSubtype="4" fill="hold" grpId="0" nodeType="afterEffect">
                                  <p:stCondLst>
                                    <p:cond delay="0"/>
                                  </p:stCondLst>
                                  <p:childTnLst>
                                    <p:set>
                                      <p:cBhvr>
                                        <p:cTn id="51" dur="1" fill="hold">
                                          <p:stCondLst>
                                            <p:cond delay="0"/>
                                          </p:stCondLst>
                                        </p:cTn>
                                        <p:tgtEl>
                                          <p:spTgt spid="9">
                                            <p:txEl>
                                              <p:pRg st="8" end="8"/>
                                            </p:txEl>
                                          </p:spTgt>
                                        </p:tgtEl>
                                        <p:attrNameLst>
                                          <p:attrName>style.visibility</p:attrName>
                                        </p:attrNameLst>
                                      </p:cBhvr>
                                      <p:to>
                                        <p:strVal val="visible"/>
                                      </p:to>
                                    </p:set>
                                    <p:anim calcmode="lin" valueType="num">
                                      <p:cBhvr additive="base">
                                        <p:cTn id="52" dur="10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53" dur="10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par>
                          <p:cTn id="54" fill="hold">
                            <p:stCondLst>
                              <p:cond delay="9500"/>
                            </p:stCondLst>
                            <p:childTnLst>
                              <p:par>
                                <p:cTn id="55" presetID="2" presetClass="entr" presetSubtype="4" fill="hold" grpId="0" nodeType="afterEffect">
                                  <p:stCondLst>
                                    <p:cond delay="0"/>
                                  </p:stCondLst>
                                  <p:childTnLst>
                                    <p:set>
                                      <p:cBhvr>
                                        <p:cTn id="56" dur="1" fill="hold">
                                          <p:stCondLst>
                                            <p:cond delay="0"/>
                                          </p:stCondLst>
                                        </p:cTn>
                                        <p:tgtEl>
                                          <p:spTgt spid="9">
                                            <p:txEl>
                                              <p:pRg st="9" end="9"/>
                                            </p:txEl>
                                          </p:spTgt>
                                        </p:tgtEl>
                                        <p:attrNameLst>
                                          <p:attrName>style.visibility</p:attrName>
                                        </p:attrNameLst>
                                      </p:cBhvr>
                                      <p:to>
                                        <p:strVal val="visible"/>
                                      </p:to>
                                    </p:set>
                                    <p:anim calcmode="lin" valueType="num">
                                      <p:cBhvr additive="base">
                                        <p:cTn id="57" dur="10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58" dur="1000" fill="hold"/>
                                        <p:tgtEl>
                                          <p:spTgt spid="9">
                                            <p:txEl>
                                              <p:pRg st="9" end="9"/>
                                            </p:txEl>
                                          </p:spTgt>
                                        </p:tgtEl>
                                        <p:attrNameLst>
                                          <p:attrName>ppt_y</p:attrName>
                                        </p:attrNameLst>
                                      </p:cBhvr>
                                      <p:tavLst>
                                        <p:tav tm="0">
                                          <p:val>
                                            <p:strVal val="1+#ppt_h/2"/>
                                          </p:val>
                                        </p:tav>
                                        <p:tav tm="100000">
                                          <p:val>
                                            <p:strVal val="#ppt_y"/>
                                          </p:val>
                                        </p:tav>
                                      </p:tavLst>
                                    </p:anim>
                                  </p:childTnLst>
                                </p:cTn>
                              </p:par>
                            </p:childTnLst>
                          </p:cTn>
                        </p:par>
                        <p:par>
                          <p:cTn id="59" fill="hold">
                            <p:stCondLst>
                              <p:cond delay="10500"/>
                            </p:stCondLst>
                            <p:childTnLst>
                              <p:par>
                                <p:cTn id="60" presetID="2" presetClass="entr" presetSubtype="4" fill="hold" grpId="0" nodeType="afterEffect">
                                  <p:stCondLst>
                                    <p:cond delay="0"/>
                                  </p:stCondLst>
                                  <p:childTnLst>
                                    <p:set>
                                      <p:cBhvr>
                                        <p:cTn id="61" dur="1" fill="hold">
                                          <p:stCondLst>
                                            <p:cond delay="0"/>
                                          </p:stCondLst>
                                        </p:cTn>
                                        <p:tgtEl>
                                          <p:spTgt spid="9">
                                            <p:txEl>
                                              <p:pRg st="10" end="10"/>
                                            </p:txEl>
                                          </p:spTgt>
                                        </p:tgtEl>
                                        <p:attrNameLst>
                                          <p:attrName>style.visibility</p:attrName>
                                        </p:attrNameLst>
                                      </p:cBhvr>
                                      <p:to>
                                        <p:strVal val="visible"/>
                                      </p:to>
                                    </p:set>
                                    <p:anim calcmode="lin" valueType="num">
                                      <p:cBhvr additive="base">
                                        <p:cTn id="62" dur="1000" fill="hold"/>
                                        <p:tgtEl>
                                          <p:spTgt spid="9">
                                            <p:txEl>
                                              <p:pRg st="10" end="10"/>
                                            </p:txEl>
                                          </p:spTgt>
                                        </p:tgtEl>
                                        <p:attrNameLst>
                                          <p:attrName>ppt_x</p:attrName>
                                        </p:attrNameLst>
                                      </p:cBhvr>
                                      <p:tavLst>
                                        <p:tav tm="0">
                                          <p:val>
                                            <p:strVal val="#ppt_x"/>
                                          </p:val>
                                        </p:tav>
                                        <p:tav tm="100000">
                                          <p:val>
                                            <p:strVal val="#ppt_x"/>
                                          </p:val>
                                        </p:tav>
                                      </p:tavLst>
                                    </p:anim>
                                    <p:anim calcmode="lin" valueType="num">
                                      <p:cBhvr additive="base">
                                        <p:cTn id="63" dur="1000" fill="hold"/>
                                        <p:tgtEl>
                                          <p:spTgt spid="9">
                                            <p:txEl>
                                              <p:pRg st="10" end="10"/>
                                            </p:txEl>
                                          </p:spTgt>
                                        </p:tgtEl>
                                        <p:attrNameLst>
                                          <p:attrName>ppt_y</p:attrName>
                                        </p:attrNameLst>
                                      </p:cBhvr>
                                      <p:tavLst>
                                        <p:tav tm="0">
                                          <p:val>
                                            <p:strVal val="1+#ppt_h/2"/>
                                          </p:val>
                                        </p:tav>
                                        <p:tav tm="100000">
                                          <p:val>
                                            <p:strVal val="#ppt_y"/>
                                          </p:val>
                                        </p:tav>
                                      </p:tavLst>
                                    </p:anim>
                                  </p:childTnLst>
                                </p:cTn>
                              </p:par>
                            </p:childTnLst>
                          </p:cTn>
                        </p:par>
                        <p:par>
                          <p:cTn id="64" fill="hold">
                            <p:stCondLst>
                              <p:cond delay="11500"/>
                            </p:stCondLst>
                            <p:childTnLst>
                              <p:par>
                                <p:cTn id="65" presetID="8" presetClass="emph" presetSubtype="0" fill="hold" grpId="0" nodeType="afterEffect">
                                  <p:stCondLst>
                                    <p:cond delay="0"/>
                                  </p:stCondLst>
                                  <p:childTnLst>
                                    <p:animRot by="21600000">
                                      <p:cBhvr>
                                        <p:cTn id="66"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D453D-B0DC-4543-8A80-EFBFEF3EF5C5}"/>
              </a:ext>
            </a:extLst>
          </p:cNvPr>
          <p:cNvSpPr>
            <a:spLocks noGrp="1"/>
          </p:cNvSpPr>
          <p:nvPr>
            <p:ph type="title"/>
          </p:nvPr>
        </p:nvSpPr>
        <p:spPr/>
        <p:txBody>
          <a:bodyPr/>
          <a:lstStyle/>
          <a:p>
            <a:r>
              <a:rPr lang="en-GB" dirty="0">
                <a:solidFill>
                  <a:srgbClr val="FFFF00"/>
                </a:solidFill>
              </a:rPr>
              <a:t>SMSCD</a:t>
            </a:r>
          </a:p>
        </p:txBody>
      </p:sp>
      <p:sp>
        <p:nvSpPr>
          <p:cNvPr id="3" name="Text Placeholder 2">
            <a:extLst>
              <a:ext uri="{FF2B5EF4-FFF2-40B4-BE49-F238E27FC236}">
                <a16:creationId xmlns:a16="http://schemas.microsoft.com/office/drawing/2014/main" id="{F280FD4C-5129-4F3D-ACC2-B5AADA987B64}"/>
              </a:ext>
            </a:extLst>
          </p:cNvPr>
          <p:cNvSpPr>
            <a:spLocks noGrp="1"/>
          </p:cNvSpPr>
          <p:nvPr>
            <p:ph type="body" idx="1"/>
          </p:nvPr>
        </p:nvSpPr>
        <p:spPr>
          <a:xfrm>
            <a:off x="684213" y="4495800"/>
            <a:ext cx="8534400" cy="2067838"/>
          </a:xfrm>
        </p:spPr>
        <p:txBody>
          <a:bodyPr>
            <a:noAutofit/>
          </a:bodyPr>
          <a:lstStyle/>
          <a:p>
            <a:r>
              <a:rPr lang="en-GB" kern="1400" dirty="0">
                <a:solidFill>
                  <a:schemeClr val="accent1">
                    <a:lumMod val="50000"/>
                  </a:schemeClr>
                </a:solidFill>
              </a:rPr>
              <a:t>To re-establish regular acts of collective worship, prayer and liturgy across year groups, Houses and the whole school.</a:t>
            </a:r>
          </a:p>
          <a:p>
            <a:r>
              <a:rPr lang="en-GB" kern="1400" dirty="0">
                <a:solidFill>
                  <a:schemeClr val="accent1">
                    <a:lumMod val="50000"/>
                  </a:schemeClr>
                </a:solidFill>
              </a:rPr>
              <a:t>Ensure that teachers receive regular support and training for delivering RSE in order that they are confident and well equipped to do so. Plan regular opportunities across the curriculum for pupils to consolidate their K&amp;U of personal, social, health and economic education.</a:t>
            </a:r>
            <a:endParaRPr lang="en-GB" kern="1400" dirty="0">
              <a:ln>
                <a:noFill/>
              </a:ln>
              <a:solidFill>
                <a:schemeClr val="accent1">
                  <a:lumMod val="50000"/>
                </a:schemeClr>
              </a:solidFill>
              <a:effectLst/>
            </a:endParaRPr>
          </a:p>
        </p:txBody>
      </p:sp>
      <p:sp>
        <p:nvSpPr>
          <p:cNvPr id="5" name="Isosceles Triangle 4">
            <a:hlinkClick r:id="rId2" action="ppaction://hlinksldjump"/>
            <a:extLst>
              <a:ext uri="{FF2B5EF4-FFF2-40B4-BE49-F238E27FC236}">
                <a16:creationId xmlns:a16="http://schemas.microsoft.com/office/drawing/2014/main" id="{44D9800F-8367-42BA-B4E9-54F03F2C7D22}"/>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70857" y="0"/>
            <a:ext cx="1333278" cy="1896026"/>
          </a:xfrm>
          <a:prstGeom prst="rect">
            <a:avLst/>
          </a:prstGeom>
        </p:spPr>
      </p:pic>
    </p:spTree>
    <p:extLst>
      <p:ext uri="{BB962C8B-B14F-4D97-AF65-F5344CB8AC3E}">
        <p14:creationId xmlns:p14="http://schemas.microsoft.com/office/powerpoint/2010/main" val="36912413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8" presetClass="emph" presetSubtype="0" fill="hold" grpId="0" nodeType="afterEffect">
                                  <p:stCondLst>
                                    <p:cond delay="0"/>
                                  </p:stCondLst>
                                  <p:childTnLst>
                                    <p:animRot by="21600000">
                                      <p:cBhvr>
                                        <p:cTn id="25"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a:bodyPr>
          <a:lstStyle/>
          <a:p>
            <a:r>
              <a:rPr lang="en-GB" dirty="0">
                <a:solidFill>
                  <a:srgbClr val="FFFF00"/>
                </a:solidFill>
                <a:latin typeface="Candara" panose="020E0502030303020204" pitchFamily="34" charset="0"/>
              </a:rPr>
              <a:t>SMSCD</a:t>
            </a:r>
          </a:p>
        </p:txBody>
      </p:sp>
      <p:sp>
        <p:nvSpPr>
          <p:cNvPr id="9" name="Text Placeholder 8"/>
          <p:cNvSpPr>
            <a:spLocks noGrp="1"/>
          </p:cNvSpPr>
          <p:nvPr>
            <p:ph type="body" idx="1"/>
          </p:nvPr>
        </p:nvSpPr>
        <p:spPr>
          <a:xfrm>
            <a:off x="546425" y="713984"/>
            <a:ext cx="11228040" cy="5331974"/>
          </a:xfrm>
        </p:spPr>
        <p:txBody>
          <a:bodyPr>
            <a:noAutofit/>
          </a:bodyPr>
          <a:lstStyle/>
          <a:p>
            <a:r>
              <a:rPr lang="en-GB" b="1" dirty="0"/>
              <a:t>RSE, PSHE and Spirituality</a:t>
            </a:r>
          </a:p>
          <a:p>
            <a:r>
              <a:rPr lang="en-GB" dirty="0"/>
              <a:t>Ensure that teachers receive regular support and training for delivering RSE in order that they are confident and well- equipped to do so.  </a:t>
            </a:r>
          </a:p>
          <a:p>
            <a:r>
              <a:rPr lang="en-GB" dirty="0"/>
              <a:t>Plan regular opportunities across the curriculum for pupils to consolidate their K&amp;U of personal, social, health and economic education.</a:t>
            </a:r>
          </a:p>
          <a:p>
            <a:r>
              <a:rPr lang="en-GB" dirty="0"/>
              <a:t>To re-establish regular acts of collective worship, prayer and liturgy across Year Groups, Houses and the Whole School following the pandemic.</a:t>
            </a:r>
          </a:p>
          <a:p>
            <a:r>
              <a:rPr lang="en-GB" dirty="0"/>
              <a:t> </a:t>
            </a:r>
          </a:p>
          <a:p>
            <a:r>
              <a:rPr lang="en-GB" b="1" dirty="0"/>
              <a:t>This 2021-22 SDP Priority will focus on:</a:t>
            </a:r>
          </a:p>
          <a:p>
            <a:r>
              <a:rPr lang="en-GB" b="1" dirty="0"/>
              <a:t>Actions:</a:t>
            </a:r>
            <a:endParaRPr lang="en-GB" dirty="0"/>
          </a:p>
          <a:p>
            <a:pPr marL="285750" lvl="0" indent="-285750">
              <a:buFont typeface="Wingdings" panose="05000000000000000000" pitchFamily="2" charset="2"/>
              <a:buChar char="Ø"/>
            </a:pPr>
            <a:r>
              <a:rPr lang="en-GB" dirty="0"/>
              <a:t>Review of the whole PSHE/RSE programme to include additional sections on mental health and well-being during form time</a:t>
            </a:r>
          </a:p>
          <a:p>
            <a:pPr marL="285750" lvl="0" indent="-285750">
              <a:buFont typeface="Wingdings" panose="05000000000000000000" pitchFamily="2" charset="2"/>
              <a:buChar char="Ø"/>
            </a:pPr>
            <a:r>
              <a:rPr lang="en-GB" dirty="0"/>
              <a:t>Increase the number of PSHE sessions for the year</a:t>
            </a:r>
          </a:p>
          <a:p>
            <a:pPr marL="285750" lvl="0" indent="-285750">
              <a:buFont typeface="Wingdings" panose="05000000000000000000" pitchFamily="2" charset="2"/>
              <a:buChar char="Ø"/>
            </a:pPr>
            <a:r>
              <a:rPr lang="en-GB" dirty="0"/>
              <a:t>Follow the RSE programme for this academic year as provided to OFSTED </a:t>
            </a:r>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8" name="Isosceles Triangle 7">
            <a:hlinkClick r:id="rId2" action="ppaction://hlinksldjump"/>
            <a:extLst>
              <a:ext uri="{FF2B5EF4-FFF2-40B4-BE49-F238E27FC236}">
                <a16:creationId xmlns:a16="http://schemas.microsoft.com/office/drawing/2014/main" id="{44D9800F-8367-42BA-B4E9-54F03F2C7D22}"/>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7108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1000"/>
                                        <p:tgtEl>
                                          <p:spTgt spid="9">
                                            <p:txEl>
                                              <p:pRg st="1" end="1"/>
                                            </p:txEl>
                                          </p:spTgt>
                                        </p:tgtEl>
                                      </p:cBhvr>
                                    </p:animEffect>
                                    <p:anim calcmode="lin" valueType="num">
                                      <p:cBhvr>
                                        <p:cTn id="1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1000"/>
                                        <p:tgtEl>
                                          <p:spTgt spid="9">
                                            <p:txEl>
                                              <p:pRg st="2" end="2"/>
                                            </p:txEl>
                                          </p:spTgt>
                                        </p:tgtEl>
                                      </p:cBhvr>
                                    </p:animEffect>
                                    <p:anim calcmode="lin" valueType="num">
                                      <p:cBhvr>
                                        <p:cTn id="2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fade">
                                      <p:cBhvr>
                                        <p:cTn id="30" dur="1000"/>
                                        <p:tgtEl>
                                          <p:spTgt spid="9">
                                            <p:txEl>
                                              <p:pRg st="3" end="3"/>
                                            </p:txEl>
                                          </p:spTgt>
                                        </p:tgtEl>
                                      </p:cBhvr>
                                    </p:animEffect>
                                    <p:anim calcmode="lin" valueType="num">
                                      <p:cBhvr>
                                        <p:cTn id="31"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3" end="3"/>
                                            </p:txEl>
                                          </p:spTgt>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9">
                                            <p:txEl>
                                              <p:pRg st="5" end="5"/>
                                            </p:txEl>
                                          </p:spTgt>
                                        </p:tgtEl>
                                        <p:attrNameLst>
                                          <p:attrName>style.visibility</p:attrName>
                                        </p:attrNameLst>
                                      </p:cBhvr>
                                      <p:to>
                                        <p:strVal val="visible"/>
                                      </p:to>
                                    </p:set>
                                    <p:animEffect transition="in" filter="fade">
                                      <p:cBhvr>
                                        <p:cTn id="40" dur="1000"/>
                                        <p:tgtEl>
                                          <p:spTgt spid="9">
                                            <p:txEl>
                                              <p:pRg st="5" end="5"/>
                                            </p:txEl>
                                          </p:spTgt>
                                        </p:tgtEl>
                                      </p:cBhvr>
                                    </p:animEffect>
                                    <p:anim calcmode="lin" valueType="num">
                                      <p:cBhvr>
                                        <p:cTn id="41"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9">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9">
                                            <p:txEl>
                                              <p:pRg st="6" end="6"/>
                                            </p:txEl>
                                          </p:spTgt>
                                        </p:tgtEl>
                                        <p:attrNameLst>
                                          <p:attrName>style.visibility</p:attrName>
                                        </p:attrNameLst>
                                      </p:cBhvr>
                                      <p:to>
                                        <p:strVal val="visible"/>
                                      </p:to>
                                    </p:set>
                                    <p:animEffect transition="in" filter="fade">
                                      <p:cBhvr>
                                        <p:cTn id="45" dur="1000"/>
                                        <p:tgtEl>
                                          <p:spTgt spid="9">
                                            <p:txEl>
                                              <p:pRg st="6" end="6"/>
                                            </p:txEl>
                                          </p:spTgt>
                                        </p:tgtEl>
                                      </p:cBhvr>
                                    </p:animEffect>
                                    <p:anim calcmode="lin" valueType="num">
                                      <p:cBhvr>
                                        <p:cTn id="46"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par>
                          <p:cTn id="48" fill="hold">
                            <p:stCondLst>
                              <p:cond delay="4000"/>
                            </p:stCondLst>
                            <p:childTnLst>
                              <p:par>
                                <p:cTn id="49" presetID="42" presetClass="entr" presetSubtype="0" fill="hold" grpId="0" nodeType="afterEffect">
                                  <p:stCondLst>
                                    <p:cond delay="0"/>
                                  </p:stCondLst>
                                  <p:childTnLst>
                                    <p:set>
                                      <p:cBhvr>
                                        <p:cTn id="50" dur="1" fill="hold">
                                          <p:stCondLst>
                                            <p:cond delay="0"/>
                                          </p:stCondLst>
                                        </p:cTn>
                                        <p:tgtEl>
                                          <p:spTgt spid="9">
                                            <p:txEl>
                                              <p:pRg st="7" end="7"/>
                                            </p:txEl>
                                          </p:spTgt>
                                        </p:tgtEl>
                                        <p:attrNameLst>
                                          <p:attrName>style.visibility</p:attrName>
                                        </p:attrNameLst>
                                      </p:cBhvr>
                                      <p:to>
                                        <p:strVal val="visible"/>
                                      </p:to>
                                    </p:set>
                                    <p:animEffect transition="in" filter="fade">
                                      <p:cBhvr>
                                        <p:cTn id="51" dur="1000"/>
                                        <p:tgtEl>
                                          <p:spTgt spid="9">
                                            <p:txEl>
                                              <p:pRg st="7" end="7"/>
                                            </p:txEl>
                                          </p:spTgt>
                                        </p:tgtEl>
                                      </p:cBhvr>
                                    </p:animEffect>
                                    <p:anim calcmode="lin" valueType="num">
                                      <p:cBhvr>
                                        <p:cTn id="52"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53"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par>
                          <p:cTn id="54" fill="hold">
                            <p:stCondLst>
                              <p:cond delay="5000"/>
                            </p:stCondLst>
                            <p:childTnLst>
                              <p:par>
                                <p:cTn id="55" presetID="42" presetClass="entr" presetSubtype="0" fill="hold" grpId="0" nodeType="afterEffect">
                                  <p:stCondLst>
                                    <p:cond delay="0"/>
                                  </p:stCondLst>
                                  <p:childTnLst>
                                    <p:set>
                                      <p:cBhvr>
                                        <p:cTn id="56" dur="1" fill="hold">
                                          <p:stCondLst>
                                            <p:cond delay="0"/>
                                          </p:stCondLst>
                                        </p:cTn>
                                        <p:tgtEl>
                                          <p:spTgt spid="9">
                                            <p:txEl>
                                              <p:pRg st="8" end="8"/>
                                            </p:txEl>
                                          </p:spTgt>
                                        </p:tgtEl>
                                        <p:attrNameLst>
                                          <p:attrName>style.visibility</p:attrName>
                                        </p:attrNameLst>
                                      </p:cBhvr>
                                      <p:to>
                                        <p:strVal val="visible"/>
                                      </p:to>
                                    </p:set>
                                    <p:animEffect transition="in" filter="fade">
                                      <p:cBhvr>
                                        <p:cTn id="57" dur="1000"/>
                                        <p:tgtEl>
                                          <p:spTgt spid="9">
                                            <p:txEl>
                                              <p:pRg st="8" end="8"/>
                                            </p:txEl>
                                          </p:spTgt>
                                        </p:tgtEl>
                                      </p:cBhvr>
                                    </p:animEffect>
                                    <p:anim calcmode="lin" valueType="num">
                                      <p:cBhvr>
                                        <p:cTn id="58" dur="1000" fill="hold"/>
                                        <p:tgtEl>
                                          <p:spTgt spid="9">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9">
                                            <p:txEl>
                                              <p:pRg st="8" end="8"/>
                                            </p:txEl>
                                          </p:spTgt>
                                        </p:tgtEl>
                                        <p:attrNameLst>
                                          <p:attrName>ppt_y</p:attrName>
                                        </p:attrNameLst>
                                      </p:cBhvr>
                                      <p:tavLst>
                                        <p:tav tm="0">
                                          <p:val>
                                            <p:strVal val="#ppt_y+.1"/>
                                          </p:val>
                                        </p:tav>
                                        <p:tav tm="100000">
                                          <p:val>
                                            <p:strVal val="#ppt_y"/>
                                          </p:val>
                                        </p:tav>
                                      </p:tavLst>
                                    </p:anim>
                                  </p:childTnLst>
                                </p:cTn>
                              </p:par>
                            </p:childTnLst>
                          </p:cTn>
                        </p:par>
                        <p:par>
                          <p:cTn id="60" fill="hold">
                            <p:stCondLst>
                              <p:cond delay="6000"/>
                            </p:stCondLst>
                            <p:childTnLst>
                              <p:par>
                                <p:cTn id="61" presetID="42" presetClass="entr" presetSubtype="0" fill="hold" grpId="0" nodeType="afterEffect">
                                  <p:stCondLst>
                                    <p:cond delay="0"/>
                                  </p:stCondLst>
                                  <p:childTnLst>
                                    <p:set>
                                      <p:cBhvr>
                                        <p:cTn id="62" dur="1" fill="hold">
                                          <p:stCondLst>
                                            <p:cond delay="0"/>
                                          </p:stCondLst>
                                        </p:cTn>
                                        <p:tgtEl>
                                          <p:spTgt spid="9">
                                            <p:txEl>
                                              <p:pRg st="9" end="9"/>
                                            </p:txEl>
                                          </p:spTgt>
                                        </p:tgtEl>
                                        <p:attrNameLst>
                                          <p:attrName>style.visibility</p:attrName>
                                        </p:attrNameLst>
                                      </p:cBhvr>
                                      <p:to>
                                        <p:strVal val="visible"/>
                                      </p:to>
                                    </p:set>
                                    <p:animEffect transition="in" filter="fade">
                                      <p:cBhvr>
                                        <p:cTn id="63" dur="1000"/>
                                        <p:tgtEl>
                                          <p:spTgt spid="9">
                                            <p:txEl>
                                              <p:pRg st="9" end="9"/>
                                            </p:txEl>
                                          </p:spTgt>
                                        </p:tgtEl>
                                      </p:cBhvr>
                                    </p:animEffect>
                                    <p:anim calcmode="lin" valueType="num">
                                      <p:cBhvr>
                                        <p:cTn id="64" dur="1000" fill="hold"/>
                                        <p:tgtEl>
                                          <p:spTgt spid="9">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9">
                                            <p:txEl>
                                              <p:pRg st="9" end="9"/>
                                            </p:txEl>
                                          </p:spTgt>
                                        </p:tgtEl>
                                        <p:attrNameLst>
                                          <p:attrName>ppt_y</p:attrName>
                                        </p:attrNameLst>
                                      </p:cBhvr>
                                      <p:tavLst>
                                        <p:tav tm="0">
                                          <p:val>
                                            <p:strVal val="#ppt_y+.1"/>
                                          </p:val>
                                        </p:tav>
                                        <p:tav tm="100000">
                                          <p:val>
                                            <p:strVal val="#ppt_y"/>
                                          </p:val>
                                        </p:tav>
                                      </p:tavLst>
                                    </p:anim>
                                  </p:childTnLst>
                                </p:cTn>
                              </p:par>
                            </p:childTnLst>
                          </p:cTn>
                        </p:par>
                        <p:par>
                          <p:cTn id="66" fill="hold">
                            <p:stCondLst>
                              <p:cond delay="7000"/>
                            </p:stCondLst>
                            <p:childTnLst>
                              <p:par>
                                <p:cTn id="67" presetID="8" presetClass="emph" presetSubtype="0" fill="hold" grpId="0" nodeType="afterEffect">
                                  <p:stCondLst>
                                    <p:cond delay="0"/>
                                  </p:stCondLst>
                                  <p:childTnLst>
                                    <p:animRot by="21600000">
                                      <p:cBhvr>
                                        <p:cTn id="68"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a:bodyPr>
          <a:lstStyle/>
          <a:p>
            <a:r>
              <a:rPr lang="en-GB" dirty="0">
                <a:solidFill>
                  <a:srgbClr val="FFFF00"/>
                </a:solidFill>
                <a:latin typeface="+mn-lt"/>
              </a:rPr>
              <a:t>SMSCD</a:t>
            </a:r>
          </a:p>
        </p:txBody>
      </p:sp>
      <p:sp>
        <p:nvSpPr>
          <p:cNvPr id="9" name="Text Placeholder 8"/>
          <p:cNvSpPr>
            <a:spLocks noGrp="1"/>
          </p:cNvSpPr>
          <p:nvPr>
            <p:ph type="body" idx="1"/>
          </p:nvPr>
        </p:nvSpPr>
        <p:spPr>
          <a:xfrm>
            <a:off x="546425" y="851768"/>
            <a:ext cx="11228040" cy="5390005"/>
          </a:xfrm>
        </p:spPr>
        <p:txBody>
          <a:bodyPr>
            <a:noAutofit/>
          </a:bodyPr>
          <a:lstStyle/>
          <a:p>
            <a:r>
              <a:rPr lang="en-GB" b="1" dirty="0"/>
              <a:t>This 2021-22 SDP Priority will focus on:</a:t>
            </a:r>
          </a:p>
          <a:p>
            <a:r>
              <a:rPr lang="en-GB" b="1" dirty="0"/>
              <a:t>Actions:</a:t>
            </a:r>
            <a:endParaRPr lang="en-GB" dirty="0"/>
          </a:p>
          <a:p>
            <a:pPr marL="285750" lvl="0" indent="-285750">
              <a:buFont typeface="Wingdings" panose="05000000000000000000" pitchFamily="2" charset="2"/>
              <a:buChar char="Ø"/>
            </a:pPr>
            <a:r>
              <a:rPr lang="en-GB" dirty="0"/>
              <a:t>Set up a RSE working group of Governors to work on the policy and programme -18.11.21</a:t>
            </a:r>
          </a:p>
          <a:p>
            <a:pPr marL="285750" lvl="0" indent="-285750">
              <a:buFont typeface="Wingdings" panose="05000000000000000000" pitchFamily="2" charset="2"/>
              <a:buChar char="Ø"/>
            </a:pPr>
            <a:r>
              <a:rPr lang="en-GB" dirty="0"/>
              <a:t>Update RSE Policy - to be approved by Governors -18.11.21</a:t>
            </a:r>
          </a:p>
          <a:p>
            <a:pPr marL="285750" lvl="0" indent="-285750">
              <a:buFont typeface="Wingdings" panose="05000000000000000000" pitchFamily="2" charset="2"/>
              <a:buChar char="Ø"/>
            </a:pPr>
            <a:r>
              <a:rPr lang="en-GB" dirty="0"/>
              <a:t>Review the RSE provision with feedback from teachers, pupils and parents</a:t>
            </a:r>
          </a:p>
          <a:p>
            <a:pPr marL="285750" lvl="0" indent="-285750">
              <a:buFont typeface="Wingdings" panose="05000000000000000000" pitchFamily="2" charset="2"/>
              <a:buChar char="Ø"/>
            </a:pPr>
            <a:r>
              <a:rPr lang="en-GB" dirty="0"/>
              <a:t>Introduction of careers programme for Year 11 in the absence of work experience – this to include some ‘world of work’ days</a:t>
            </a:r>
          </a:p>
          <a:p>
            <a:pPr marL="285750" lvl="0" indent="-285750">
              <a:buFont typeface="Wingdings" panose="05000000000000000000" pitchFamily="2" charset="2"/>
              <a:buChar char="Ø"/>
            </a:pPr>
            <a:r>
              <a:rPr lang="en-GB" dirty="0"/>
              <a:t>Training for all staff using the DFE training modules – in person or line</a:t>
            </a:r>
          </a:p>
          <a:p>
            <a:pPr marL="285750" lvl="0" indent="-285750">
              <a:buFont typeface="Wingdings" panose="05000000000000000000" pitchFamily="2" charset="2"/>
              <a:buChar char="Ø"/>
            </a:pPr>
            <a:r>
              <a:rPr lang="en-GB" dirty="0"/>
              <a:t>Year 7 welcome Mass to take place in the Autumn term – Sept 2021</a:t>
            </a:r>
          </a:p>
          <a:p>
            <a:pPr marL="285750" lvl="0" indent="-285750">
              <a:buFont typeface="Wingdings" panose="05000000000000000000" pitchFamily="2" charset="2"/>
              <a:buChar char="Ø"/>
            </a:pPr>
            <a:r>
              <a:rPr lang="en-GB" dirty="0"/>
              <a:t>Chaplain to liaise with RE department to provide specific spirituality sessions</a:t>
            </a:r>
          </a:p>
          <a:p>
            <a:pPr marL="285750" lvl="0" indent="-285750">
              <a:buFont typeface="Wingdings" panose="05000000000000000000" pitchFamily="2" charset="2"/>
              <a:buChar char="Ø"/>
            </a:pPr>
            <a:r>
              <a:rPr lang="en-GB" dirty="0"/>
              <a:t>Chaplaincy group to be set up following the break from COVID/pandemic</a:t>
            </a:r>
          </a:p>
          <a:p>
            <a:pPr marL="285750" lvl="0" indent="-285750">
              <a:buFont typeface="Wingdings" panose="05000000000000000000" pitchFamily="2" charset="2"/>
              <a:buChar char="Ø"/>
            </a:pPr>
            <a:r>
              <a:rPr lang="en-GB" dirty="0"/>
              <a:t>Charity work across the school to support  local, national and global charities</a:t>
            </a:r>
          </a:p>
          <a:p>
            <a:pPr marL="285750" lvl="0" indent="-285750">
              <a:buFont typeface="Wingdings" panose="05000000000000000000" pitchFamily="2" charset="2"/>
              <a:buChar char="Ø"/>
            </a:pPr>
            <a:r>
              <a:rPr lang="en-GB" dirty="0"/>
              <a:t>Whole School/House/Form Masses to be introduced when safe to do so following the pandemic</a:t>
            </a:r>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8" name="Isosceles Triangle 7">
            <a:hlinkClick r:id="rId2" action="ppaction://hlinksldjump"/>
            <a:extLst>
              <a:ext uri="{FF2B5EF4-FFF2-40B4-BE49-F238E27FC236}">
                <a16:creationId xmlns:a16="http://schemas.microsoft.com/office/drawing/2014/main" id="{44D9800F-8367-42BA-B4E9-54F03F2C7D22}"/>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92824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fade">
                                      <p:cBhvr>
                                        <p:cTn id="17" dur="1000"/>
                                        <p:tgtEl>
                                          <p:spTgt spid="9">
                                            <p:txEl>
                                              <p:pRg st="1" end="1"/>
                                            </p:txEl>
                                          </p:spTgt>
                                        </p:tgtEl>
                                      </p:cBhvr>
                                    </p:animEffect>
                                    <p:anim calcmode="lin" valueType="num">
                                      <p:cBhvr>
                                        <p:cTn id="18"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42" presetClass="entr" presetSubtype="0" fill="hold" grpId="0" nodeType="after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fade">
                                      <p:cBhvr>
                                        <p:cTn id="23" dur="1000"/>
                                        <p:tgtEl>
                                          <p:spTgt spid="9">
                                            <p:txEl>
                                              <p:pRg st="2" end="2"/>
                                            </p:txEl>
                                          </p:spTgt>
                                        </p:tgtEl>
                                      </p:cBhvr>
                                    </p:animEffect>
                                    <p:anim calcmode="lin" valueType="num">
                                      <p:cBhvr>
                                        <p:cTn id="24"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animEffect transition="in" filter="fade">
                                      <p:cBhvr>
                                        <p:cTn id="29" dur="1000"/>
                                        <p:tgtEl>
                                          <p:spTgt spid="9">
                                            <p:txEl>
                                              <p:pRg st="3" end="3"/>
                                            </p:txEl>
                                          </p:spTgt>
                                        </p:tgtEl>
                                      </p:cBhvr>
                                    </p:animEffect>
                                    <p:anim calcmode="lin" valueType="num">
                                      <p:cBhvr>
                                        <p:cTn id="30"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42" presetClass="entr" presetSubtype="0" fill="hold" grpId="0" nodeType="afterEffect">
                                  <p:stCondLst>
                                    <p:cond delay="0"/>
                                  </p:stCondLst>
                                  <p:childTnLst>
                                    <p:set>
                                      <p:cBhvr>
                                        <p:cTn id="40" dur="1" fill="hold">
                                          <p:stCondLst>
                                            <p:cond delay="0"/>
                                          </p:stCondLst>
                                        </p:cTn>
                                        <p:tgtEl>
                                          <p:spTgt spid="9">
                                            <p:txEl>
                                              <p:pRg st="5" end="5"/>
                                            </p:txEl>
                                          </p:spTgt>
                                        </p:tgtEl>
                                        <p:attrNameLst>
                                          <p:attrName>style.visibility</p:attrName>
                                        </p:attrNameLst>
                                      </p:cBhvr>
                                      <p:to>
                                        <p:strVal val="visible"/>
                                      </p:to>
                                    </p:set>
                                    <p:animEffect transition="in" filter="fade">
                                      <p:cBhvr>
                                        <p:cTn id="41" dur="1000"/>
                                        <p:tgtEl>
                                          <p:spTgt spid="9">
                                            <p:txEl>
                                              <p:pRg st="5" end="5"/>
                                            </p:txEl>
                                          </p:spTgt>
                                        </p:tgtEl>
                                      </p:cBhvr>
                                    </p:animEffect>
                                    <p:anim calcmode="lin" valueType="num">
                                      <p:cBhvr>
                                        <p:cTn id="42"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9">
                                            <p:txEl>
                                              <p:pRg st="6" end="6"/>
                                            </p:txEl>
                                          </p:spTgt>
                                        </p:tgtEl>
                                        <p:attrNameLst>
                                          <p:attrName>style.visibility</p:attrName>
                                        </p:attrNameLst>
                                      </p:cBhvr>
                                      <p:to>
                                        <p:strVal val="visible"/>
                                      </p:to>
                                    </p:set>
                                    <p:animEffect transition="in" filter="fade">
                                      <p:cBhvr>
                                        <p:cTn id="47" dur="1000"/>
                                        <p:tgtEl>
                                          <p:spTgt spid="9">
                                            <p:txEl>
                                              <p:pRg st="6" end="6"/>
                                            </p:txEl>
                                          </p:spTgt>
                                        </p:tgtEl>
                                      </p:cBhvr>
                                    </p:animEffect>
                                    <p:anim calcmode="lin" valueType="num">
                                      <p:cBhvr>
                                        <p:cTn id="48"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9">
                                            <p:txEl>
                                              <p:pRg st="7" end="7"/>
                                            </p:txEl>
                                          </p:spTgt>
                                        </p:tgtEl>
                                        <p:attrNameLst>
                                          <p:attrName>style.visibility</p:attrName>
                                        </p:attrNameLst>
                                      </p:cBhvr>
                                      <p:to>
                                        <p:strVal val="visible"/>
                                      </p:to>
                                    </p:set>
                                    <p:animEffect transition="in" filter="fade">
                                      <p:cBhvr>
                                        <p:cTn id="53" dur="1000"/>
                                        <p:tgtEl>
                                          <p:spTgt spid="9">
                                            <p:txEl>
                                              <p:pRg st="7" end="7"/>
                                            </p:txEl>
                                          </p:spTgt>
                                        </p:tgtEl>
                                      </p:cBhvr>
                                    </p:animEffect>
                                    <p:anim calcmode="lin" valueType="num">
                                      <p:cBhvr>
                                        <p:cTn id="54"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9">
                                            <p:txEl>
                                              <p:pRg st="8" end="8"/>
                                            </p:txEl>
                                          </p:spTgt>
                                        </p:tgtEl>
                                        <p:attrNameLst>
                                          <p:attrName>style.visibility</p:attrName>
                                        </p:attrNameLst>
                                      </p:cBhvr>
                                      <p:to>
                                        <p:strVal val="visible"/>
                                      </p:to>
                                    </p:set>
                                    <p:animEffect transition="in" filter="fade">
                                      <p:cBhvr>
                                        <p:cTn id="59" dur="1000"/>
                                        <p:tgtEl>
                                          <p:spTgt spid="9">
                                            <p:txEl>
                                              <p:pRg st="8" end="8"/>
                                            </p:txEl>
                                          </p:spTgt>
                                        </p:tgtEl>
                                      </p:cBhvr>
                                    </p:animEffect>
                                    <p:anim calcmode="lin" valueType="num">
                                      <p:cBhvr>
                                        <p:cTn id="60" dur="1000" fill="hold"/>
                                        <p:tgtEl>
                                          <p:spTgt spid="9">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9">
                                            <p:txEl>
                                              <p:pRg st="8" end="8"/>
                                            </p:txEl>
                                          </p:spTgt>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42" presetClass="entr" presetSubtype="0" fill="hold" grpId="0" nodeType="afterEffect">
                                  <p:stCondLst>
                                    <p:cond delay="0"/>
                                  </p:stCondLst>
                                  <p:childTnLst>
                                    <p:set>
                                      <p:cBhvr>
                                        <p:cTn id="64" dur="1" fill="hold">
                                          <p:stCondLst>
                                            <p:cond delay="0"/>
                                          </p:stCondLst>
                                        </p:cTn>
                                        <p:tgtEl>
                                          <p:spTgt spid="9">
                                            <p:txEl>
                                              <p:pRg st="9" end="9"/>
                                            </p:txEl>
                                          </p:spTgt>
                                        </p:tgtEl>
                                        <p:attrNameLst>
                                          <p:attrName>style.visibility</p:attrName>
                                        </p:attrNameLst>
                                      </p:cBhvr>
                                      <p:to>
                                        <p:strVal val="visible"/>
                                      </p:to>
                                    </p:set>
                                    <p:animEffect transition="in" filter="fade">
                                      <p:cBhvr>
                                        <p:cTn id="65" dur="1000"/>
                                        <p:tgtEl>
                                          <p:spTgt spid="9">
                                            <p:txEl>
                                              <p:pRg st="9" end="9"/>
                                            </p:txEl>
                                          </p:spTgt>
                                        </p:tgtEl>
                                      </p:cBhvr>
                                    </p:animEffect>
                                    <p:anim calcmode="lin" valueType="num">
                                      <p:cBhvr>
                                        <p:cTn id="66" dur="1000" fill="hold"/>
                                        <p:tgtEl>
                                          <p:spTgt spid="9">
                                            <p:txEl>
                                              <p:pRg st="9" end="9"/>
                                            </p:txEl>
                                          </p:spTgt>
                                        </p:tgtEl>
                                        <p:attrNameLst>
                                          <p:attrName>ppt_x</p:attrName>
                                        </p:attrNameLst>
                                      </p:cBhvr>
                                      <p:tavLst>
                                        <p:tav tm="0">
                                          <p:val>
                                            <p:strVal val="#ppt_x"/>
                                          </p:val>
                                        </p:tav>
                                        <p:tav tm="100000">
                                          <p:val>
                                            <p:strVal val="#ppt_x"/>
                                          </p:val>
                                        </p:tav>
                                      </p:tavLst>
                                    </p:anim>
                                    <p:anim calcmode="lin" valueType="num">
                                      <p:cBhvr>
                                        <p:cTn id="67" dur="1000" fill="hold"/>
                                        <p:tgtEl>
                                          <p:spTgt spid="9">
                                            <p:txEl>
                                              <p:pRg st="9" end="9"/>
                                            </p:txEl>
                                          </p:spTgt>
                                        </p:tgtEl>
                                        <p:attrNameLst>
                                          <p:attrName>ppt_y</p:attrName>
                                        </p:attrNameLst>
                                      </p:cBhvr>
                                      <p:tavLst>
                                        <p:tav tm="0">
                                          <p:val>
                                            <p:strVal val="#ppt_y+.1"/>
                                          </p:val>
                                        </p:tav>
                                        <p:tav tm="100000">
                                          <p:val>
                                            <p:strVal val="#ppt_y"/>
                                          </p:val>
                                        </p:tav>
                                      </p:tavLst>
                                    </p:anim>
                                  </p:childTnLst>
                                </p:cTn>
                              </p:par>
                            </p:childTnLst>
                          </p:cTn>
                        </p:par>
                        <p:par>
                          <p:cTn id="68" fill="hold">
                            <p:stCondLst>
                              <p:cond delay="9000"/>
                            </p:stCondLst>
                            <p:childTnLst>
                              <p:par>
                                <p:cTn id="69" presetID="42" presetClass="entr" presetSubtype="0" fill="hold" grpId="0" nodeType="afterEffect">
                                  <p:stCondLst>
                                    <p:cond delay="0"/>
                                  </p:stCondLst>
                                  <p:childTnLst>
                                    <p:set>
                                      <p:cBhvr>
                                        <p:cTn id="70" dur="1" fill="hold">
                                          <p:stCondLst>
                                            <p:cond delay="0"/>
                                          </p:stCondLst>
                                        </p:cTn>
                                        <p:tgtEl>
                                          <p:spTgt spid="9">
                                            <p:txEl>
                                              <p:pRg st="10" end="10"/>
                                            </p:txEl>
                                          </p:spTgt>
                                        </p:tgtEl>
                                        <p:attrNameLst>
                                          <p:attrName>style.visibility</p:attrName>
                                        </p:attrNameLst>
                                      </p:cBhvr>
                                      <p:to>
                                        <p:strVal val="visible"/>
                                      </p:to>
                                    </p:set>
                                    <p:animEffect transition="in" filter="fade">
                                      <p:cBhvr>
                                        <p:cTn id="71" dur="1000"/>
                                        <p:tgtEl>
                                          <p:spTgt spid="9">
                                            <p:txEl>
                                              <p:pRg st="10" end="10"/>
                                            </p:txEl>
                                          </p:spTgt>
                                        </p:tgtEl>
                                      </p:cBhvr>
                                    </p:animEffect>
                                    <p:anim calcmode="lin" valueType="num">
                                      <p:cBhvr>
                                        <p:cTn id="72" dur="1000" fill="hold"/>
                                        <p:tgtEl>
                                          <p:spTgt spid="9">
                                            <p:txEl>
                                              <p:pRg st="10" end="10"/>
                                            </p:txEl>
                                          </p:spTgt>
                                        </p:tgtEl>
                                        <p:attrNameLst>
                                          <p:attrName>ppt_x</p:attrName>
                                        </p:attrNameLst>
                                      </p:cBhvr>
                                      <p:tavLst>
                                        <p:tav tm="0">
                                          <p:val>
                                            <p:strVal val="#ppt_x"/>
                                          </p:val>
                                        </p:tav>
                                        <p:tav tm="100000">
                                          <p:val>
                                            <p:strVal val="#ppt_x"/>
                                          </p:val>
                                        </p:tav>
                                      </p:tavLst>
                                    </p:anim>
                                    <p:anim calcmode="lin" valueType="num">
                                      <p:cBhvr>
                                        <p:cTn id="73" dur="1000" fill="hold"/>
                                        <p:tgtEl>
                                          <p:spTgt spid="9">
                                            <p:txEl>
                                              <p:pRg st="10" end="10"/>
                                            </p:txEl>
                                          </p:spTgt>
                                        </p:tgtEl>
                                        <p:attrNameLst>
                                          <p:attrName>ppt_y</p:attrName>
                                        </p:attrNameLst>
                                      </p:cBhvr>
                                      <p:tavLst>
                                        <p:tav tm="0">
                                          <p:val>
                                            <p:strVal val="#ppt_y+.1"/>
                                          </p:val>
                                        </p:tav>
                                        <p:tav tm="100000">
                                          <p:val>
                                            <p:strVal val="#ppt_y"/>
                                          </p:val>
                                        </p:tav>
                                      </p:tavLst>
                                    </p:anim>
                                  </p:childTnLst>
                                </p:cTn>
                              </p:par>
                            </p:childTnLst>
                          </p:cTn>
                        </p:par>
                        <p:par>
                          <p:cTn id="74" fill="hold">
                            <p:stCondLst>
                              <p:cond delay="10000"/>
                            </p:stCondLst>
                            <p:childTnLst>
                              <p:par>
                                <p:cTn id="75" presetID="42" presetClass="entr" presetSubtype="0" fill="hold" grpId="0" nodeType="afterEffect">
                                  <p:stCondLst>
                                    <p:cond delay="0"/>
                                  </p:stCondLst>
                                  <p:childTnLst>
                                    <p:set>
                                      <p:cBhvr>
                                        <p:cTn id="76" dur="1" fill="hold">
                                          <p:stCondLst>
                                            <p:cond delay="0"/>
                                          </p:stCondLst>
                                        </p:cTn>
                                        <p:tgtEl>
                                          <p:spTgt spid="9">
                                            <p:txEl>
                                              <p:pRg st="11" end="11"/>
                                            </p:txEl>
                                          </p:spTgt>
                                        </p:tgtEl>
                                        <p:attrNameLst>
                                          <p:attrName>style.visibility</p:attrName>
                                        </p:attrNameLst>
                                      </p:cBhvr>
                                      <p:to>
                                        <p:strVal val="visible"/>
                                      </p:to>
                                    </p:set>
                                    <p:animEffect transition="in" filter="fade">
                                      <p:cBhvr>
                                        <p:cTn id="77" dur="1000"/>
                                        <p:tgtEl>
                                          <p:spTgt spid="9">
                                            <p:txEl>
                                              <p:pRg st="11" end="11"/>
                                            </p:txEl>
                                          </p:spTgt>
                                        </p:tgtEl>
                                      </p:cBhvr>
                                    </p:animEffect>
                                    <p:anim calcmode="lin" valueType="num">
                                      <p:cBhvr>
                                        <p:cTn id="78" dur="1000" fill="hold"/>
                                        <p:tgtEl>
                                          <p:spTgt spid="9">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9">
                                            <p:txEl>
                                              <p:pRg st="11" end="11"/>
                                            </p:txEl>
                                          </p:spTgt>
                                        </p:tgtEl>
                                        <p:attrNameLst>
                                          <p:attrName>ppt_y</p:attrName>
                                        </p:attrNameLst>
                                      </p:cBhvr>
                                      <p:tavLst>
                                        <p:tav tm="0">
                                          <p:val>
                                            <p:strVal val="#ppt_y+.1"/>
                                          </p:val>
                                        </p:tav>
                                        <p:tav tm="100000">
                                          <p:val>
                                            <p:strVal val="#ppt_y"/>
                                          </p:val>
                                        </p:tav>
                                      </p:tavLst>
                                    </p:anim>
                                  </p:childTnLst>
                                </p:cTn>
                              </p:par>
                            </p:childTnLst>
                          </p:cTn>
                        </p:par>
                        <p:par>
                          <p:cTn id="80" fill="hold">
                            <p:stCondLst>
                              <p:cond delay="11000"/>
                            </p:stCondLst>
                            <p:childTnLst>
                              <p:par>
                                <p:cTn id="81" presetID="8" presetClass="emph" presetSubtype="0" fill="hold" grpId="0" nodeType="afterEffect">
                                  <p:stCondLst>
                                    <p:cond delay="0"/>
                                  </p:stCondLst>
                                  <p:childTnLst>
                                    <p:animRot by="21600000">
                                      <p:cBhvr>
                                        <p:cTn id="82"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build="p"/>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a:bodyPr>
          <a:lstStyle/>
          <a:p>
            <a:r>
              <a:rPr lang="en-GB" dirty="0">
                <a:solidFill>
                  <a:srgbClr val="FFFF00"/>
                </a:solidFill>
                <a:latin typeface="+mn-lt"/>
              </a:rPr>
              <a:t>SMSCD</a:t>
            </a:r>
          </a:p>
        </p:txBody>
      </p:sp>
      <p:sp>
        <p:nvSpPr>
          <p:cNvPr id="9" name="Text Placeholder 8"/>
          <p:cNvSpPr>
            <a:spLocks noGrp="1"/>
          </p:cNvSpPr>
          <p:nvPr>
            <p:ph type="body" idx="1"/>
          </p:nvPr>
        </p:nvSpPr>
        <p:spPr>
          <a:xfrm>
            <a:off x="546425" y="1240076"/>
            <a:ext cx="11228040" cy="2382355"/>
          </a:xfrm>
        </p:spPr>
        <p:txBody>
          <a:bodyPr>
            <a:noAutofit/>
          </a:bodyPr>
          <a:lstStyle/>
          <a:p>
            <a:r>
              <a:rPr lang="en-GB" b="1" dirty="0" smtClean="0"/>
              <a:t>Monitoring </a:t>
            </a:r>
            <a:r>
              <a:rPr lang="en-GB" b="1" dirty="0"/>
              <a:t>&amp; Evaluation: </a:t>
            </a:r>
          </a:p>
          <a:p>
            <a:pPr marL="285750" lvl="0" indent="-285750">
              <a:buFont typeface="Wingdings" panose="05000000000000000000" pitchFamily="2" charset="2"/>
              <a:buChar char="Ø"/>
            </a:pPr>
            <a:r>
              <a:rPr lang="en-GB" dirty="0"/>
              <a:t>RSE monitored by Safeguarding Committee (Governors) via report by DSL/DDSL 10.11.21/03.03.22/16.06.22</a:t>
            </a:r>
          </a:p>
          <a:p>
            <a:pPr marL="285750" lvl="0" indent="-285750">
              <a:buFont typeface="Wingdings" panose="05000000000000000000" pitchFamily="2" charset="2"/>
              <a:buChar char="Ø"/>
            </a:pPr>
            <a:r>
              <a:rPr lang="en-GB" dirty="0"/>
              <a:t>Feedback sheets from teachers on form time provision and the RSE programme when completed</a:t>
            </a:r>
          </a:p>
          <a:p>
            <a:pPr marL="285750" lvl="0" indent="-285750">
              <a:buFont typeface="Wingdings" panose="05000000000000000000" pitchFamily="2" charset="2"/>
              <a:buChar char="Ø"/>
            </a:pPr>
            <a:r>
              <a:rPr lang="en-GB" dirty="0"/>
              <a:t>Feedback from Parents and Pupils via Forms on TEAMS.</a:t>
            </a:r>
          </a:p>
          <a:p>
            <a:pPr marL="285750" lvl="0" indent="-285750">
              <a:buFont typeface="Wingdings" panose="05000000000000000000" pitchFamily="2" charset="2"/>
              <a:buChar char="Ø"/>
            </a:pPr>
            <a:r>
              <a:rPr lang="en-GB" dirty="0"/>
              <a:t>Register of completed training modules for RSE</a:t>
            </a:r>
          </a:p>
          <a:p>
            <a:pPr marL="285750" lvl="0" indent="-285750">
              <a:buFont typeface="Wingdings" panose="05000000000000000000" pitchFamily="2" charset="2"/>
              <a:buChar char="Ø"/>
            </a:pPr>
            <a:r>
              <a:rPr lang="en-GB" dirty="0"/>
              <a:t>SLT once a half term (see copies of minutes/agendas)</a:t>
            </a:r>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7" name="Isosceles Triangle 6">
            <a:hlinkClick r:id="rId2" action="ppaction://hlinksldjump"/>
            <a:extLst>
              <a:ext uri="{FF2B5EF4-FFF2-40B4-BE49-F238E27FC236}">
                <a16:creationId xmlns:a16="http://schemas.microsoft.com/office/drawing/2014/main" id="{C80DF345-A85C-4728-88A1-9ED058E8C249}"/>
              </a:ext>
            </a:extLst>
          </p:cNvPr>
          <p:cNvSpPr/>
          <p:nvPr/>
        </p:nvSpPr>
        <p:spPr>
          <a:xfrm rot="16200000" flipH="1">
            <a:off x="11149979" y="6305826"/>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65901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1000"/>
                                        <p:tgtEl>
                                          <p:spTgt spid="9">
                                            <p:txEl>
                                              <p:pRg st="1" end="1"/>
                                            </p:txEl>
                                          </p:spTgt>
                                        </p:tgtEl>
                                      </p:cBhvr>
                                    </p:animEffect>
                                    <p:anim calcmode="lin" valueType="num">
                                      <p:cBhvr>
                                        <p:cTn id="1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1000"/>
                                        <p:tgtEl>
                                          <p:spTgt spid="9">
                                            <p:txEl>
                                              <p:pRg st="2" end="2"/>
                                            </p:txEl>
                                          </p:spTgt>
                                        </p:tgtEl>
                                      </p:cBhvr>
                                    </p:animEffect>
                                    <p:anim calcmode="lin" valueType="num">
                                      <p:cBhvr>
                                        <p:cTn id="2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fade">
                                      <p:cBhvr>
                                        <p:cTn id="30" dur="1000"/>
                                        <p:tgtEl>
                                          <p:spTgt spid="9">
                                            <p:txEl>
                                              <p:pRg st="3" end="3"/>
                                            </p:txEl>
                                          </p:spTgt>
                                        </p:tgtEl>
                                      </p:cBhvr>
                                    </p:animEffect>
                                    <p:anim calcmode="lin" valueType="num">
                                      <p:cBhvr>
                                        <p:cTn id="31"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Effect transition="in" filter="fade">
                                      <p:cBhvr>
                                        <p:cTn id="42" dur="1000"/>
                                        <p:tgtEl>
                                          <p:spTgt spid="9">
                                            <p:txEl>
                                              <p:pRg st="5" end="5"/>
                                            </p:txEl>
                                          </p:spTgt>
                                        </p:tgtEl>
                                      </p:cBhvr>
                                    </p:animEffect>
                                    <p:anim calcmode="lin" valueType="num">
                                      <p:cBhvr>
                                        <p:cTn id="4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8" presetClass="emph" presetSubtype="0" fill="hold" grpId="0" nodeType="afterEffect">
                                  <p:stCondLst>
                                    <p:cond delay="0"/>
                                  </p:stCondLst>
                                  <p:childTnLst>
                                    <p:animRot by="21600000">
                                      <p:cBhvr>
                                        <p:cTn id="47"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build="p"/>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D453D-B0DC-4543-8A80-EFBFEF3EF5C5}"/>
              </a:ext>
            </a:extLst>
          </p:cNvPr>
          <p:cNvSpPr>
            <a:spLocks noGrp="1"/>
          </p:cNvSpPr>
          <p:nvPr>
            <p:ph type="title"/>
          </p:nvPr>
        </p:nvSpPr>
        <p:spPr/>
        <p:txBody>
          <a:bodyPr>
            <a:normAutofit/>
          </a:bodyPr>
          <a:lstStyle/>
          <a:p>
            <a:r>
              <a:rPr lang="en-GB" dirty="0">
                <a:solidFill>
                  <a:srgbClr val="FFFF00"/>
                </a:solidFill>
              </a:rPr>
              <a:t>Pupil groups</a:t>
            </a:r>
          </a:p>
        </p:txBody>
      </p:sp>
      <p:sp>
        <p:nvSpPr>
          <p:cNvPr id="3" name="Text Placeholder 2">
            <a:extLst>
              <a:ext uri="{FF2B5EF4-FFF2-40B4-BE49-F238E27FC236}">
                <a16:creationId xmlns:a16="http://schemas.microsoft.com/office/drawing/2014/main" id="{F280FD4C-5129-4F3D-ACC2-B5AADA987B64}"/>
              </a:ext>
            </a:extLst>
          </p:cNvPr>
          <p:cNvSpPr>
            <a:spLocks noGrp="1"/>
          </p:cNvSpPr>
          <p:nvPr>
            <p:ph type="body" idx="1"/>
          </p:nvPr>
        </p:nvSpPr>
        <p:spPr/>
        <p:txBody>
          <a:bodyPr>
            <a:noAutofit/>
          </a:bodyPr>
          <a:lstStyle/>
          <a:p>
            <a:r>
              <a:rPr lang="en-GB" kern="1400" dirty="0">
                <a:solidFill>
                  <a:schemeClr val="accent1">
                    <a:lumMod val="50000"/>
                  </a:schemeClr>
                </a:solidFill>
              </a:rPr>
              <a:t>To continue to strengthen the work to support disadvantaged pupils at St Mary’s, through regular and systematic review of the intervention strategies in place and rigorous tracking of their progress. </a:t>
            </a:r>
          </a:p>
          <a:p>
            <a:r>
              <a:rPr lang="en-GB" dirty="0"/>
              <a:t> </a:t>
            </a:r>
          </a:p>
          <a:p>
            <a:pPr marL="0" marR="0" indent="0" algn="l">
              <a:lnSpc>
                <a:spcPct val="119000"/>
              </a:lnSpc>
              <a:spcBef>
                <a:spcPts val="0"/>
              </a:spcBef>
              <a:spcAft>
                <a:spcPts val="600"/>
              </a:spcAft>
            </a:pPr>
            <a:r>
              <a:rPr lang="en-GB" kern="1400" dirty="0">
                <a:ln>
                  <a:noFill/>
                </a:ln>
                <a:solidFill>
                  <a:schemeClr val="accent1">
                    <a:lumMod val="50000"/>
                  </a:schemeClr>
                </a:solidFill>
                <a:effectLst/>
              </a:rPr>
              <a:t> </a:t>
            </a:r>
          </a:p>
        </p:txBody>
      </p:sp>
      <p:sp>
        <p:nvSpPr>
          <p:cNvPr id="5" name="Isosceles Triangle 4">
            <a:hlinkClick r:id="rId2" action="ppaction://hlinksldjump"/>
            <a:extLst>
              <a:ext uri="{FF2B5EF4-FFF2-40B4-BE49-F238E27FC236}">
                <a16:creationId xmlns:a16="http://schemas.microsoft.com/office/drawing/2014/main" id="{44D9800F-8367-42BA-B4E9-54F03F2C7D22}"/>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70857" y="0"/>
            <a:ext cx="1333278" cy="1896026"/>
          </a:xfrm>
          <a:prstGeom prst="rect">
            <a:avLst/>
          </a:prstGeom>
        </p:spPr>
      </p:pic>
    </p:spTree>
    <p:extLst>
      <p:ext uri="{BB962C8B-B14F-4D97-AF65-F5344CB8AC3E}">
        <p14:creationId xmlns:p14="http://schemas.microsoft.com/office/powerpoint/2010/main" val="336233182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8" presetClass="emph" presetSubtype="0" fill="hold" grpId="0" nodeType="afterEffect">
                                  <p:stCondLst>
                                    <p:cond delay="0"/>
                                  </p:stCondLst>
                                  <p:childTnLst>
                                    <p:animRot by="21600000">
                                      <p:cBhvr>
                                        <p:cTn id="30"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a:bodyPr>
          <a:lstStyle/>
          <a:p>
            <a:r>
              <a:rPr lang="en-GB" dirty="0">
                <a:solidFill>
                  <a:srgbClr val="FFFF00"/>
                </a:solidFill>
              </a:rPr>
              <a:t>Pupil groups</a:t>
            </a:r>
          </a:p>
        </p:txBody>
      </p:sp>
      <p:sp>
        <p:nvSpPr>
          <p:cNvPr id="9" name="Text Placeholder 8"/>
          <p:cNvSpPr>
            <a:spLocks noGrp="1"/>
          </p:cNvSpPr>
          <p:nvPr>
            <p:ph type="body" idx="1"/>
          </p:nvPr>
        </p:nvSpPr>
        <p:spPr>
          <a:xfrm>
            <a:off x="546425" y="1240076"/>
            <a:ext cx="11228040" cy="4737273"/>
          </a:xfrm>
        </p:spPr>
        <p:txBody>
          <a:bodyPr>
            <a:noAutofit/>
          </a:bodyPr>
          <a:lstStyle/>
          <a:p>
            <a:r>
              <a:rPr lang="en-GB" b="1" dirty="0"/>
              <a:t>To continue to strengthen the work to support disadvantaged pupils at St Mary’s, through regular and systematic review of the intervention strategies in place and rigorous tracking of their progress.</a:t>
            </a:r>
            <a:endParaRPr lang="en-GB" dirty="0"/>
          </a:p>
          <a:p>
            <a:r>
              <a:rPr lang="en-GB" b="1" dirty="0"/>
              <a:t>Develop provision and support for SEND pupils, in order to continue improving outcomes for this group of learners.</a:t>
            </a:r>
            <a:endParaRPr lang="en-GB" dirty="0"/>
          </a:p>
          <a:p>
            <a:r>
              <a:rPr lang="en-GB" dirty="0"/>
              <a:t> </a:t>
            </a:r>
          </a:p>
          <a:p>
            <a:r>
              <a:rPr lang="en-GB" b="1" dirty="0"/>
              <a:t>Outcomes 2019-2021</a:t>
            </a:r>
            <a:endParaRPr lang="en-GB" dirty="0"/>
          </a:p>
          <a:p>
            <a:pPr marL="285750" indent="-285750">
              <a:buFont typeface="Wingdings" panose="05000000000000000000" pitchFamily="2" charset="2"/>
              <a:buChar char="Ø"/>
            </a:pPr>
            <a:r>
              <a:rPr lang="en-GB" dirty="0"/>
              <a:t>To build on the positive performance (progress) of disadvantaged pupils in </a:t>
            </a:r>
            <a:r>
              <a:rPr lang="en-GB" b="1" dirty="0"/>
              <a:t>2019 (9) (last published results)</a:t>
            </a:r>
            <a:r>
              <a:rPr lang="en-GB" dirty="0"/>
              <a:t> which was above NA (Not FSM school/NA) </a:t>
            </a:r>
            <a:r>
              <a:rPr lang="en-GB" b="1" dirty="0"/>
              <a:t>FSM6 0.96 (Attainment 5.1) Gap +0.55</a:t>
            </a:r>
            <a:endParaRPr lang="en-GB" dirty="0"/>
          </a:p>
          <a:p>
            <a:pPr marL="285750" indent="-285750">
              <a:buFont typeface="Wingdings" panose="05000000000000000000" pitchFamily="2" charset="2"/>
              <a:buChar char="Ø"/>
            </a:pPr>
            <a:r>
              <a:rPr lang="en-GB" dirty="0"/>
              <a:t>Progress of disadvantaged pupils </a:t>
            </a:r>
            <a:r>
              <a:rPr lang="en-GB" b="1" dirty="0"/>
              <a:t>(12) </a:t>
            </a:r>
            <a:r>
              <a:rPr lang="en-GB" dirty="0"/>
              <a:t>dropped in 2020 CAGs </a:t>
            </a:r>
            <a:r>
              <a:rPr lang="en-GB" b="1" dirty="0"/>
              <a:t>FSM6 -0.49 Gap -0.83</a:t>
            </a:r>
            <a:endParaRPr lang="en-GB" dirty="0"/>
          </a:p>
          <a:p>
            <a:pPr marL="285750" indent="-285750">
              <a:buFont typeface="Wingdings" panose="05000000000000000000" pitchFamily="2" charset="2"/>
              <a:buChar char="Ø"/>
            </a:pPr>
            <a:r>
              <a:rPr lang="en-GB" dirty="0"/>
              <a:t>In 2021, TAGs performance of disadvantaged pupils </a:t>
            </a:r>
            <a:r>
              <a:rPr lang="en-GB" b="1" dirty="0"/>
              <a:t>(9) </a:t>
            </a:r>
            <a:r>
              <a:rPr lang="en-GB" dirty="0"/>
              <a:t>(progress) was more in line with NA (Not FSM) but still below school performance (Not FSM6) </a:t>
            </a:r>
            <a:r>
              <a:rPr lang="en-GB" b="1" dirty="0"/>
              <a:t>FSM6 -0.18</a:t>
            </a:r>
            <a:endParaRPr lang="en-GB" dirty="0"/>
          </a:p>
          <a:p>
            <a:pPr marL="285750" indent="-285750">
              <a:buFont typeface="Wingdings" panose="05000000000000000000" pitchFamily="2" charset="2"/>
              <a:buChar char="Ø"/>
            </a:pPr>
            <a:r>
              <a:rPr lang="en-GB" dirty="0"/>
              <a:t>In 2021-2022, the cohort of disadvantaged pupils is </a:t>
            </a:r>
            <a:r>
              <a:rPr lang="en-GB" b="1" dirty="0"/>
              <a:t>(17)</a:t>
            </a:r>
            <a:endParaRPr lang="en-GB" dirty="0"/>
          </a:p>
          <a:p>
            <a:endParaRPr lang="en-GB" dirty="0">
              <a:latin typeface="Candara" panose="020E0502030303020204" pitchFamily="34" charset="0"/>
            </a:endParaRPr>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8" name="Isosceles Triangle 7">
            <a:hlinkClick r:id="rId2" action="ppaction://hlinksldjump"/>
            <a:extLst>
              <a:ext uri="{FF2B5EF4-FFF2-40B4-BE49-F238E27FC236}">
                <a16:creationId xmlns:a16="http://schemas.microsoft.com/office/drawing/2014/main" id="{B1A7393B-DF9E-4663-B3FB-49CE938A1F55}"/>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2684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fade">
                                      <p:cBhvr>
                                        <p:cTn id="13" dur="1000"/>
                                        <p:tgtEl>
                                          <p:spTgt spid="9">
                                            <p:txEl>
                                              <p:pRg st="0" end="0"/>
                                            </p:txEl>
                                          </p:spTgt>
                                        </p:tgtEl>
                                      </p:cBhvr>
                                    </p:animEffect>
                                    <p:anim calcmode="lin" valueType="num">
                                      <p:cBhvr>
                                        <p:cTn id="14"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1000"/>
                                        <p:tgtEl>
                                          <p:spTgt spid="9">
                                            <p:txEl>
                                              <p:pRg st="1" end="1"/>
                                            </p:txEl>
                                          </p:spTgt>
                                        </p:tgtEl>
                                      </p:cBhvr>
                                    </p:animEffect>
                                    <p:anim calcmode="lin" valueType="num">
                                      <p:cBhvr>
                                        <p:cTn id="1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fade">
                                      <p:cBhvr>
                                        <p:cTn id="23" dur="1000"/>
                                        <p:tgtEl>
                                          <p:spTgt spid="9">
                                            <p:txEl>
                                              <p:pRg st="2" end="2"/>
                                            </p:txEl>
                                          </p:spTgt>
                                        </p:tgtEl>
                                      </p:cBhvr>
                                    </p:animEffect>
                                    <p:anim calcmode="lin" valueType="num">
                                      <p:cBhvr>
                                        <p:cTn id="24"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animEffect transition="in" filter="fade">
                                      <p:cBhvr>
                                        <p:cTn id="29" dur="1000"/>
                                        <p:tgtEl>
                                          <p:spTgt spid="9">
                                            <p:txEl>
                                              <p:pRg st="3" end="3"/>
                                            </p:txEl>
                                          </p:spTgt>
                                        </p:tgtEl>
                                      </p:cBhvr>
                                    </p:animEffect>
                                    <p:anim calcmode="lin" valueType="num">
                                      <p:cBhvr>
                                        <p:cTn id="30"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42" presetClass="entr" presetSubtype="0" fill="hold" grpId="0" nodeType="afterEffect">
                                  <p:stCondLst>
                                    <p:cond delay="0"/>
                                  </p:stCondLst>
                                  <p:childTnLst>
                                    <p:set>
                                      <p:cBhvr>
                                        <p:cTn id="40" dur="1" fill="hold">
                                          <p:stCondLst>
                                            <p:cond delay="0"/>
                                          </p:stCondLst>
                                        </p:cTn>
                                        <p:tgtEl>
                                          <p:spTgt spid="9">
                                            <p:txEl>
                                              <p:pRg st="5" end="5"/>
                                            </p:txEl>
                                          </p:spTgt>
                                        </p:tgtEl>
                                        <p:attrNameLst>
                                          <p:attrName>style.visibility</p:attrName>
                                        </p:attrNameLst>
                                      </p:cBhvr>
                                      <p:to>
                                        <p:strVal val="visible"/>
                                      </p:to>
                                    </p:set>
                                    <p:animEffect transition="in" filter="fade">
                                      <p:cBhvr>
                                        <p:cTn id="41" dur="1000"/>
                                        <p:tgtEl>
                                          <p:spTgt spid="9">
                                            <p:txEl>
                                              <p:pRg st="5" end="5"/>
                                            </p:txEl>
                                          </p:spTgt>
                                        </p:tgtEl>
                                      </p:cBhvr>
                                    </p:animEffect>
                                    <p:anim calcmode="lin" valueType="num">
                                      <p:cBhvr>
                                        <p:cTn id="42"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9">
                                            <p:txEl>
                                              <p:pRg st="6" end="6"/>
                                            </p:txEl>
                                          </p:spTgt>
                                        </p:tgtEl>
                                        <p:attrNameLst>
                                          <p:attrName>style.visibility</p:attrName>
                                        </p:attrNameLst>
                                      </p:cBhvr>
                                      <p:to>
                                        <p:strVal val="visible"/>
                                      </p:to>
                                    </p:set>
                                    <p:animEffect transition="in" filter="fade">
                                      <p:cBhvr>
                                        <p:cTn id="47" dur="1000"/>
                                        <p:tgtEl>
                                          <p:spTgt spid="9">
                                            <p:txEl>
                                              <p:pRg st="6" end="6"/>
                                            </p:txEl>
                                          </p:spTgt>
                                        </p:tgtEl>
                                      </p:cBhvr>
                                    </p:animEffect>
                                    <p:anim calcmode="lin" valueType="num">
                                      <p:cBhvr>
                                        <p:cTn id="48"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9">
                                            <p:txEl>
                                              <p:pRg st="7" end="7"/>
                                            </p:txEl>
                                          </p:spTgt>
                                        </p:tgtEl>
                                        <p:attrNameLst>
                                          <p:attrName>style.visibility</p:attrName>
                                        </p:attrNameLst>
                                      </p:cBhvr>
                                      <p:to>
                                        <p:strVal val="visible"/>
                                      </p:to>
                                    </p:set>
                                    <p:animEffect transition="in" filter="fade">
                                      <p:cBhvr>
                                        <p:cTn id="53" dur="1000"/>
                                        <p:tgtEl>
                                          <p:spTgt spid="9">
                                            <p:txEl>
                                              <p:pRg st="7" end="7"/>
                                            </p:txEl>
                                          </p:spTgt>
                                        </p:tgtEl>
                                      </p:cBhvr>
                                    </p:animEffect>
                                    <p:anim calcmode="lin" valueType="num">
                                      <p:cBhvr>
                                        <p:cTn id="54"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8" presetClass="emph" presetSubtype="0" fill="hold" grpId="0" nodeType="afterEffect">
                                  <p:stCondLst>
                                    <p:cond delay="0"/>
                                  </p:stCondLst>
                                  <p:childTnLst>
                                    <p:animRot by="21600000">
                                      <p:cBhvr>
                                        <p:cTn id="58"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a:bodyPr>
          <a:lstStyle/>
          <a:p>
            <a:r>
              <a:rPr lang="en-GB" dirty="0">
                <a:solidFill>
                  <a:srgbClr val="FFFF00"/>
                </a:solidFill>
              </a:rPr>
              <a:t>Pupil groups</a:t>
            </a:r>
          </a:p>
        </p:txBody>
      </p:sp>
      <p:sp>
        <p:nvSpPr>
          <p:cNvPr id="9" name="Text Placeholder 8"/>
          <p:cNvSpPr>
            <a:spLocks noGrp="1"/>
          </p:cNvSpPr>
          <p:nvPr>
            <p:ph type="body" idx="1"/>
          </p:nvPr>
        </p:nvSpPr>
        <p:spPr>
          <a:xfrm>
            <a:off x="546425" y="1240076"/>
            <a:ext cx="11228040" cy="4737273"/>
          </a:xfrm>
        </p:spPr>
        <p:txBody>
          <a:bodyPr>
            <a:noAutofit/>
          </a:bodyPr>
          <a:lstStyle/>
          <a:p>
            <a:r>
              <a:rPr lang="en-GB" b="1" dirty="0"/>
              <a:t>Actions:</a:t>
            </a:r>
            <a:endParaRPr lang="en-GB" dirty="0"/>
          </a:p>
          <a:p>
            <a:pPr marL="285750" lvl="0" indent="-285750">
              <a:buFont typeface="Wingdings" panose="05000000000000000000" pitchFamily="2" charset="2"/>
              <a:buChar char="Ø"/>
            </a:pPr>
            <a:r>
              <a:rPr lang="en-GB" dirty="0"/>
              <a:t>Maintaining consistently high standards of Teaching &amp; Learning across all subjects, with a particular focus in 2021-22 on differentiation</a:t>
            </a:r>
          </a:p>
          <a:p>
            <a:pPr marL="285750" lvl="0" indent="-285750">
              <a:buFont typeface="Wingdings" panose="05000000000000000000" pitchFamily="2" charset="2"/>
              <a:buChar char="Ø"/>
            </a:pPr>
            <a:r>
              <a:rPr lang="en-GB" dirty="0"/>
              <a:t>All HODs required to focus on provision and outcomes for disadvantaged learners in their DDPs (05.11.21)</a:t>
            </a:r>
          </a:p>
          <a:p>
            <a:pPr marL="285750" lvl="0" indent="-285750">
              <a:buFont typeface="Wingdings" panose="05000000000000000000" pitchFamily="2" charset="2"/>
              <a:buChar char="Ø"/>
            </a:pPr>
            <a:r>
              <a:rPr lang="en-GB" dirty="0"/>
              <a:t>HODs to submit proposal plans for additional funding to address gaps in learning and support all pupils including disadvantaged learners, in particular those in KS4</a:t>
            </a:r>
          </a:p>
          <a:p>
            <a:pPr marL="285750" lvl="0" indent="-285750">
              <a:buFont typeface="Wingdings" panose="05000000000000000000" pitchFamily="2" charset="2"/>
              <a:buChar char="Ø"/>
            </a:pPr>
            <a:r>
              <a:rPr lang="en-GB" dirty="0"/>
              <a:t>HOD Seminar meetings with SLT to discuss departmental priorities, outcomes, weaknesses arising from prior data and catch-up plans Nov/Dec 2021 – focus on disadvantaged learners</a:t>
            </a:r>
          </a:p>
          <a:p>
            <a:pPr marL="285750" lvl="0" indent="-285750">
              <a:buFont typeface="Wingdings" panose="05000000000000000000" pitchFamily="2" charset="2"/>
              <a:buChar char="Ø"/>
            </a:pPr>
            <a:r>
              <a:rPr lang="en-GB" dirty="0"/>
              <a:t>Weekly Y11 Study Skills Sessions commencing July 2021 &amp; throughout Autumn Term 2021-22 – encourage and facilitate the attendance of all 17 disadvantaged learners (Y11). </a:t>
            </a:r>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8" name="Isosceles Triangle 7">
            <a:hlinkClick r:id="rId2" action="ppaction://hlinksldjump"/>
            <a:extLst>
              <a:ext uri="{FF2B5EF4-FFF2-40B4-BE49-F238E27FC236}">
                <a16:creationId xmlns:a16="http://schemas.microsoft.com/office/drawing/2014/main" id="{18916F01-C633-4C26-902B-45A4BB1CD8FE}"/>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34889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1000"/>
                                        <p:tgtEl>
                                          <p:spTgt spid="9">
                                            <p:txEl>
                                              <p:pRg st="1" end="1"/>
                                            </p:txEl>
                                          </p:spTgt>
                                        </p:tgtEl>
                                      </p:cBhvr>
                                    </p:animEffect>
                                    <p:anim calcmode="lin" valueType="num">
                                      <p:cBhvr>
                                        <p:cTn id="1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1000"/>
                                        <p:tgtEl>
                                          <p:spTgt spid="9">
                                            <p:txEl>
                                              <p:pRg st="2" end="2"/>
                                            </p:txEl>
                                          </p:spTgt>
                                        </p:tgtEl>
                                      </p:cBhvr>
                                    </p:animEffect>
                                    <p:anim calcmode="lin" valueType="num">
                                      <p:cBhvr>
                                        <p:cTn id="2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fade">
                                      <p:cBhvr>
                                        <p:cTn id="30" dur="1000"/>
                                        <p:tgtEl>
                                          <p:spTgt spid="9">
                                            <p:txEl>
                                              <p:pRg st="3" end="3"/>
                                            </p:txEl>
                                          </p:spTgt>
                                        </p:tgtEl>
                                      </p:cBhvr>
                                    </p:animEffect>
                                    <p:anim calcmode="lin" valueType="num">
                                      <p:cBhvr>
                                        <p:cTn id="31"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Effect transition="in" filter="fade">
                                      <p:cBhvr>
                                        <p:cTn id="42" dur="1000"/>
                                        <p:tgtEl>
                                          <p:spTgt spid="9">
                                            <p:txEl>
                                              <p:pRg st="5" end="5"/>
                                            </p:txEl>
                                          </p:spTgt>
                                        </p:tgtEl>
                                      </p:cBhvr>
                                    </p:animEffect>
                                    <p:anim calcmode="lin" valueType="num">
                                      <p:cBhvr>
                                        <p:cTn id="4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8" presetClass="emph" presetSubtype="0" fill="hold" grpId="0" nodeType="afterEffect">
                                  <p:stCondLst>
                                    <p:cond delay="0"/>
                                  </p:stCondLst>
                                  <p:childTnLst>
                                    <p:animRot by="21600000">
                                      <p:cBhvr>
                                        <p:cTn id="47"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D453D-B0DC-4543-8A80-EFBFEF3EF5C5}"/>
              </a:ext>
            </a:extLst>
          </p:cNvPr>
          <p:cNvSpPr>
            <a:spLocks noGrp="1"/>
          </p:cNvSpPr>
          <p:nvPr>
            <p:ph type="title"/>
          </p:nvPr>
        </p:nvSpPr>
        <p:spPr/>
        <p:txBody>
          <a:bodyPr/>
          <a:lstStyle/>
          <a:p>
            <a:r>
              <a:rPr lang="en-GB" dirty="0">
                <a:solidFill>
                  <a:srgbClr val="FFFF00"/>
                </a:solidFill>
              </a:rPr>
              <a:t>outcomes</a:t>
            </a:r>
          </a:p>
        </p:txBody>
      </p:sp>
      <p:sp>
        <p:nvSpPr>
          <p:cNvPr id="3" name="Text Placeholder 2">
            <a:extLst>
              <a:ext uri="{FF2B5EF4-FFF2-40B4-BE49-F238E27FC236}">
                <a16:creationId xmlns:a16="http://schemas.microsoft.com/office/drawing/2014/main" id="{F280FD4C-5129-4F3D-ACC2-B5AADA987B64}"/>
              </a:ext>
            </a:extLst>
          </p:cNvPr>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lang="en-US" altLang="en-US" sz="1600" dirty="0">
                <a:solidFill>
                  <a:schemeClr val="accent1">
                    <a:lumMod val="50000"/>
                  </a:schemeClr>
                </a:solidFill>
                <a:latin typeface="+mj-lt"/>
              </a:rPr>
              <a:t>Continue with our focus on enabling all pupils to achieve strong outcomes at the end of KS4, with particular focus on directing catch-up funding and support to address emerging gaps in knowledge and understanding</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70857" y="0"/>
            <a:ext cx="1333278" cy="1896026"/>
          </a:xfrm>
          <a:prstGeom prst="rect">
            <a:avLst/>
          </a:prstGeom>
        </p:spPr>
      </p:pic>
      <p:sp>
        <p:nvSpPr>
          <p:cNvPr id="6" name="Isosceles Triangle 5">
            <a:hlinkClick r:id="rId3" action="ppaction://hlinksldjump"/>
            <a:extLst>
              <a:ext uri="{FF2B5EF4-FFF2-40B4-BE49-F238E27FC236}">
                <a16:creationId xmlns:a16="http://schemas.microsoft.com/office/drawing/2014/main" id="{40859835-C2D2-4579-9132-45ADFED4A00F}"/>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0925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8" presetClass="emph" presetSubtype="0" fill="hold" grpId="0" nodeType="afterEffect">
                                  <p:stCondLst>
                                    <p:cond delay="0"/>
                                  </p:stCondLst>
                                  <p:childTnLst>
                                    <p:animRot by="21600000">
                                      <p:cBhvr>
                                        <p:cTn id="17"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a:bodyPr>
          <a:lstStyle/>
          <a:p>
            <a:r>
              <a:rPr lang="en-GB" dirty="0">
                <a:solidFill>
                  <a:srgbClr val="FFFF00"/>
                </a:solidFill>
              </a:rPr>
              <a:t>Pupil groups</a:t>
            </a:r>
          </a:p>
        </p:txBody>
      </p:sp>
      <p:sp>
        <p:nvSpPr>
          <p:cNvPr id="9" name="Text Placeholder 8"/>
          <p:cNvSpPr>
            <a:spLocks noGrp="1"/>
          </p:cNvSpPr>
          <p:nvPr>
            <p:ph type="body" idx="1"/>
          </p:nvPr>
        </p:nvSpPr>
        <p:spPr>
          <a:xfrm>
            <a:off x="546425" y="1240076"/>
            <a:ext cx="11228040" cy="4737273"/>
          </a:xfrm>
        </p:spPr>
        <p:txBody>
          <a:bodyPr>
            <a:noAutofit/>
          </a:bodyPr>
          <a:lstStyle/>
          <a:p>
            <a:r>
              <a:rPr lang="en-GB" b="1" dirty="0"/>
              <a:t>Actions:</a:t>
            </a:r>
            <a:endParaRPr lang="en-GB" dirty="0"/>
          </a:p>
          <a:p>
            <a:pPr marL="285750" lvl="0" indent="-285750">
              <a:buFont typeface="Wingdings" panose="05000000000000000000" pitchFamily="2" charset="2"/>
              <a:buChar char="Ø"/>
            </a:pPr>
            <a:r>
              <a:rPr lang="en-GB" dirty="0"/>
              <a:t>Study skills resources and equipment supplied for disadvantaged pupils</a:t>
            </a:r>
          </a:p>
          <a:p>
            <a:pPr marL="285750" lvl="0" indent="-285750">
              <a:buFont typeface="Wingdings" panose="05000000000000000000" pitchFamily="2" charset="2"/>
              <a:buChar char="Ø"/>
            </a:pPr>
            <a:r>
              <a:rPr lang="en-GB" dirty="0"/>
              <a:t>SLT Mentoring of identified Y11 pupils </a:t>
            </a:r>
          </a:p>
          <a:p>
            <a:pPr marL="285750" lvl="0" indent="-285750">
              <a:buFont typeface="Wingdings" panose="05000000000000000000" pitchFamily="2" charset="2"/>
              <a:buChar char="Ø"/>
            </a:pPr>
            <a:r>
              <a:rPr lang="en-GB" dirty="0"/>
              <a:t>Online tutoring in core subjects e.g. Maths</a:t>
            </a:r>
          </a:p>
          <a:p>
            <a:pPr marL="285750" lvl="0" indent="-285750">
              <a:buFont typeface="Wingdings" panose="05000000000000000000" pitchFamily="2" charset="2"/>
              <a:buChar char="Ø"/>
            </a:pPr>
            <a:r>
              <a:rPr lang="en-GB" dirty="0"/>
              <a:t>Subject based revision sessions for Y11 pupils – aim to encourage and facilitate attendance of disadvantaged learners (see separate revision schedule)</a:t>
            </a:r>
          </a:p>
          <a:p>
            <a:pPr marL="285750" lvl="0" indent="-285750">
              <a:buFont typeface="Wingdings" panose="05000000000000000000" pitchFamily="2" charset="2"/>
              <a:buChar char="Ø"/>
            </a:pPr>
            <a:r>
              <a:rPr lang="en-GB" dirty="0"/>
              <a:t>Individualised intervention sessions (see separate logs/case studies)</a:t>
            </a:r>
          </a:p>
          <a:p>
            <a:endParaRPr lang="en-GB" sz="2000" dirty="0">
              <a:latin typeface="Candara" panose="020E0502030303020204" pitchFamily="34" charset="0"/>
            </a:endParaRPr>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8" name="Isosceles Triangle 7">
            <a:hlinkClick r:id="rId2" action="ppaction://hlinksldjump"/>
            <a:extLst>
              <a:ext uri="{FF2B5EF4-FFF2-40B4-BE49-F238E27FC236}">
                <a16:creationId xmlns:a16="http://schemas.microsoft.com/office/drawing/2014/main" id="{8FAF6088-90CF-48B2-8558-AABD7D898B20}"/>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59350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1000"/>
                                        <p:tgtEl>
                                          <p:spTgt spid="9">
                                            <p:txEl>
                                              <p:pRg st="1" end="1"/>
                                            </p:txEl>
                                          </p:spTgt>
                                        </p:tgtEl>
                                      </p:cBhvr>
                                    </p:animEffect>
                                    <p:anim calcmode="lin" valueType="num">
                                      <p:cBhvr>
                                        <p:cTn id="1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1000"/>
                                        <p:tgtEl>
                                          <p:spTgt spid="9">
                                            <p:txEl>
                                              <p:pRg st="2" end="2"/>
                                            </p:txEl>
                                          </p:spTgt>
                                        </p:tgtEl>
                                      </p:cBhvr>
                                    </p:animEffect>
                                    <p:anim calcmode="lin" valueType="num">
                                      <p:cBhvr>
                                        <p:cTn id="2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fade">
                                      <p:cBhvr>
                                        <p:cTn id="30" dur="1000"/>
                                        <p:tgtEl>
                                          <p:spTgt spid="9">
                                            <p:txEl>
                                              <p:pRg st="3" end="3"/>
                                            </p:txEl>
                                          </p:spTgt>
                                        </p:tgtEl>
                                      </p:cBhvr>
                                    </p:animEffect>
                                    <p:anim calcmode="lin" valueType="num">
                                      <p:cBhvr>
                                        <p:cTn id="31"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Effect transition="in" filter="fade">
                                      <p:cBhvr>
                                        <p:cTn id="42" dur="1000"/>
                                        <p:tgtEl>
                                          <p:spTgt spid="9">
                                            <p:txEl>
                                              <p:pRg st="5" end="5"/>
                                            </p:txEl>
                                          </p:spTgt>
                                        </p:tgtEl>
                                      </p:cBhvr>
                                    </p:animEffect>
                                    <p:anim calcmode="lin" valueType="num">
                                      <p:cBhvr>
                                        <p:cTn id="4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8" presetClass="emph" presetSubtype="0" fill="hold" grpId="0" nodeType="afterEffect">
                                  <p:stCondLst>
                                    <p:cond delay="0"/>
                                  </p:stCondLst>
                                  <p:childTnLst>
                                    <p:animRot by="21600000">
                                      <p:cBhvr>
                                        <p:cTn id="47"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a:bodyPr>
          <a:lstStyle/>
          <a:p>
            <a:r>
              <a:rPr lang="en-GB" dirty="0">
                <a:solidFill>
                  <a:srgbClr val="FFFF00"/>
                </a:solidFill>
              </a:rPr>
              <a:t>Pupil groups</a:t>
            </a:r>
          </a:p>
        </p:txBody>
      </p:sp>
      <p:sp>
        <p:nvSpPr>
          <p:cNvPr id="9" name="Text Placeholder 8"/>
          <p:cNvSpPr>
            <a:spLocks noGrp="1"/>
          </p:cNvSpPr>
          <p:nvPr>
            <p:ph type="body" idx="1"/>
          </p:nvPr>
        </p:nvSpPr>
        <p:spPr>
          <a:xfrm>
            <a:off x="546425" y="1240076"/>
            <a:ext cx="11228040" cy="4737273"/>
          </a:xfrm>
        </p:spPr>
        <p:txBody>
          <a:bodyPr>
            <a:noAutofit/>
          </a:bodyPr>
          <a:lstStyle/>
          <a:p>
            <a:r>
              <a:rPr lang="en-GB" b="1" dirty="0"/>
              <a:t>Monitoring &amp; Evaluation: </a:t>
            </a:r>
            <a:endParaRPr lang="en-GB" dirty="0"/>
          </a:p>
          <a:p>
            <a:pPr marL="285750" lvl="0" indent="-285750">
              <a:buFont typeface="Wingdings" panose="05000000000000000000" pitchFamily="2" charset="2"/>
              <a:buChar char="Ø"/>
            </a:pPr>
            <a:r>
              <a:rPr lang="en-GB" dirty="0"/>
              <a:t>Review of DDPs 05.11.2021 to assess impact to date of actions for disadvantaged learners (SWA/SWE &amp; HODs)</a:t>
            </a:r>
          </a:p>
          <a:p>
            <a:pPr marL="285750" lvl="0" indent="-285750">
              <a:buFont typeface="Wingdings" panose="05000000000000000000" pitchFamily="2" charset="2"/>
              <a:buChar char="Ø"/>
            </a:pPr>
            <a:r>
              <a:rPr lang="en-GB" dirty="0"/>
              <a:t>Department Review Schedule commencing January 2022: </a:t>
            </a:r>
            <a:r>
              <a:rPr lang="en-GB" dirty="0" err="1"/>
              <a:t>inc.</a:t>
            </a:r>
            <a:r>
              <a:rPr lang="en-GB" dirty="0"/>
              <a:t> lesson observations, review of marking and assessment, pupil outcomes and review of curriculum provision (Intent/Implementation and Impact), including catch-up and intervention (SWA/SWE/SLT &amp; HODs). </a:t>
            </a:r>
            <a:r>
              <a:rPr lang="en-GB" dirty="0" err="1"/>
              <a:t>Dept</a:t>
            </a:r>
            <a:r>
              <a:rPr lang="en-GB" dirty="0"/>
              <a:t> Reviews will also focus on provision and outcomes for disadvantaged pupils</a:t>
            </a:r>
          </a:p>
          <a:p>
            <a:pPr marL="285750" lvl="0" indent="-285750">
              <a:buFont typeface="Wingdings" panose="05000000000000000000" pitchFamily="2" charset="2"/>
              <a:buChar char="Ø"/>
            </a:pPr>
            <a:r>
              <a:rPr lang="en-GB" dirty="0"/>
              <a:t>Department Review Schedule will take a more targeted approach than in previous years and focus on bespoke areas for development within subject performance as agreed by SLT &amp; HOD in advance (e.g. provision and performance of identified groups of learners (including disadvantaged pupils/impact of changes made to pedagogy or curriculum provision)</a:t>
            </a:r>
          </a:p>
          <a:p>
            <a:pPr marL="285750" lvl="0" indent="-285750">
              <a:buFont typeface="Wingdings" panose="05000000000000000000" pitchFamily="2" charset="2"/>
              <a:buChar char="Ø"/>
            </a:pPr>
            <a:r>
              <a:rPr lang="en-GB" dirty="0"/>
              <a:t>Provision and outcomes for disadvantaged learners to be monitored by Standards &amp; Curriculum Committee (</a:t>
            </a:r>
            <a:r>
              <a:rPr lang="en-GB" dirty="0" err="1"/>
              <a:t>Govs</a:t>
            </a:r>
            <a:r>
              <a:rPr lang="en-GB" dirty="0"/>
              <a:t>) 09.09.21 (see minutes) 24.11.21/17.03.22/30.06.22</a:t>
            </a:r>
          </a:p>
          <a:p>
            <a:r>
              <a:rPr lang="en-GB" dirty="0"/>
              <a:t> </a:t>
            </a:r>
          </a:p>
          <a:p>
            <a:endParaRPr lang="en-GB" sz="2000" dirty="0">
              <a:latin typeface="Candara" panose="020E0502030303020204" pitchFamily="34" charset="0"/>
            </a:endParaRPr>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8" name="Isosceles Triangle 7">
            <a:hlinkClick r:id="rId2" action="ppaction://hlinksldjump"/>
            <a:extLst>
              <a:ext uri="{FF2B5EF4-FFF2-40B4-BE49-F238E27FC236}">
                <a16:creationId xmlns:a16="http://schemas.microsoft.com/office/drawing/2014/main" id="{EEE0589A-6193-48B0-85FD-92C9BE7BC5E0}"/>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20683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1000"/>
                                        <p:tgtEl>
                                          <p:spTgt spid="9">
                                            <p:txEl>
                                              <p:pRg st="1" end="1"/>
                                            </p:txEl>
                                          </p:spTgt>
                                        </p:tgtEl>
                                      </p:cBhvr>
                                    </p:animEffect>
                                    <p:anim calcmode="lin" valueType="num">
                                      <p:cBhvr>
                                        <p:cTn id="1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1000"/>
                                        <p:tgtEl>
                                          <p:spTgt spid="9">
                                            <p:txEl>
                                              <p:pRg st="2" end="2"/>
                                            </p:txEl>
                                          </p:spTgt>
                                        </p:tgtEl>
                                      </p:cBhvr>
                                    </p:animEffect>
                                    <p:anim calcmode="lin" valueType="num">
                                      <p:cBhvr>
                                        <p:cTn id="2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fade">
                                      <p:cBhvr>
                                        <p:cTn id="30" dur="1000"/>
                                        <p:tgtEl>
                                          <p:spTgt spid="9">
                                            <p:txEl>
                                              <p:pRg st="3" end="3"/>
                                            </p:txEl>
                                          </p:spTgt>
                                        </p:tgtEl>
                                      </p:cBhvr>
                                    </p:animEffect>
                                    <p:anim calcmode="lin" valueType="num">
                                      <p:cBhvr>
                                        <p:cTn id="31"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8" presetClass="emph" presetSubtype="0" fill="hold" grpId="0" nodeType="afterEffect">
                                  <p:stCondLst>
                                    <p:cond delay="0"/>
                                  </p:stCondLst>
                                  <p:childTnLst>
                                    <p:animRot by="21600000">
                                      <p:cBhvr>
                                        <p:cTn id="41"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a:bodyPr>
          <a:lstStyle/>
          <a:p>
            <a:r>
              <a:rPr lang="en-GB" dirty="0">
                <a:solidFill>
                  <a:srgbClr val="FFFF00"/>
                </a:solidFill>
              </a:rPr>
              <a:t>Pupil groups</a:t>
            </a:r>
          </a:p>
        </p:txBody>
      </p:sp>
      <p:sp>
        <p:nvSpPr>
          <p:cNvPr id="9" name="Text Placeholder 8"/>
          <p:cNvSpPr>
            <a:spLocks noGrp="1"/>
          </p:cNvSpPr>
          <p:nvPr>
            <p:ph type="body" idx="1"/>
          </p:nvPr>
        </p:nvSpPr>
        <p:spPr>
          <a:xfrm>
            <a:off x="546425" y="1240076"/>
            <a:ext cx="11228040" cy="4737273"/>
          </a:xfrm>
        </p:spPr>
        <p:txBody>
          <a:bodyPr>
            <a:noAutofit/>
          </a:bodyPr>
          <a:lstStyle/>
          <a:p>
            <a:r>
              <a:rPr lang="en-GB" b="1" dirty="0"/>
              <a:t>Monitoring &amp; Evaluation: </a:t>
            </a:r>
            <a:endParaRPr lang="en-GB" dirty="0"/>
          </a:p>
          <a:p>
            <a:pPr marL="285750" lvl="0" indent="-285750">
              <a:buFont typeface="Wingdings" panose="05000000000000000000" pitchFamily="2" charset="2"/>
              <a:buChar char="Ø"/>
            </a:pPr>
            <a:r>
              <a:rPr lang="en-GB" dirty="0"/>
              <a:t>Expenditure for PP/Disadvantaged to be monitored by Finance &amp; Resources Committee (</a:t>
            </a:r>
            <a:r>
              <a:rPr lang="en-GB" dirty="0" err="1"/>
              <a:t>Govs</a:t>
            </a:r>
            <a:r>
              <a:rPr lang="en-GB" dirty="0"/>
              <a:t>) 21.10.21/10.02.22/19.05.22</a:t>
            </a:r>
          </a:p>
          <a:p>
            <a:pPr marL="285750" lvl="0" indent="-285750">
              <a:buFont typeface="Wingdings" panose="05000000000000000000" pitchFamily="2" charset="2"/>
              <a:buChar char="Ø"/>
            </a:pPr>
            <a:r>
              <a:rPr lang="en-GB" dirty="0"/>
              <a:t>Internal progress checks and mock examination results analysis (Dec 2021/Jan 22) (SLT&amp; HODs) with a focus on the performance and progress of disadvantaged pupils</a:t>
            </a:r>
          </a:p>
          <a:p>
            <a:pPr marL="285750" lvl="0" indent="-285750">
              <a:buFont typeface="Wingdings" panose="05000000000000000000" pitchFamily="2" charset="2"/>
              <a:buChar char="Ø"/>
            </a:pPr>
            <a:r>
              <a:rPr lang="en-GB" dirty="0"/>
              <a:t>Department presentations at Standards &amp; Curriculum Committee Meetings (</a:t>
            </a:r>
            <a:r>
              <a:rPr lang="en-GB" dirty="0" err="1"/>
              <a:t>inc.</a:t>
            </a:r>
            <a:r>
              <a:rPr lang="en-GB" dirty="0"/>
              <a:t> focus on pupil outcomes) 24.11.21/17.03.22/30.06.22</a:t>
            </a:r>
          </a:p>
          <a:p>
            <a:pPr marL="285750" lvl="0" indent="-285750">
              <a:buFont typeface="Wingdings" panose="05000000000000000000" pitchFamily="2" charset="2"/>
              <a:buChar char="Ø"/>
            </a:pPr>
            <a:r>
              <a:rPr lang="en-GB" dirty="0"/>
              <a:t>Link Governors attached to departments with a remit of meeting HODs to discuss provision and outcomes, to include disadvantaged pupils</a:t>
            </a:r>
          </a:p>
          <a:p>
            <a:r>
              <a:rPr lang="en-GB" dirty="0"/>
              <a:t> </a:t>
            </a:r>
          </a:p>
          <a:p>
            <a:endParaRPr lang="en-GB" sz="2000" dirty="0">
              <a:latin typeface="Candara" panose="020E0502030303020204" pitchFamily="34" charset="0"/>
            </a:endParaRPr>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7" name="Isosceles Triangle 6">
            <a:hlinkClick r:id="rId2" action="ppaction://hlinksldjump"/>
            <a:extLst>
              <a:ext uri="{FF2B5EF4-FFF2-40B4-BE49-F238E27FC236}">
                <a16:creationId xmlns:a16="http://schemas.microsoft.com/office/drawing/2014/main" id="{C80DF345-A85C-4728-88A1-9ED058E8C249}"/>
              </a:ext>
            </a:extLst>
          </p:cNvPr>
          <p:cNvSpPr/>
          <p:nvPr/>
        </p:nvSpPr>
        <p:spPr>
          <a:xfrm rot="16200000" flipH="1">
            <a:off x="11149979" y="6305826"/>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025407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1000"/>
                                        <p:tgtEl>
                                          <p:spTgt spid="9">
                                            <p:txEl>
                                              <p:pRg st="1" end="1"/>
                                            </p:txEl>
                                          </p:spTgt>
                                        </p:tgtEl>
                                      </p:cBhvr>
                                    </p:animEffect>
                                    <p:anim calcmode="lin" valueType="num">
                                      <p:cBhvr>
                                        <p:cTn id="1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1000"/>
                                        <p:tgtEl>
                                          <p:spTgt spid="9">
                                            <p:txEl>
                                              <p:pRg st="2" end="2"/>
                                            </p:txEl>
                                          </p:spTgt>
                                        </p:tgtEl>
                                      </p:cBhvr>
                                    </p:animEffect>
                                    <p:anim calcmode="lin" valueType="num">
                                      <p:cBhvr>
                                        <p:cTn id="2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fade">
                                      <p:cBhvr>
                                        <p:cTn id="30" dur="1000"/>
                                        <p:tgtEl>
                                          <p:spTgt spid="9">
                                            <p:txEl>
                                              <p:pRg st="3" end="3"/>
                                            </p:txEl>
                                          </p:spTgt>
                                        </p:tgtEl>
                                      </p:cBhvr>
                                    </p:animEffect>
                                    <p:anim calcmode="lin" valueType="num">
                                      <p:cBhvr>
                                        <p:cTn id="31"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8" presetClass="emph" presetSubtype="0" fill="hold" grpId="0" nodeType="afterEffect">
                                  <p:stCondLst>
                                    <p:cond delay="0"/>
                                  </p:stCondLst>
                                  <p:childTnLst>
                                    <p:animRot by="21600000">
                                      <p:cBhvr>
                                        <p:cTn id="41"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D453D-B0DC-4543-8A80-EFBFEF3EF5C5}"/>
              </a:ext>
            </a:extLst>
          </p:cNvPr>
          <p:cNvSpPr>
            <a:spLocks noGrp="1"/>
          </p:cNvSpPr>
          <p:nvPr>
            <p:ph type="title"/>
          </p:nvPr>
        </p:nvSpPr>
        <p:spPr/>
        <p:txBody>
          <a:bodyPr>
            <a:normAutofit/>
          </a:bodyPr>
          <a:lstStyle/>
          <a:p>
            <a:r>
              <a:rPr lang="en-GB" dirty="0">
                <a:solidFill>
                  <a:srgbClr val="FFFF00"/>
                </a:solidFill>
              </a:rPr>
              <a:t>Teaching, learning &amp; assessment</a:t>
            </a:r>
          </a:p>
        </p:txBody>
      </p:sp>
      <p:sp>
        <p:nvSpPr>
          <p:cNvPr id="3" name="Text Placeholder 2">
            <a:extLst>
              <a:ext uri="{FF2B5EF4-FFF2-40B4-BE49-F238E27FC236}">
                <a16:creationId xmlns:a16="http://schemas.microsoft.com/office/drawing/2014/main" id="{F280FD4C-5129-4F3D-ACC2-B5AADA987B64}"/>
              </a:ext>
            </a:extLst>
          </p:cNvPr>
          <p:cNvSpPr>
            <a:spLocks noGrp="1"/>
          </p:cNvSpPr>
          <p:nvPr>
            <p:ph type="body" idx="1"/>
          </p:nvPr>
        </p:nvSpPr>
        <p:spPr>
          <a:xfrm>
            <a:off x="684212" y="4508326"/>
            <a:ext cx="8534400" cy="1498600"/>
          </a:xfrm>
        </p:spPr>
        <p:txBody>
          <a:bodyPr>
            <a:noAutofit/>
          </a:bodyPr>
          <a:lstStyle/>
          <a:p>
            <a:r>
              <a:rPr lang="en-GB" b="1" kern="1400" dirty="0">
                <a:solidFill>
                  <a:schemeClr val="accent1">
                    <a:lumMod val="50000"/>
                  </a:schemeClr>
                </a:solidFill>
              </a:rPr>
              <a:t>Catch-up:</a:t>
            </a:r>
            <a:r>
              <a:rPr lang="en-GB" kern="1400" dirty="0">
                <a:solidFill>
                  <a:schemeClr val="accent1">
                    <a:lumMod val="50000"/>
                  </a:schemeClr>
                </a:solidFill>
              </a:rPr>
              <a:t>  ensuring that deficits in learning are identified and addressed through tailored interventions and curriculum  adaptations  </a:t>
            </a:r>
            <a:r>
              <a:rPr lang="en-GB" b="1" kern="1400" dirty="0">
                <a:solidFill>
                  <a:schemeClr val="accent1">
                    <a:lumMod val="50000"/>
                  </a:schemeClr>
                </a:solidFill>
              </a:rPr>
              <a:t>Differentiation</a:t>
            </a:r>
            <a:r>
              <a:rPr lang="en-GB" kern="1400" dirty="0">
                <a:solidFill>
                  <a:schemeClr val="accent1">
                    <a:lumMod val="50000"/>
                  </a:schemeClr>
                </a:solidFill>
              </a:rPr>
              <a:t>:  to develop our ability to differentiate effectively in the classroom. </a:t>
            </a:r>
          </a:p>
          <a:p>
            <a:r>
              <a:rPr lang="en-GB" dirty="0"/>
              <a:t> </a:t>
            </a:r>
          </a:p>
          <a:p>
            <a:r>
              <a:rPr lang="en-GB" dirty="0"/>
              <a:t> </a:t>
            </a:r>
          </a:p>
          <a:p>
            <a:r>
              <a:rPr lang="en-GB" dirty="0"/>
              <a:t> </a:t>
            </a:r>
          </a:p>
          <a:p>
            <a:r>
              <a:rPr lang="en-GB" dirty="0" err="1"/>
              <a:t>adaptationsadaptations</a:t>
            </a:r>
            <a:r>
              <a:rPr lang="en-GB" dirty="0"/>
              <a:t>. </a:t>
            </a:r>
          </a:p>
          <a:p>
            <a:r>
              <a:rPr lang="en-GB" dirty="0"/>
              <a:t> </a:t>
            </a:r>
          </a:p>
          <a:p>
            <a:pPr marL="0" marR="0" indent="0" algn="l">
              <a:lnSpc>
                <a:spcPct val="119000"/>
              </a:lnSpc>
              <a:spcBef>
                <a:spcPts val="0"/>
              </a:spcBef>
              <a:spcAft>
                <a:spcPts val="600"/>
              </a:spcAft>
            </a:pPr>
            <a:r>
              <a:rPr lang="en-GB" kern="1400" dirty="0">
                <a:ln>
                  <a:noFill/>
                </a:ln>
                <a:solidFill>
                  <a:schemeClr val="accent1">
                    <a:lumMod val="50000"/>
                  </a:schemeClr>
                </a:solidFill>
                <a:effectLst/>
              </a:rPr>
              <a:t> </a:t>
            </a:r>
          </a:p>
        </p:txBody>
      </p:sp>
      <p:sp>
        <p:nvSpPr>
          <p:cNvPr id="5" name="Isosceles Triangle 4">
            <a:hlinkClick r:id="rId2" action="ppaction://hlinksldjump"/>
            <a:extLst>
              <a:ext uri="{FF2B5EF4-FFF2-40B4-BE49-F238E27FC236}">
                <a16:creationId xmlns:a16="http://schemas.microsoft.com/office/drawing/2014/main" id="{44D9800F-8367-42BA-B4E9-54F03F2C7D22}"/>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70857" y="0"/>
            <a:ext cx="1333278" cy="1896026"/>
          </a:xfrm>
          <a:prstGeom prst="rect">
            <a:avLst/>
          </a:prstGeom>
        </p:spPr>
      </p:pic>
    </p:spTree>
    <p:extLst>
      <p:ext uri="{BB962C8B-B14F-4D97-AF65-F5344CB8AC3E}">
        <p14:creationId xmlns:p14="http://schemas.microsoft.com/office/powerpoint/2010/main" val="11971354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1000"/>
                            </p:stCondLst>
                            <p:childTnLst>
                              <p:par>
                                <p:cTn id="19" presetID="8" presetClass="emph" presetSubtype="0" fill="hold" grpId="0" nodeType="afterEffect">
                                  <p:stCondLst>
                                    <p:cond delay="0"/>
                                  </p:stCondLst>
                                  <p:childTnLst>
                                    <p:animRot by="21600000">
                                      <p:cBhvr>
                                        <p:cTn id="20"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a:bodyPr>
          <a:lstStyle/>
          <a:p>
            <a:r>
              <a:rPr lang="en-GB" dirty="0">
                <a:solidFill>
                  <a:srgbClr val="FFFF00"/>
                </a:solidFill>
              </a:rPr>
              <a:t>Teaching, learning &amp; assessment</a:t>
            </a:r>
          </a:p>
        </p:txBody>
      </p:sp>
      <p:sp>
        <p:nvSpPr>
          <p:cNvPr id="9" name="Text Placeholder 8"/>
          <p:cNvSpPr>
            <a:spLocks noGrp="1"/>
          </p:cNvSpPr>
          <p:nvPr>
            <p:ph type="body" idx="1"/>
          </p:nvPr>
        </p:nvSpPr>
        <p:spPr>
          <a:xfrm>
            <a:off x="546425" y="1240076"/>
            <a:ext cx="11228040" cy="4537269"/>
          </a:xfrm>
        </p:spPr>
        <p:txBody>
          <a:bodyPr>
            <a:noAutofit/>
          </a:bodyPr>
          <a:lstStyle/>
          <a:p>
            <a:r>
              <a:rPr lang="en-GB" b="1" dirty="0"/>
              <a:t>This 2021-22 SDP Priority will focus on 2 key areas:</a:t>
            </a:r>
          </a:p>
          <a:p>
            <a:r>
              <a:rPr lang="en-GB" dirty="0"/>
              <a:t> </a:t>
            </a:r>
            <a:r>
              <a:rPr lang="en-GB" b="1" dirty="0"/>
              <a:t>1. Catch-up:</a:t>
            </a:r>
            <a:r>
              <a:rPr lang="en-GB" dirty="0"/>
              <a:t> Teaching, Learning and Assessment will focus on ensuring that for all year groups at St Mary’s, deficits in learning are identified and addressed through tailored interventions and curriculum adaptations.</a:t>
            </a:r>
          </a:p>
          <a:p>
            <a:r>
              <a:rPr lang="en-GB" dirty="0"/>
              <a:t> </a:t>
            </a:r>
            <a:r>
              <a:rPr lang="en-GB" b="1" dirty="0"/>
              <a:t>Actions:</a:t>
            </a:r>
            <a:endParaRPr lang="en-GB" dirty="0"/>
          </a:p>
          <a:p>
            <a:pPr marL="342900" lvl="0" indent="-342900">
              <a:buFont typeface="Wingdings" panose="05000000000000000000" pitchFamily="2" charset="2"/>
              <a:buChar char="Ø"/>
            </a:pPr>
            <a:r>
              <a:rPr lang="en-GB" dirty="0"/>
              <a:t>All HODs to receive an additional 20% departmental capitation to be attributed to initial catch-up expenditure</a:t>
            </a:r>
          </a:p>
          <a:p>
            <a:pPr marL="342900" lvl="0" indent="-342900">
              <a:buFont typeface="Wingdings" panose="05000000000000000000" pitchFamily="2" charset="2"/>
              <a:buChar char="Ø"/>
            </a:pPr>
            <a:r>
              <a:rPr lang="en-GB" dirty="0"/>
              <a:t>In addition, HODs to submit proposal plans for additional funding to address gaps in learning and support pupils, in particular those in KS4</a:t>
            </a:r>
          </a:p>
          <a:p>
            <a:pPr marL="342900" lvl="0" indent="-342900">
              <a:buFont typeface="Wingdings" panose="05000000000000000000" pitchFamily="2" charset="2"/>
              <a:buChar char="Ø"/>
            </a:pPr>
            <a:r>
              <a:rPr lang="en-GB" dirty="0"/>
              <a:t>HOD Seminar meetings with SLT to discuss departmental priorities, including catch-up plans Nov/Dec 2021</a:t>
            </a:r>
          </a:p>
          <a:p>
            <a:pPr marL="342900" lvl="0" indent="-342900">
              <a:buFont typeface="Wingdings" panose="05000000000000000000" pitchFamily="2" charset="2"/>
              <a:buChar char="Ø"/>
            </a:pPr>
            <a:r>
              <a:rPr lang="en-GB" dirty="0"/>
              <a:t>All HODs to produce detailed departmental Catch-up strategy plans with relevant expenditure as part of their Department Development Plans (DDPs)</a:t>
            </a:r>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8" name="Isosceles Triangle 7">
            <a:hlinkClick r:id="rId2" action="ppaction://hlinksldjump"/>
            <a:extLst>
              <a:ext uri="{FF2B5EF4-FFF2-40B4-BE49-F238E27FC236}">
                <a16:creationId xmlns:a16="http://schemas.microsoft.com/office/drawing/2014/main" id="{3A3B2511-10C1-4E34-9E05-AB42E8C132FA}"/>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44950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fade">
                                      <p:cBhvr>
                                        <p:cTn id="17" dur="1000"/>
                                        <p:tgtEl>
                                          <p:spTgt spid="9">
                                            <p:txEl>
                                              <p:pRg st="1" end="1"/>
                                            </p:txEl>
                                          </p:spTgt>
                                        </p:tgtEl>
                                      </p:cBhvr>
                                    </p:animEffect>
                                    <p:anim calcmode="lin" valueType="num">
                                      <p:cBhvr>
                                        <p:cTn id="18"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42" presetClass="entr" presetSubtype="0" fill="hold" grpId="0" nodeType="after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fade">
                                      <p:cBhvr>
                                        <p:cTn id="23" dur="1000"/>
                                        <p:tgtEl>
                                          <p:spTgt spid="9">
                                            <p:txEl>
                                              <p:pRg st="2" end="2"/>
                                            </p:txEl>
                                          </p:spTgt>
                                        </p:tgtEl>
                                      </p:cBhvr>
                                    </p:animEffect>
                                    <p:anim calcmode="lin" valueType="num">
                                      <p:cBhvr>
                                        <p:cTn id="24"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animEffect transition="in" filter="fade">
                                      <p:cBhvr>
                                        <p:cTn id="29" dur="1000"/>
                                        <p:tgtEl>
                                          <p:spTgt spid="9">
                                            <p:txEl>
                                              <p:pRg st="3" end="3"/>
                                            </p:txEl>
                                          </p:spTgt>
                                        </p:tgtEl>
                                      </p:cBhvr>
                                    </p:animEffect>
                                    <p:anim calcmode="lin" valueType="num">
                                      <p:cBhvr>
                                        <p:cTn id="30"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42" presetClass="entr" presetSubtype="0" fill="hold" grpId="0" nodeType="afterEffect">
                                  <p:stCondLst>
                                    <p:cond delay="0"/>
                                  </p:stCondLst>
                                  <p:childTnLst>
                                    <p:set>
                                      <p:cBhvr>
                                        <p:cTn id="40" dur="1" fill="hold">
                                          <p:stCondLst>
                                            <p:cond delay="0"/>
                                          </p:stCondLst>
                                        </p:cTn>
                                        <p:tgtEl>
                                          <p:spTgt spid="9">
                                            <p:txEl>
                                              <p:pRg st="5" end="5"/>
                                            </p:txEl>
                                          </p:spTgt>
                                        </p:tgtEl>
                                        <p:attrNameLst>
                                          <p:attrName>style.visibility</p:attrName>
                                        </p:attrNameLst>
                                      </p:cBhvr>
                                      <p:to>
                                        <p:strVal val="visible"/>
                                      </p:to>
                                    </p:set>
                                    <p:animEffect transition="in" filter="fade">
                                      <p:cBhvr>
                                        <p:cTn id="41" dur="1000"/>
                                        <p:tgtEl>
                                          <p:spTgt spid="9">
                                            <p:txEl>
                                              <p:pRg st="5" end="5"/>
                                            </p:txEl>
                                          </p:spTgt>
                                        </p:tgtEl>
                                      </p:cBhvr>
                                    </p:animEffect>
                                    <p:anim calcmode="lin" valueType="num">
                                      <p:cBhvr>
                                        <p:cTn id="42"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9">
                                            <p:txEl>
                                              <p:pRg st="6" end="6"/>
                                            </p:txEl>
                                          </p:spTgt>
                                        </p:tgtEl>
                                        <p:attrNameLst>
                                          <p:attrName>style.visibility</p:attrName>
                                        </p:attrNameLst>
                                      </p:cBhvr>
                                      <p:to>
                                        <p:strVal val="visible"/>
                                      </p:to>
                                    </p:set>
                                    <p:animEffect transition="in" filter="fade">
                                      <p:cBhvr>
                                        <p:cTn id="47" dur="1000"/>
                                        <p:tgtEl>
                                          <p:spTgt spid="9">
                                            <p:txEl>
                                              <p:pRg st="6" end="6"/>
                                            </p:txEl>
                                          </p:spTgt>
                                        </p:tgtEl>
                                      </p:cBhvr>
                                    </p:animEffect>
                                    <p:anim calcmode="lin" valueType="num">
                                      <p:cBhvr>
                                        <p:cTn id="48"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8" presetClass="emph" presetSubtype="0" fill="hold" grpId="0" nodeType="afterEffect">
                                  <p:stCondLst>
                                    <p:cond delay="0"/>
                                  </p:stCondLst>
                                  <p:childTnLst>
                                    <p:animRot by="21600000">
                                      <p:cBhvr>
                                        <p:cTn id="52"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a:bodyPr>
          <a:lstStyle/>
          <a:p>
            <a:r>
              <a:rPr lang="en-GB" dirty="0">
                <a:solidFill>
                  <a:srgbClr val="FFFF00"/>
                </a:solidFill>
              </a:rPr>
              <a:t>Teaching, learning &amp; assessment</a:t>
            </a:r>
          </a:p>
        </p:txBody>
      </p:sp>
      <p:sp>
        <p:nvSpPr>
          <p:cNvPr id="9" name="Text Placeholder 8"/>
          <p:cNvSpPr>
            <a:spLocks noGrp="1"/>
          </p:cNvSpPr>
          <p:nvPr>
            <p:ph type="body" idx="1"/>
          </p:nvPr>
        </p:nvSpPr>
        <p:spPr>
          <a:xfrm>
            <a:off x="546425" y="1240076"/>
            <a:ext cx="11228040" cy="4431854"/>
          </a:xfrm>
        </p:spPr>
        <p:txBody>
          <a:bodyPr>
            <a:noAutofit/>
          </a:bodyPr>
          <a:lstStyle/>
          <a:p>
            <a:r>
              <a:rPr lang="en-GB" b="1" dirty="0"/>
              <a:t>This 2021-22 SDP Priority will focus on 2 key areas:</a:t>
            </a:r>
          </a:p>
          <a:p>
            <a:r>
              <a:rPr lang="en-GB" dirty="0"/>
              <a:t> </a:t>
            </a:r>
          </a:p>
          <a:p>
            <a:r>
              <a:rPr lang="en-GB" dirty="0"/>
              <a:t> </a:t>
            </a:r>
            <a:r>
              <a:rPr lang="en-GB" b="1" dirty="0"/>
              <a:t>Actions:</a:t>
            </a:r>
            <a:endParaRPr lang="en-GB" dirty="0"/>
          </a:p>
          <a:p>
            <a:pPr marL="342900" lvl="0" indent="-342900">
              <a:buFont typeface="Wingdings" panose="05000000000000000000" pitchFamily="2" charset="2"/>
              <a:buChar char="Ø"/>
            </a:pPr>
            <a:r>
              <a:rPr lang="en-GB" dirty="0"/>
              <a:t>Catch-up plans and strategy drawn into staff appraisal objectives for 2021-22</a:t>
            </a:r>
          </a:p>
          <a:p>
            <a:pPr marL="342900" lvl="0" indent="-342900">
              <a:buFont typeface="Wingdings" panose="05000000000000000000" pitchFamily="2" charset="2"/>
              <a:buChar char="Ø"/>
            </a:pPr>
            <a:r>
              <a:rPr lang="en-GB" dirty="0"/>
              <a:t>Weekly Y11 Study Skills Sessions commencing July 2021 </a:t>
            </a:r>
          </a:p>
          <a:p>
            <a:pPr marL="342900" lvl="0" indent="-342900">
              <a:buFont typeface="Wingdings" panose="05000000000000000000" pitchFamily="2" charset="2"/>
              <a:buChar char="Ø"/>
            </a:pPr>
            <a:r>
              <a:rPr lang="en-GB" dirty="0"/>
              <a:t>SLT Mentoring of identified Y11 pupils </a:t>
            </a:r>
          </a:p>
          <a:p>
            <a:pPr marL="342900" lvl="0" indent="-342900">
              <a:buFont typeface="Wingdings" panose="05000000000000000000" pitchFamily="2" charset="2"/>
              <a:buChar char="Ø"/>
            </a:pPr>
            <a:r>
              <a:rPr lang="en-GB" dirty="0"/>
              <a:t>Online tutoring in core subjects e.g. Maths</a:t>
            </a:r>
          </a:p>
          <a:p>
            <a:pPr marL="342900" lvl="0" indent="-342900">
              <a:buFont typeface="Wingdings" panose="05000000000000000000" pitchFamily="2" charset="2"/>
              <a:buChar char="Ø"/>
            </a:pPr>
            <a:r>
              <a:rPr lang="en-GB" dirty="0"/>
              <a:t>Subject based revision sessions for Y11 pupils (see separate revision schedule)</a:t>
            </a:r>
          </a:p>
          <a:p>
            <a:pPr marL="342900" lvl="0" indent="-342900">
              <a:buFont typeface="Wingdings" panose="05000000000000000000" pitchFamily="2" charset="2"/>
              <a:buChar char="Ø"/>
            </a:pPr>
            <a:r>
              <a:rPr lang="en-GB" dirty="0"/>
              <a:t>Re-writing and amending of schemes of work and programmes of study across all year groups as required (particular focus on GCSE readiness in Y9)</a:t>
            </a:r>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8" name="Isosceles Triangle 7">
            <a:hlinkClick r:id="rId2" action="ppaction://hlinksldjump"/>
            <a:extLst>
              <a:ext uri="{FF2B5EF4-FFF2-40B4-BE49-F238E27FC236}">
                <a16:creationId xmlns:a16="http://schemas.microsoft.com/office/drawing/2014/main" id="{C06EC1DC-284B-4CF9-AB99-ADD79A903F6D}"/>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04571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xEl>
                                              <p:pRg st="2" end="2"/>
                                            </p:txEl>
                                          </p:spTgt>
                                        </p:tgtEl>
                                        <p:attrNameLst>
                                          <p:attrName>style.visibility</p:attrName>
                                        </p:attrNameLst>
                                      </p:cBhvr>
                                      <p:to>
                                        <p:strVal val="visible"/>
                                      </p:to>
                                    </p:set>
                                    <p:animEffect transition="in" filter="fade">
                                      <p:cBhvr>
                                        <p:cTn id="18" dur="1000"/>
                                        <p:tgtEl>
                                          <p:spTgt spid="9">
                                            <p:txEl>
                                              <p:pRg st="2" end="2"/>
                                            </p:txEl>
                                          </p:spTgt>
                                        </p:tgtEl>
                                      </p:cBhvr>
                                    </p:animEffect>
                                    <p:anim calcmode="lin" valueType="num">
                                      <p:cBhvr>
                                        <p:cTn id="1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
                                            <p:txEl>
                                              <p:pRg st="3" end="3"/>
                                            </p:txEl>
                                          </p:spTgt>
                                        </p:tgtEl>
                                        <p:attrNameLst>
                                          <p:attrName>style.visibility</p:attrName>
                                        </p:attrNameLst>
                                      </p:cBhvr>
                                      <p:to>
                                        <p:strVal val="visible"/>
                                      </p:to>
                                    </p:set>
                                    <p:animEffect transition="in" filter="fade">
                                      <p:cBhvr>
                                        <p:cTn id="24" dur="1000"/>
                                        <p:tgtEl>
                                          <p:spTgt spid="9">
                                            <p:txEl>
                                              <p:pRg st="3" end="3"/>
                                            </p:txEl>
                                          </p:spTgt>
                                        </p:tgtEl>
                                      </p:cBhvr>
                                    </p:animEffect>
                                    <p:anim calcmode="lin" valueType="num">
                                      <p:cBhvr>
                                        <p:cTn id="25"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9">
                                            <p:txEl>
                                              <p:pRg st="4" end="4"/>
                                            </p:txEl>
                                          </p:spTgt>
                                        </p:tgtEl>
                                        <p:attrNameLst>
                                          <p:attrName>style.visibility</p:attrName>
                                        </p:attrNameLst>
                                      </p:cBhvr>
                                      <p:to>
                                        <p:strVal val="visible"/>
                                      </p:to>
                                    </p:set>
                                    <p:animEffect transition="in" filter="fade">
                                      <p:cBhvr>
                                        <p:cTn id="30" dur="1000"/>
                                        <p:tgtEl>
                                          <p:spTgt spid="9">
                                            <p:txEl>
                                              <p:pRg st="4" end="4"/>
                                            </p:txEl>
                                          </p:spTgt>
                                        </p:tgtEl>
                                      </p:cBhvr>
                                    </p:animEffect>
                                    <p:anim calcmode="lin" valueType="num">
                                      <p:cBhvr>
                                        <p:cTn id="31"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9">
                                            <p:txEl>
                                              <p:pRg st="5" end="5"/>
                                            </p:txEl>
                                          </p:spTgt>
                                        </p:tgtEl>
                                        <p:attrNameLst>
                                          <p:attrName>style.visibility</p:attrName>
                                        </p:attrNameLst>
                                      </p:cBhvr>
                                      <p:to>
                                        <p:strVal val="visible"/>
                                      </p:to>
                                    </p:set>
                                    <p:animEffect transition="in" filter="fade">
                                      <p:cBhvr>
                                        <p:cTn id="36" dur="1000"/>
                                        <p:tgtEl>
                                          <p:spTgt spid="9">
                                            <p:txEl>
                                              <p:pRg st="5" end="5"/>
                                            </p:txEl>
                                          </p:spTgt>
                                        </p:tgtEl>
                                      </p:cBhvr>
                                    </p:animEffect>
                                    <p:anim calcmode="lin" valueType="num">
                                      <p:cBhvr>
                                        <p:cTn id="37"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9">
                                            <p:txEl>
                                              <p:pRg st="6" end="6"/>
                                            </p:txEl>
                                          </p:spTgt>
                                        </p:tgtEl>
                                        <p:attrNameLst>
                                          <p:attrName>style.visibility</p:attrName>
                                        </p:attrNameLst>
                                      </p:cBhvr>
                                      <p:to>
                                        <p:strVal val="visible"/>
                                      </p:to>
                                    </p:set>
                                    <p:animEffect transition="in" filter="fade">
                                      <p:cBhvr>
                                        <p:cTn id="42" dur="1000"/>
                                        <p:tgtEl>
                                          <p:spTgt spid="9">
                                            <p:txEl>
                                              <p:pRg st="6" end="6"/>
                                            </p:txEl>
                                          </p:spTgt>
                                        </p:tgtEl>
                                      </p:cBhvr>
                                    </p:animEffect>
                                    <p:anim calcmode="lin" valueType="num">
                                      <p:cBhvr>
                                        <p:cTn id="43"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42" presetClass="entr" presetSubtype="0" fill="hold" grpId="0" nodeType="afterEffect">
                                  <p:stCondLst>
                                    <p:cond delay="0"/>
                                  </p:stCondLst>
                                  <p:childTnLst>
                                    <p:set>
                                      <p:cBhvr>
                                        <p:cTn id="47" dur="1" fill="hold">
                                          <p:stCondLst>
                                            <p:cond delay="0"/>
                                          </p:stCondLst>
                                        </p:cTn>
                                        <p:tgtEl>
                                          <p:spTgt spid="9">
                                            <p:txEl>
                                              <p:pRg st="7" end="7"/>
                                            </p:txEl>
                                          </p:spTgt>
                                        </p:tgtEl>
                                        <p:attrNameLst>
                                          <p:attrName>style.visibility</p:attrName>
                                        </p:attrNameLst>
                                      </p:cBhvr>
                                      <p:to>
                                        <p:strVal val="visible"/>
                                      </p:to>
                                    </p:set>
                                    <p:animEffect transition="in" filter="fade">
                                      <p:cBhvr>
                                        <p:cTn id="48" dur="1000"/>
                                        <p:tgtEl>
                                          <p:spTgt spid="9">
                                            <p:txEl>
                                              <p:pRg st="7" end="7"/>
                                            </p:txEl>
                                          </p:spTgt>
                                        </p:tgtEl>
                                      </p:cBhvr>
                                    </p:animEffect>
                                    <p:anim calcmode="lin" valueType="num">
                                      <p:cBhvr>
                                        <p:cTn id="49"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par>
                          <p:cTn id="51" fill="hold">
                            <p:stCondLst>
                              <p:cond delay="7000"/>
                            </p:stCondLst>
                            <p:childTnLst>
                              <p:par>
                                <p:cTn id="52" presetID="42" presetClass="entr" presetSubtype="0" fill="hold" grpId="0" nodeType="afterEffect">
                                  <p:stCondLst>
                                    <p:cond delay="0"/>
                                  </p:stCondLst>
                                  <p:childTnLst>
                                    <p:set>
                                      <p:cBhvr>
                                        <p:cTn id="53" dur="1" fill="hold">
                                          <p:stCondLst>
                                            <p:cond delay="0"/>
                                          </p:stCondLst>
                                        </p:cTn>
                                        <p:tgtEl>
                                          <p:spTgt spid="9">
                                            <p:txEl>
                                              <p:pRg st="8" end="8"/>
                                            </p:txEl>
                                          </p:spTgt>
                                        </p:tgtEl>
                                        <p:attrNameLst>
                                          <p:attrName>style.visibility</p:attrName>
                                        </p:attrNameLst>
                                      </p:cBhvr>
                                      <p:to>
                                        <p:strVal val="visible"/>
                                      </p:to>
                                    </p:set>
                                    <p:animEffect transition="in" filter="fade">
                                      <p:cBhvr>
                                        <p:cTn id="54" dur="1000"/>
                                        <p:tgtEl>
                                          <p:spTgt spid="9">
                                            <p:txEl>
                                              <p:pRg st="8" end="8"/>
                                            </p:txEl>
                                          </p:spTgt>
                                        </p:tgtEl>
                                      </p:cBhvr>
                                    </p:animEffect>
                                    <p:anim calcmode="lin" valueType="num">
                                      <p:cBhvr>
                                        <p:cTn id="55" dur="1000" fill="hold"/>
                                        <p:tgtEl>
                                          <p:spTgt spid="9">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9">
                                            <p:txEl>
                                              <p:pRg st="8" end="8"/>
                                            </p:txEl>
                                          </p:spTgt>
                                        </p:tgtEl>
                                        <p:attrNameLst>
                                          <p:attrName>ppt_y</p:attrName>
                                        </p:attrNameLst>
                                      </p:cBhvr>
                                      <p:tavLst>
                                        <p:tav tm="0">
                                          <p:val>
                                            <p:strVal val="#ppt_y+.1"/>
                                          </p:val>
                                        </p:tav>
                                        <p:tav tm="100000">
                                          <p:val>
                                            <p:strVal val="#ppt_y"/>
                                          </p:val>
                                        </p:tav>
                                      </p:tavLst>
                                    </p:anim>
                                  </p:childTnLst>
                                </p:cTn>
                              </p:par>
                            </p:childTnLst>
                          </p:cTn>
                        </p:par>
                        <p:par>
                          <p:cTn id="57" fill="hold">
                            <p:stCondLst>
                              <p:cond delay="8000"/>
                            </p:stCondLst>
                            <p:childTnLst>
                              <p:par>
                                <p:cTn id="58" presetID="8" presetClass="emph" presetSubtype="0" fill="hold" grpId="0" nodeType="afterEffect">
                                  <p:stCondLst>
                                    <p:cond delay="0"/>
                                  </p:stCondLst>
                                  <p:childTnLst>
                                    <p:animRot by="21600000">
                                      <p:cBhvr>
                                        <p:cTn id="59"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a:bodyPr>
          <a:lstStyle/>
          <a:p>
            <a:r>
              <a:rPr lang="en-GB" dirty="0">
                <a:solidFill>
                  <a:srgbClr val="FFFF00"/>
                </a:solidFill>
              </a:rPr>
              <a:t>Teaching, learning &amp; assessment</a:t>
            </a:r>
          </a:p>
        </p:txBody>
      </p:sp>
      <p:sp>
        <p:nvSpPr>
          <p:cNvPr id="9" name="Text Placeholder 8"/>
          <p:cNvSpPr>
            <a:spLocks noGrp="1"/>
          </p:cNvSpPr>
          <p:nvPr>
            <p:ph type="body" idx="1"/>
          </p:nvPr>
        </p:nvSpPr>
        <p:spPr>
          <a:xfrm>
            <a:off x="546425" y="1240076"/>
            <a:ext cx="11228040" cy="4819585"/>
          </a:xfrm>
        </p:spPr>
        <p:txBody>
          <a:bodyPr>
            <a:noAutofit/>
          </a:bodyPr>
          <a:lstStyle/>
          <a:p>
            <a:r>
              <a:rPr lang="en-GB" b="1" dirty="0"/>
              <a:t>Monitoring &amp; Evaluation: </a:t>
            </a:r>
            <a:endParaRPr lang="en-GB" dirty="0"/>
          </a:p>
          <a:p>
            <a:pPr marL="342900" lvl="0" indent="-342900">
              <a:buFont typeface="Wingdings" panose="05000000000000000000" pitchFamily="2" charset="2"/>
              <a:buChar char="Ø"/>
            </a:pPr>
            <a:r>
              <a:rPr lang="en-GB" dirty="0"/>
              <a:t>Weekly finance meetings with bursar with a focus on catch-up expenditure (SWE)</a:t>
            </a:r>
          </a:p>
          <a:p>
            <a:pPr marL="342900" lvl="0" indent="-342900">
              <a:buFont typeface="Wingdings" panose="05000000000000000000" pitchFamily="2" charset="2"/>
              <a:buChar char="Ø"/>
            </a:pPr>
            <a:r>
              <a:rPr lang="en-GB" dirty="0"/>
              <a:t>Catch-up as a standing item on weekly SLT agenda (SLT)</a:t>
            </a:r>
          </a:p>
          <a:p>
            <a:pPr marL="342900" lvl="0" indent="-342900">
              <a:buFont typeface="Wingdings" panose="05000000000000000000" pitchFamily="2" charset="2"/>
              <a:buChar char="Ø"/>
            </a:pPr>
            <a:r>
              <a:rPr lang="en-GB" dirty="0"/>
              <a:t>Review of DDPs 05.11.2021 to assess impact to date of actions (SWA/SWE &amp; HODs)</a:t>
            </a:r>
          </a:p>
          <a:p>
            <a:pPr marL="342900" lvl="0" indent="-342900">
              <a:buFont typeface="Wingdings" panose="05000000000000000000" pitchFamily="2" charset="2"/>
              <a:buChar char="Ø"/>
            </a:pPr>
            <a:r>
              <a:rPr lang="en-GB" dirty="0"/>
              <a:t>Department Review Schedule commencing January 2022: </a:t>
            </a:r>
            <a:r>
              <a:rPr lang="en-GB" dirty="0" err="1"/>
              <a:t>inc.</a:t>
            </a:r>
            <a:r>
              <a:rPr lang="en-GB" dirty="0"/>
              <a:t> lesson observations, review of marking and assessment, pupil outcomes and review of curriculum provision (Intent/Implementation and Impact), including catch-up and intervention (SWA/SWE/SLT &amp; HODs)</a:t>
            </a:r>
          </a:p>
          <a:p>
            <a:pPr marL="342900" lvl="0" indent="-342900">
              <a:buFont typeface="Wingdings" panose="05000000000000000000" pitchFamily="2" charset="2"/>
              <a:buChar char="Ø"/>
            </a:pPr>
            <a:r>
              <a:rPr lang="en-GB" dirty="0"/>
              <a:t>Catch-up plans and impact of actions to be monitored by Standards &amp; Curriculum Committee (</a:t>
            </a:r>
            <a:r>
              <a:rPr lang="en-GB" dirty="0" err="1"/>
              <a:t>Govs</a:t>
            </a:r>
            <a:r>
              <a:rPr lang="en-GB" dirty="0"/>
              <a:t>)</a:t>
            </a:r>
          </a:p>
          <a:p>
            <a:pPr marL="342900" lvl="0" indent="-342900">
              <a:buFont typeface="Wingdings" panose="05000000000000000000" pitchFamily="2" charset="2"/>
              <a:buChar char="Ø"/>
            </a:pPr>
            <a:r>
              <a:rPr lang="en-GB" dirty="0"/>
              <a:t>Catch-up expenditure to be monitored by Finance &amp; Resources Committee (</a:t>
            </a:r>
            <a:r>
              <a:rPr lang="en-GB" dirty="0" err="1"/>
              <a:t>Govs</a:t>
            </a:r>
            <a:r>
              <a:rPr lang="en-GB" dirty="0"/>
              <a:t>)</a:t>
            </a:r>
          </a:p>
          <a:p>
            <a:pPr marL="342900" lvl="0" indent="-342900">
              <a:buFont typeface="Wingdings" panose="05000000000000000000" pitchFamily="2" charset="2"/>
              <a:buChar char="Ø"/>
            </a:pPr>
            <a:r>
              <a:rPr lang="en-GB" dirty="0"/>
              <a:t>Internal progress checks and mock examination results analysis (Dec 2021/Jan 22) (SLT&amp; HODs)</a:t>
            </a:r>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8" name="Isosceles Triangle 7">
            <a:hlinkClick r:id="rId2" action="ppaction://hlinksldjump"/>
            <a:extLst>
              <a:ext uri="{FF2B5EF4-FFF2-40B4-BE49-F238E27FC236}">
                <a16:creationId xmlns:a16="http://schemas.microsoft.com/office/drawing/2014/main" id="{CC9D5561-64F5-4FE5-BA38-CDC0DCAC247E}"/>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8074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1000"/>
                                        <p:tgtEl>
                                          <p:spTgt spid="9">
                                            <p:txEl>
                                              <p:pRg st="1" end="1"/>
                                            </p:txEl>
                                          </p:spTgt>
                                        </p:tgtEl>
                                      </p:cBhvr>
                                    </p:animEffect>
                                    <p:anim calcmode="lin" valueType="num">
                                      <p:cBhvr>
                                        <p:cTn id="1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1000"/>
                                        <p:tgtEl>
                                          <p:spTgt spid="9">
                                            <p:txEl>
                                              <p:pRg st="2" end="2"/>
                                            </p:txEl>
                                          </p:spTgt>
                                        </p:tgtEl>
                                      </p:cBhvr>
                                    </p:animEffect>
                                    <p:anim calcmode="lin" valueType="num">
                                      <p:cBhvr>
                                        <p:cTn id="2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fade">
                                      <p:cBhvr>
                                        <p:cTn id="30" dur="1000"/>
                                        <p:tgtEl>
                                          <p:spTgt spid="9">
                                            <p:txEl>
                                              <p:pRg st="3" end="3"/>
                                            </p:txEl>
                                          </p:spTgt>
                                        </p:tgtEl>
                                      </p:cBhvr>
                                    </p:animEffect>
                                    <p:anim calcmode="lin" valueType="num">
                                      <p:cBhvr>
                                        <p:cTn id="31"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Effect transition="in" filter="fade">
                                      <p:cBhvr>
                                        <p:cTn id="42" dur="1000"/>
                                        <p:tgtEl>
                                          <p:spTgt spid="9">
                                            <p:txEl>
                                              <p:pRg st="5" end="5"/>
                                            </p:txEl>
                                          </p:spTgt>
                                        </p:tgtEl>
                                      </p:cBhvr>
                                    </p:animEffect>
                                    <p:anim calcmode="lin" valueType="num">
                                      <p:cBhvr>
                                        <p:cTn id="4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42" presetClass="entr" presetSubtype="0" fill="hold" grpId="0" nodeType="afterEffect">
                                  <p:stCondLst>
                                    <p:cond delay="0"/>
                                  </p:stCondLst>
                                  <p:childTnLst>
                                    <p:set>
                                      <p:cBhvr>
                                        <p:cTn id="47" dur="1" fill="hold">
                                          <p:stCondLst>
                                            <p:cond delay="0"/>
                                          </p:stCondLst>
                                        </p:cTn>
                                        <p:tgtEl>
                                          <p:spTgt spid="9">
                                            <p:txEl>
                                              <p:pRg st="6" end="6"/>
                                            </p:txEl>
                                          </p:spTgt>
                                        </p:tgtEl>
                                        <p:attrNameLst>
                                          <p:attrName>style.visibility</p:attrName>
                                        </p:attrNameLst>
                                      </p:cBhvr>
                                      <p:to>
                                        <p:strVal val="visible"/>
                                      </p:to>
                                    </p:set>
                                    <p:animEffect transition="in" filter="fade">
                                      <p:cBhvr>
                                        <p:cTn id="48" dur="1000"/>
                                        <p:tgtEl>
                                          <p:spTgt spid="9">
                                            <p:txEl>
                                              <p:pRg st="6" end="6"/>
                                            </p:txEl>
                                          </p:spTgt>
                                        </p:tgtEl>
                                      </p:cBhvr>
                                    </p:animEffect>
                                    <p:anim calcmode="lin" valueType="num">
                                      <p:cBhvr>
                                        <p:cTn id="49"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par>
                          <p:cTn id="51" fill="hold">
                            <p:stCondLst>
                              <p:cond delay="7000"/>
                            </p:stCondLst>
                            <p:childTnLst>
                              <p:par>
                                <p:cTn id="52" presetID="42" presetClass="entr" presetSubtype="0" fill="hold" grpId="0" nodeType="afterEffect">
                                  <p:stCondLst>
                                    <p:cond delay="0"/>
                                  </p:stCondLst>
                                  <p:childTnLst>
                                    <p:set>
                                      <p:cBhvr>
                                        <p:cTn id="53" dur="1" fill="hold">
                                          <p:stCondLst>
                                            <p:cond delay="0"/>
                                          </p:stCondLst>
                                        </p:cTn>
                                        <p:tgtEl>
                                          <p:spTgt spid="9">
                                            <p:txEl>
                                              <p:pRg st="7" end="7"/>
                                            </p:txEl>
                                          </p:spTgt>
                                        </p:tgtEl>
                                        <p:attrNameLst>
                                          <p:attrName>style.visibility</p:attrName>
                                        </p:attrNameLst>
                                      </p:cBhvr>
                                      <p:to>
                                        <p:strVal val="visible"/>
                                      </p:to>
                                    </p:set>
                                    <p:animEffect transition="in" filter="fade">
                                      <p:cBhvr>
                                        <p:cTn id="54" dur="1000"/>
                                        <p:tgtEl>
                                          <p:spTgt spid="9">
                                            <p:txEl>
                                              <p:pRg st="7" end="7"/>
                                            </p:txEl>
                                          </p:spTgt>
                                        </p:tgtEl>
                                      </p:cBhvr>
                                    </p:animEffect>
                                    <p:anim calcmode="lin" valueType="num">
                                      <p:cBhvr>
                                        <p:cTn id="55"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par>
                          <p:cTn id="57" fill="hold">
                            <p:stCondLst>
                              <p:cond delay="8000"/>
                            </p:stCondLst>
                            <p:childTnLst>
                              <p:par>
                                <p:cTn id="58" presetID="8" presetClass="emph" presetSubtype="0" fill="hold" grpId="0" nodeType="afterEffect">
                                  <p:stCondLst>
                                    <p:cond delay="0"/>
                                  </p:stCondLst>
                                  <p:childTnLst>
                                    <p:animRot by="21600000">
                                      <p:cBhvr>
                                        <p:cTn id="59"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a:bodyPr>
          <a:lstStyle/>
          <a:p>
            <a:r>
              <a:rPr lang="en-GB" dirty="0">
                <a:solidFill>
                  <a:srgbClr val="FFFF00"/>
                </a:solidFill>
              </a:rPr>
              <a:t>Teaching, learning &amp; assessment</a:t>
            </a:r>
          </a:p>
        </p:txBody>
      </p:sp>
      <p:sp>
        <p:nvSpPr>
          <p:cNvPr id="9" name="Text Placeholder 8"/>
          <p:cNvSpPr>
            <a:spLocks noGrp="1"/>
          </p:cNvSpPr>
          <p:nvPr>
            <p:ph type="body" idx="1"/>
          </p:nvPr>
        </p:nvSpPr>
        <p:spPr>
          <a:xfrm>
            <a:off x="546425" y="1240076"/>
            <a:ext cx="11228040" cy="5373666"/>
          </a:xfrm>
        </p:spPr>
        <p:txBody>
          <a:bodyPr>
            <a:noAutofit/>
          </a:bodyPr>
          <a:lstStyle/>
          <a:p>
            <a:r>
              <a:rPr lang="en-GB" b="1" dirty="0"/>
              <a:t>This 2021-22 SDP Priority will focus on 2 key areas:</a:t>
            </a:r>
          </a:p>
          <a:p>
            <a:r>
              <a:rPr lang="en-GB" dirty="0"/>
              <a:t> </a:t>
            </a:r>
            <a:r>
              <a:rPr lang="en-GB" b="1" dirty="0"/>
              <a:t>2. Differentiation:</a:t>
            </a:r>
            <a:r>
              <a:rPr lang="en-GB" dirty="0"/>
              <a:t> From a pedagogical perspective, a priority for 2021-22 at St Mary’s is to develop our ability to differentiate effectively in the classroom. </a:t>
            </a:r>
          </a:p>
          <a:p>
            <a:r>
              <a:rPr lang="en-GB" dirty="0"/>
              <a:t> </a:t>
            </a:r>
            <a:r>
              <a:rPr lang="en-GB" b="1" dirty="0"/>
              <a:t>Actions:</a:t>
            </a:r>
            <a:endParaRPr lang="en-GB" dirty="0"/>
          </a:p>
          <a:p>
            <a:pPr marL="285750" lvl="0" indent="-285750">
              <a:buFont typeface="Wingdings" panose="05000000000000000000" pitchFamily="2" charset="2"/>
              <a:buChar char="Ø"/>
            </a:pPr>
            <a:r>
              <a:rPr lang="en-GB" dirty="0"/>
              <a:t>Staff INSET T&amp;L Training with a focus on Differentiation 05.01.2022</a:t>
            </a:r>
          </a:p>
          <a:p>
            <a:pPr marL="285750" lvl="0" indent="-285750">
              <a:buFont typeface="Wingdings" panose="05000000000000000000" pitchFamily="2" charset="2"/>
              <a:buChar char="Ø"/>
            </a:pPr>
            <a:r>
              <a:rPr lang="en-GB" dirty="0"/>
              <a:t>Differentiation as a focus of HOD meetings</a:t>
            </a:r>
          </a:p>
          <a:p>
            <a:r>
              <a:rPr lang="en-GB" b="1" dirty="0"/>
              <a:t> </a:t>
            </a:r>
            <a:endParaRPr lang="en-GB" dirty="0"/>
          </a:p>
          <a:p>
            <a:r>
              <a:rPr lang="en-GB" b="1" dirty="0"/>
              <a:t>Monitoring &amp; Evaluation: </a:t>
            </a:r>
            <a:endParaRPr lang="en-GB" dirty="0"/>
          </a:p>
          <a:p>
            <a:pPr marL="285750" lvl="0" indent="-285750">
              <a:buFont typeface="Wingdings" panose="05000000000000000000" pitchFamily="2" charset="2"/>
              <a:buChar char="Ø"/>
            </a:pPr>
            <a:r>
              <a:rPr lang="en-GB" dirty="0"/>
              <a:t>Department Review Schedule commencing January 2022: </a:t>
            </a:r>
            <a:r>
              <a:rPr lang="en-GB" dirty="0" err="1"/>
              <a:t>inc.</a:t>
            </a:r>
            <a:r>
              <a:rPr lang="en-GB" dirty="0"/>
              <a:t> lesson observations, review of marking and assessment, pupil outcomes and review of curriculum provision</a:t>
            </a:r>
          </a:p>
          <a:p>
            <a:pPr marL="285750" lvl="0" indent="-285750">
              <a:buFont typeface="Wingdings" panose="05000000000000000000" pitchFamily="2" charset="2"/>
              <a:buChar char="Ø"/>
            </a:pPr>
            <a:r>
              <a:rPr lang="en-GB" dirty="0"/>
              <a:t>HOD Seminar meetings with SLT to discuss T&amp;L, </a:t>
            </a:r>
            <a:r>
              <a:rPr lang="en-GB" dirty="0" err="1"/>
              <a:t>inc.</a:t>
            </a:r>
            <a:r>
              <a:rPr lang="en-GB" dirty="0"/>
              <a:t> differentiation – Nov 2021 </a:t>
            </a:r>
          </a:p>
          <a:p>
            <a:pPr lvl="0"/>
            <a:endParaRPr lang="en-GB" dirty="0"/>
          </a:p>
        </p:txBody>
      </p:sp>
      <p:sp>
        <p:nvSpPr>
          <p:cNvPr id="4" name="Text Placeholder 2"/>
          <p:cNvSpPr txBox="1">
            <a:spLocks/>
          </p:cNvSpPr>
          <p:nvPr/>
        </p:nvSpPr>
        <p:spPr>
          <a:xfrm>
            <a:off x="684213" y="1137176"/>
            <a:ext cx="11228040" cy="463349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7" name="Isosceles Triangle 6">
            <a:hlinkClick r:id="rId2" action="ppaction://hlinksldjump"/>
            <a:extLst>
              <a:ext uri="{FF2B5EF4-FFF2-40B4-BE49-F238E27FC236}">
                <a16:creationId xmlns:a16="http://schemas.microsoft.com/office/drawing/2014/main" id="{C80DF345-A85C-4728-88A1-9ED058E8C249}"/>
              </a:ext>
            </a:extLst>
          </p:cNvPr>
          <p:cNvSpPr/>
          <p:nvPr/>
        </p:nvSpPr>
        <p:spPr>
          <a:xfrm rot="16200000" flipH="1">
            <a:off x="11149979" y="6305826"/>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30672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fade">
                                      <p:cBhvr>
                                        <p:cTn id="13" dur="1000"/>
                                        <p:tgtEl>
                                          <p:spTgt spid="9">
                                            <p:txEl>
                                              <p:pRg st="0" end="0"/>
                                            </p:txEl>
                                          </p:spTgt>
                                        </p:tgtEl>
                                      </p:cBhvr>
                                    </p:animEffect>
                                    <p:anim calcmode="lin" valueType="num">
                                      <p:cBhvr>
                                        <p:cTn id="14"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1000"/>
                                        <p:tgtEl>
                                          <p:spTgt spid="9">
                                            <p:txEl>
                                              <p:pRg st="1" end="1"/>
                                            </p:txEl>
                                          </p:spTgt>
                                        </p:tgtEl>
                                      </p:cBhvr>
                                    </p:animEffect>
                                    <p:anim calcmode="lin" valueType="num">
                                      <p:cBhvr>
                                        <p:cTn id="20"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Effect transition="in" filter="fade">
                                      <p:cBhvr>
                                        <p:cTn id="25" dur="1000"/>
                                        <p:tgtEl>
                                          <p:spTgt spid="9">
                                            <p:txEl>
                                              <p:pRg st="2" end="2"/>
                                            </p:txEl>
                                          </p:spTgt>
                                        </p:tgtEl>
                                      </p:cBhvr>
                                    </p:animEffect>
                                    <p:anim calcmode="lin" valueType="num">
                                      <p:cBhvr>
                                        <p:cTn id="26"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1000"/>
                                        <p:tgtEl>
                                          <p:spTgt spid="9">
                                            <p:txEl>
                                              <p:pRg st="3" end="3"/>
                                            </p:txEl>
                                          </p:spTgt>
                                        </p:tgtEl>
                                      </p:cBhvr>
                                    </p:animEffect>
                                    <p:anim calcmode="lin" valueType="num">
                                      <p:cBhvr>
                                        <p:cTn id="32"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Effect transition="in" filter="fade">
                                      <p:cBhvr>
                                        <p:cTn id="37" dur="1000"/>
                                        <p:tgtEl>
                                          <p:spTgt spid="9">
                                            <p:txEl>
                                              <p:pRg st="4" end="4"/>
                                            </p:txEl>
                                          </p:spTgt>
                                        </p:tgtEl>
                                      </p:cBhvr>
                                    </p:animEffect>
                                    <p:anim calcmode="lin" valueType="num">
                                      <p:cBhvr>
                                        <p:cTn id="38"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Effect transition="in" filter="fade">
                                      <p:cBhvr>
                                        <p:cTn id="43" dur="1000"/>
                                        <p:tgtEl>
                                          <p:spTgt spid="9">
                                            <p:txEl>
                                              <p:pRg st="6" end="6"/>
                                            </p:txEl>
                                          </p:spTgt>
                                        </p:tgtEl>
                                      </p:cBhvr>
                                    </p:animEffect>
                                    <p:anim calcmode="lin" valueType="num">
                                      <p:cBhvr>
                                        <p:cTn id="44"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9">
                                            <p:txEl>
                                              <p:pRg st="7" end="7"/>
                                            </p:txEl>
                                          </p:spTgt>
                                        </p:tgtEl>
                                        <p:attrNameLst>
                                          <p:attrName>style.visibility</p:attrName>
                                        </p:attrNameLst>
                                      </p:cBhvr>
                                      <p:to>
                                        <p:strVal val="visible"/>
                                      </p:to>
                                    </p:set>
                                    <p:animEffect transition="in" filter="fade">
                                      <p:cBhvr>
                                        <p:cTn id="49" dur="1000"/>
                                        <p:tgtEl>
                                          <p:spTgt spid="9">
                                            <p:txEl>
                                              <p:pRg st="7" end="7"/>
                                            </p:txEl>
                                          </p:spTgt>
                                        </p:tgtEl>
                                      </p:cBhvr>
                                    </p:animEffect>
                                    <p:anim calcmode="lin" valueType="num">
                                      <p:cBhvr>
                                        <p:cTn id="50"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grpId="0" nodeType="afterEffect">
                                  <p:stCondLst>
                                    <p:cond delay="0"/>
                                  </p:stCondLst>
                                  <p:childTnLst>
                                    <p:set>
                                      <p:cBhvr>
                                        <p:cTn id="54" dur="1" fill="hold">
                                          <p:stCondLst>
                                            <p:cond delay="0"/>
                                          </p:stCondLst>
                                        </p:cTn>
                                        <p:tgtEl>
                                          <p:spTgt spid="9">
                                            <p:txEl>
                                              <p:pRg st="8" end="8"/>
                                            </p:txEl>
                                          </p:spTgt>
                                        </p:tgtEl>
                                        <p:attrNameLst>
                                          <p:attrName>style.visibility</p:attrName>
                                        </p:attrNameLst>
                                      </p:cBhvr>
                                      <p:to>
                                        <p:strVal val="visible"/>
                                      </p:to>
                                    </p:set>
                                    <p:animEffect transition="in" filter="fade">
                                      <p:cBhvr>
                                        <p:cTn id="55" dur="1000"/>
                                        <p:tgtEl>
                                          <p:spTgt spid="9">
                                            <p:txEl>
                                              <p:pRg st="8" end="8"/>
                                            </p:txEl>
                                          </p:spTgt>
                                        </p:tgtEl>
                                      </p:cBhvr>
                                    </p:animEffect>
                                    <p:anim calcmode="lin" valueType="num">
                                      <p:cBhvr>
                                        <p:cTn id="56" dur="1000" fill="hold"/>
                                        <p:tgtEl>
                                          <p:spTgt spid="9">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9">
                                            <p:txEl>
                                              <p:pRg st="8" end="8"/>
                                            </p:txEl>
                                          </p:spTgt>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8" presetClass="emph" presetSubtype="0" fill="hold" grpId="0" nodeType="afterEffect">
                                  <p:stCondLst>
                                    <p:cond delay="0"/>
                                  </p:stCondLst>
                                  <p:childTnLst>
                                    <p:animRot by="21600000">
                                      <p:cBhvr>
                                        <p:cTn id="60"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D453D-B0DC-4543-8A80-EFBFEF3EF5C5}"/>
              </a:ext>
            </a:extLst>
          </p:cNvPr>
          <p:cNvSpPr>
            <a:spLocks noGrp="1"/>
          </p:cNvSpPr>
          <p:nvPr>
            <p:ph type="title"/>
          </p:nvPr>
        </p:nvSpPr>
        <p:spPr/>
        <p:txBody>
          <a:bodyPr>
            <a:normAutofit/>
          </a:bodyPr>
          <a:lstStyle/>
          <a:p>
            <a:r>
              <a:rPr lang="en-GB" dirty="0">
                <a:solidFill>
                  <a:srgbClr val="FFFF00"/>
                </a:solidFill>
              </a:rPr>
              <a:t>curriculum</a:t>
            </a:r>
          </a:p>
        </p:txBody>
      </p:sp>
      <p:sp>
        <p:nvSpPr>
          <p:cNvPr id="3" name="Text Placeholder 2">
            <a:extLst>
              <a:ext uri="{FF2B5EF4-FFF2-40B4-BE49-F238E27FC236}">
                <a16:creationId xmlns:a16="http://schemas.microsoft.com/office/drawing/2014/main" id="{F280FD4C-5129-4F3D-ACC2-B5AADA987B64}"/>
              </a:ext>
            </a:extLst>
          </p:cNvPr>
          <p:cNvSpPr>
            <a:spLocks noGrp="1"/>
          </p:cNvSpPr>
          <p:nvPr>
            <p:ph type="body" idx="1"/>
          </p:nvPr>
        </p:nvSpPr>
        <p:spPr/>
        <p:txBody>
          <a:bodyPr>
            <a:normAutofit/>
          </a:bodyPr>
          <a:lstStyle/>
          <a:p>
            <a:pPr marL="0" marR="0" indent="0" algn="l">
              <a:lnSpc>
                <a:spcPct val="105000"/>
              </a:lnSpc>
              <a:spcBef>
                <a:spcPts val="0"/>
              </a:spcBef>
              <a:spcAft>
                <a:spcPts val="800"/>
              </a:spcAft>
            </a:pPr>
            <a:r>
              <a:rPr lang="en-GB" sz="2000" kern="1400" dirty="0">
                <a:ln>
                  <a:noFill/>
                </a:ln>
                <a:solidFill>
                  <a:schemeClr val="accent1">
                    <a:lumMod val="50000"/>
                  </a:schemeClr>
                </a:solidFill>
                <a:effectLst/>
                <a:latin typeface="Candara" panose="020E0502030303020204" pitchFamily="34" charset="0"/>
              </a:rPr>
              <a:t>Further develop our curriculum to ensure that it truly meets the needs of all learners.</a:t>
            </a:r>
          </a:p>
          <a:p>
            <a:pPr marL="0" marR="0" indent="0" algn="l">
              <a:lnSpc>
                <a:spcPct val="119000"/>
              </a:lnSpc>
              <a:spcBef>
                <a:spcPts val="0"/>
              </a:spcBef>
              <a:spcAft>
                <a:spcPts val="600"/>
              </a:spcAft>
            </a:pPr>
            <a:r>
              <a:rPr lang="en-GB" sz="2000" kern="1400" dirty="0">
                <a:ln>
                  <a:noFill/>
                </a:ln>
                <a:solidFill>
                  <a:schemeClr val="accent1">
                    <a:lumMod val="50000"/>
                  </a:schemeClr>
                </a:solidFill>
                <a:effectLst/>
                <a:latin typeface="Candara" panose="020E0502030303020204" pitchFamily="34" charset="0"/>
              </a:rPr>
              <a:t> </a:t>
            </a:r>
          </a:p>
          <a:p>
            <a:endParaRPr lang="en-GB" sz="2000" dirty="0">
              <a:solidFill>
                <a:schemeClr val="accent1">
                  <a:lumMod val="50000"/>
                </a:schemeClr>
              </a:solidFill>
              <a:latin typeface="Candara" panose="020E0502030303020204" pitchFamily="34" charset="0"/>
            </a:endParaRPr>
          </a:p>
        </p:txBody>
      </p:sp>
      <p:sp>
        <p:nvSpPr>
          <p:cNvPr id="5" name="Isosceles Triangle 4">
            <a:hlinkClick r:id="rId2" action="ppaction://hlinksldjump"/>
            <a:extLst>
              <a:ext uri="{FF2B5EF4-FFF2-40B4-BE49-F238E27FC236}">
                <a16:creationId xmlns:a16="http://schemas.microsoft.com/office/drawing/2014/main" id="{ECD595E1-DDC2-463C-B68E-810D6F05280D}"/>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70857" y="0"/>
            <a:ext cx="1333278" cy="1896026"/>
          </a:xfrm>
          <a:prstGeom prst="rect">
            <a:avLst/>
          </a:prstGeom>
        </p:spPr>
      </p:pic>
    </p:spTree>
    <p:extLst>
      <p:ext uri="{BB962C8B-B14F-4D97-AF65-F5344CB8AC3E}">
        <p14:creationId xmlns:p14="http://schemas.microsoft.com/office/powerpoint/2010/main" val="3357862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1000"/>
                            </p:stCondLst>
                            <p:childTnLst>
                              <p:par>
                                <p:cTn id="19" presetID="8" presetClass="emph" presetSubtype="0" fill="hold" grpId="0" nodeType="afterEffect">
                                  <p:stCondLst>
                                    <p:cond delay="0"/>
                                  </p:stCondLst>
                                  <p:childTnLst>
                                    <p:animRot by="21600000">
                                      <p:cBhvr>
                                        <p:cTn id="20"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a:bodyPr>
          <a:lstStyle/>
          <a:p>
            <a:r>
              <a:rPr lang="en-GB" dirty="0">
                <a:solidFill>
                  <a:srgbClr val="FFFF00"/>
                </a:solidFill>
              </a:rPr>
              <a:t>curriculum</a:t>
            </a:r>
          </a:p>
        </p:txBody>
      </p:sp>
      <p:sp>
        <p:nvSpPr>
          <p:cNvPr id="9" name="Text Placeholder 8"/>
          <p:cNvSpPr>
            <a:spLocks noGrp="1"/>
          </p:cNvSpPr>
          <p:nvPr>
            <p:ph type="body" idx="1"/>
          </p:nvPr>
        </p:nvSpPr>
        <p:spPr>
          <a:xfrm>
            <a:off x="546425" y="1240076"/>
            <a:ext cx="11228040" cy="4819585"/>
          </a:xfrm>
        </p:spPr>
        <p:txBody>
          <a:bodyPr>
            <a:noAutofit/>
          </a:bodyPr>
          <a:lstStyle/>
          <a:p>
            <a:r>
              <a:rPr lang="en-GB" dirty="0"/>
              <a:t>Further develop our curriculum at St Mary’s to ensure that it truly meets the needs of all learners and is consistent in terms of its intent, implementation and impact.</a:t>
            </a:r>
          </a:p>
          <a:p>
            <a:r>
              <a:rPr lang="en-GB" b="1" dirty="0"/>
              <a:t>Actions to develop Curriculum:</a:t>
            </a:r>
            <a:endParaRPr lang="en-GB" dirty="0"/>
          </a:p>
          <a:p>
            <a:pPr marL="285750" lvl="0" indent="-285750">
              <a:buFont typeface="Wingdings" panose="05000000000000000000" pitchFamily="2" charset="2"/>
              <a:buChar char="Ø"/>
            </a:pPr>
            <a:r>
              <a:rPr lang="en-GB" dirty="0"/>
              <a:t>Ensure that the school’s curriculum ‘Intent’ is shared and consistent across all departments at St Mary’s – standing item at HOD meetings</a:t>
            </a:r>
          </a:p>
          <a:p>
            <a:pPr marL="285750" lvl="0" indent="-285750">
              <a:buFont typeface="Wingdings" panose="05000000000000000000" pitchFamily="2" charset="2"/>
              <a:buChar char="Ø"/>
            </a:pPr>
            <a:r>
              <a:rPr lang="en-GB" dirty="0"/>
              <a:t>HODs to focus on the 3 ‘I’s’ within their Department Development Plans (DDPs)  and in conjunction with the school’s overarching curriculum aims (Intent – Impact – Implementation)</a:t>
            </a:r>
          </a:p>
          <a:p>
            <a:pPr marL="285750" lvl="0" indent="-285750">
              <a:buFont typeface="Wingdings" panose="05000000000000000000" pitchFamily="2" charset="2"/>
              <a:buChar char="Ø"/>
            </a:pPr>
            <a:r>
              <a:rPr lang="en-GB" dirty="0"/>
              <a:t>HOD Seminar meetings with SLT in Nov 2021 to discuss departmental priorities re: Curriculum development and how they plan their programmes of study, ensure high quality delivery and monitor and evaluate its impact</a:t>
            </a:r>
          </a:p>
          <a:p>
            <a:pPr marL="285750" lvl="0" indent="-285750">
              <a:buFont typeface="Wingdings" panose="05000000000000000000" pitchFamily="2" charset="2"/>
              <a:buChar char="Ø"/>
            </a:pPr>
            <a:r>
              <a:rPr lang="en-GB" dirty="0"/>
              <a:t>Reviewing the KS4 Options process at St Mary’s with greater emphasis on the </a:t>
            </a:r>
            <a:r>
              <a:rPr lang="en-GB" dirty="0" err="1"/>
              <a:t>EBacc</a:t>
            </a:r>
            <a:r>
              <a:rPr lang="en-GB" dirty="0"/>
              <a:t>, with particular focus on improving uptake in MFL for Y10 in 2022 (taking GCSEs in 2024)</a:t>
            </a:r>
          </a:p>
          <a:p>
            <a:pPr marL="285750" lvl="0" indent="-285750">
              <a:buFont typeface="Wingdings" panose="05000000000000000000" pitchFamily="2" charset="2"/>
              <a:buChar char="Ø"/>
            </a:pPr>
            <a:r>
              <a:rPr lang="en-GB" dirty="0"/>
              <a:t>Provide further information, advice and guidance for pupils and parents regarding the options process and </a:t>
            </a:r>
            <a:r>
              <a:rPr lang="en-GB" dirty="0" err="1"/>
              <a:t>EBacc</a:t>
            </a:r>
            <a:r>
              <a:rPr lang="en-GB" dirty="0"/>
              <a:t> </a:t>
            </a:r>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8" name="Isosceles Triangle 7">
            <a:hlinkClick r:id="rId2" action="ppaction://hlinksldjump"/>
            <a:extLst>
              <a:ext uri="{FF2B5EF4-FFF2-40B4-BE49-F238E27FC236}">
                <a16:creationId xmlns:a16="http://schemas.microsoft.com/office/drawing/2014/main" id="{CC9D5561-64F5-4FE5-BA38-CDC0DCAC247E}"/>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1313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1000"/>
                                        <p:tgtEl>
                                          <p:spTgt spid="9">
                                            <p:txEl>
                                              <p:pRg st="1" end="1"/>
                                            </p:txEl>
                                          </p:spTgt>
                                        </p:tgtEl>
                                      </p:cBhvr>
                                    </p:animEffect>
                                    <p:anim calcmode="lin" valueType="num">
                                      <p:cBhvr>
                                        <p:cTn id="1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1000"/>
                                        <p:tgtEl>
                                          <p:spTgt spid="9">
                                            <p:txEl>
                                              <p:pRg st="2" end="2"/>
                                            </p:txEl>
                                          </p:spTgt>
                                        </p:tgtEl>
                                      </p:cBhvr>
                                    </p:animEffect>
                                    <p:anim calcmode="lin" valueType="num">
                                      <p:cBhvr>
                                        <p:cTn id="2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fade">
                                      <p:cBhvr>
                                        <p:cTn id="30" dur="1000"/>
                                        <p:tgtEl>
                                          <p:spTgt spid="9">
                                            <p:txEl>
                                              <p:pRg st="3" end="3"/>
                                            </p:txEl>
                                          </p:spTgt>
                                        </p:tgtEl>
                                      </p:cBhvr>
                                    </p:animEffect>
                                    <p:anim calcmode="lin" valueType="num">
                                      <p:cBhvr>
                                        <p:cTn id="31"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Effect transition="in" filter="fade">
                                      <p:cBhvr>
                                        <p:cTn id="42" dur="1000"/>
                                        <p:tgtEl>
                                          <p:spTgt spid="9">
                                            <p:txEl>
                                              <p:pRg st="5" end="5"/>
                                            </p:txEl>
                                          </p:spTgt>
                                        </p:tgtEl>
                                      </p:cBhvr>
                                    </p:animEffect>
                                    <p:anim calcmode="lin" valueType="num">
                                      <p:cBhvr>
                                        <p:cTn id="4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42" presetClass="entr" presetSubtype="0" fill="hold" grpId="0" nodeType="afterEffect">
                                  <p:stCondLst>
                                    <p:cond delay="0"/>
                                  </p:stCondLst>
                                  <p:childTnLst>
                                    <p:set>
                                      <p:cBhvr>
                                        <p:cTn id="47" dur="1" fill="hold">
                                          <p:stCondLst>
                                            <p:cond delay="0"/>
                                          </p:stCondLst>
                                        </p:cTn>
                                        <p:tgtEl>
                                          <p:spTgt spid="9">
                                            <p:txEl>
                                              <p:pRg st="6" end="6"/>
                                            </p:txEl>
                                          </p:spTgt>
                                        </p:tgtEl>
                                        <p:attrNameLst>
                                          <p:attrName>style.visibility</p:attrName>
                                        </p:attrNameLst>
                                      </p:cBhvr>
                                      <p:to>
                                        <p:strVal val="visible"/>
                                      </p:to>
                                    </p:set>
                                    <p:animEffect transition="in" filter="fade">
                                      <p:cBhvr>
                                        <p:cTn id="48" dur="1000"/>
                                        <p:tgtEl>
                                          <p:spTgt spid="9">
                                            <p:txEl>
                                              <p:pRg st="6" end="6"/>
                                            </p:txEl>
                                          </p:spTgt>
                                        </p:tgtEl>
                                      </p:cBhvr>
                                    </p:animEffect>
                                    <p:anim calcmode="lin" valueType="num">
                                      <p:cBhvr>
                                        <p:cTn id="49"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par>
                          <p:cTn id="51" fill="hold">
                            <p:stCondLst>
                              <p:cond delay="7000"/>
                            </p:stCondLst>
                            <p:childTnLst>
                              <p:par>
                                <p:cTn id="52" presetID="8" presetClass="emph" presetSubtype="0" fill="hold" grpId="0" nodeType="afterEffect">
                                  <p:stCondLst>
                                    <p:cond delay="0"/>
                                  </p:stCondLst>
                                  <p:childTnLst>
                                    <p:animRot by="21600000">
                                      <p:cBhvr>
                                        <p:cTn id="53"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fontScale="90000"/>
          </a:bodyPr>
          <a:lstStyle/>
          <a:p>
            <a:r>
              <a:rPr lang="en-GB" sz="4000" dirty="0">
                <a:solidFill>
                  <a:srgbClr val="FFFF00"/>
                </a:solidFill>
              </a:rPr>
              <a:t>outcomes</a:t>
            </a:r>
          </a:p>
        </p:txBody>
      </p:sp>
      <p:sp>
        <p:nvSpPr>
          <p:cNvPr id="9" name="Text Placeholder 8"/>
          <p:cNvSpPr>
            <a:spLocks noGrp="1"/>
          </p:cNvSpPr>
          <p:nvPr>
            <p:ph type="body" idx="1"/>
          </p:nvPr>
        </p:nvSpPr>
        <p:spPr>
          <a:xfrm>
            <a:off x="546425" y="848140"/>
            <a:ext cx="11228040" cy="4646574"/>
          </a:xfrm>
        </p:spPr>
        <p:txBody>
          <a:bodyPr>
            <a:noAutofit/>
          </a:bodyPr>
          <a:lstStyle/>
          <a:p>
            <a:r>
              <a:rPr lang="en-GB" sz="1600" dirty="0">
                <a:latin typeface="+mj-lt"/>
              </a:rPr>
              <a:t>Continue with our focus of enabling all pupils to achieve strong outcomes at the end of KS4 at St Mary’s, with particular focus on directing catch-up funding and support to address emerging gaps in knowledge and understanding</a:t>
            </a:r>
          </a:p>
          <a:p>
            <a:r>
              <a:rPr lang="en-GB" sz="1600" b="1" dirty="0">
                <a:latin typeface="+mj-lt"/>
              </a:rPr>
              <a:t>In 2019 (last published outcomes)</a:t>
            </a:r>
          </a:p>
          <a:p>
            <a:endParaRPr lang="en-GB" sz="1600" b="1" dirty="0">
              <a:latin typeface="+mj-lt"/>
            </a:endParaRPr>
          </a:p>
          <a:p>
            <a:endParaRPr lang="en-GB" sz="1600" dirty="0">
              <a:latin typeface="+mj-lt"/>
            </a:endParaRPr>
          </a:p>
          <a:p>
            <a:endParaRPr lang="en-GB" sz="1600" dirty="0">
              <a:latin typeface="+mj-lt"/>
            </a:endParaRPr>
          </a:p>
          <a:p>
            <a:endParaRPr lang="en-GB" sz="1600" dirty="0">
              <a:latin typeface="+mj-lt"/>
            </a:endParaRPr>
          </a:p>
          <a:p>
            <a:endParaRPr lang="en-GB" sz="1600" dirty="0">
              <a:latin typeface="+mj-lt"/>
            </a:endParaRPr>
          </a:p>
          <a:p>
            <a:endParaRPr lang="en-GB" sz="1600" dirty="0">
              <a:latin typeface="+mj-lt"/>
            </a:endParaRPr>
          </a:p>
          <a:p>
            <a:endParaRPr lang="en-GB" sz="1600" dirty="0">
              <a:latin typeface="+mj-lt"/>
            </a:endParaRPr>
          </a:p>
          <a:p>
            <a:endParaRPr lang="en-GB" sz="1600" dirty="0">
              <a:latin typeface="+mj-lt"/>
            </a:endParaRPr>
          </a:p>
          <a:p>
            <a:endParaRPr lang="en-GB" sz="1600" dirty="0">
              <a:latin typeface="+mj-lt"/>
            </a:endParaRPr>
          </a:p>
          <a:p>
            <a:pPr marL="285750" indent="-285750">
              <a:buFont typeface="Wingdings" panose="05000000000000000000" pitchFamily="2" charset="2"/>
              <a:buChar char="Ø"/>
            </a:pPr>
            <a:endParaRPr lang="en-GB" sz="1600" dirty="0">
              <a:latin typeface="+mj-lt"/>
            </a:endParaRPr>
          </a:p>
        </p:txBody>
      </p:sp>
      <p:sp>
        <p:nvSpPr>
          <p:cNvPr id="4" name="Text Placeholder 2"/>
          <p:cNvSpPr txBox="1">
            <a:spLocks/>
          </p:cNvSpPr>
          <p:nvPr/>
        </p:nvSpPr>
        <p:spPr>
          <a:xfrm>
            <a:off x="546425" y="1786350"/>
            <a:ext cx="11228040" cy="325675"/>
          </a:xfrm>
          <a:prstGeom prst="rect">
            <a:avLst/>
          </a:prstGeom>
        </p:spPr>
        <p:txBody>
          <a:bodyPr vert="horz" lIns="91440" tIns="45720" rIns="91440" bIns="45720" rtlCol="0" anchor="t">
            <a:normAutofit fontScale="92500" lnSpcReduction="1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10" name="Isosceles Triangle 9">
            <a:hlinkClick r:id="rId2" action="ppaction://hlinksldjump"/>
            <a:extLst>
              <a:ext uri="{FF2B5EF4-FFF2-40B4-BE49-F238E27FC236}">
                <a16:creationId xmlns:a16="http://schemas.microsoft.com/office/drawing/2014/main" id="{40859835-C2D2-4579-9132-45ADFED4A00F}"/>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 name="Table 4">
            <a:extLst>
              <a:ext uri="{FF2B5EF4-FFF2-40B4-BE49-F238E27FC236}">
                <a16:creationId xmlns:a16="http://schemas.microsoft.com/office/drawing/2014/main" id="{5A74BE31-1AC0-48CB-B6A4-71CFA51A4C3F}"/>
              </a:ext>
            </a:extLst>
          </p:cNvPr>
          <p:cNvGraphicFramePr>
            <a:graphicFrameLocks noGrp="1"/>
          </p:cNvGraphicFramePr>
          <p:nvPr>
            <p:extLst>
              <p:ext uri="{D42A27DB-BD31-4B8C-83A1-F6EECF244321}">
                <p14:modId xmlns:p14="http://schemas.microsoft.com/office/powerpoint/2010/main" val="259239977"/>
              </p:ext>
            </p:extLst>
          </p:nvPr>
        </p:nvGraphicFramePr>
        <p:xfrm>
          <a:off x="749625" y="2112026"/>
          <a:ext cx="10302690" cy="2849880"/>
        </p:xfrm>
        <a:graphic>
          <a:graphicData uri="http://schemas.openxmlformats.org/drawingml/2006/table">
            <a:tbl>
              <a:tblPr firstRow="1" bandRow="1">
                <a:tableStyleId>{5C22544A-7EE6-4342-B048-85BDC9FD1C3A}</a:tableStyleId>
              </a:tblPr>
              <a:tblGrid>
                <a:gridCol w="2205610">
                  <a:extLst>
                    <a:ext uri="{9D8B030D-6E8A-4147-A177-3AD203B41FA5}">
                      <a16:colId xmlns:a16="http://schemas.microsoft.com/office/drawing/2014/main" val="2946419587"/>
                    </a:ext>
                  </a:extLst>
                </a:gridCol>
                <a:gridCol w="1749287">
                  <a:extLst>
                    <a:ext uri="{9D8B030D-6E8A-4147-A177-3AD203B41FA5}">
                      <a16:colId xmlns:a16="http://schemas.microsoft.com/office/drawing/2014/main" val="1342108973"/>
                    </a:ext>
                  </a:extLst>
                </a:gridCol>
                <a:gridCol w="2226717">
                  <a:extLst>
                    <a:ext uri="{9D8B030D-6E8A-4147-A177-3AD203B41FA5}">
                      <a16:colId xmlns:a16="http://schemas.microsoft.com/office/drawing/2014/main" val="1791422017"/>
                    </a:ext>
                  </a:extLst>
                </a:gridCol>
                <a:gridCol w="1854952">
                  <a:extLst>
                    <a:ext uri="{9D8B030D-6E8A-4147-A177-3AD203B41FA5}">
                      <a16:colId xmlns:a16="http://schemas.microsoft.com/office/drawing/2014/main" val="3461806660"/>
                    </a:ext>
                  </a:extLst>
                </a:gridCol>
                <a:gridCol w="2266124">
                  <a:extLst>
                    <a:ext uri="{9D8B030D-6E8A-4147-A177-3AD203B41FA5}">
                      <a16:colId xmlns:a16="http://schemas.microsoft.com/office/drawing/2014/main" val="3833694395"/>
                    </a:ext>
                  </a:extLst>
                </a:gridCol>
              </a:tblGrid>
              <a:tr h="370840">
                <a:tc>
                  <a:txBody>
                    <a:bodyPr/>
                    <a:lstStyle/>
                    <a:p>
                      <a:pPr algn="ctr"/>
                      <a:r>
                        <a:rPr lang="en-GB" sz="1600" dirty="0">
                          <a:solidFill>
                            <a:srgbClr val="FFFF00"/>
                          </a:solidFill>
                        </a:rPr>
                        <a:t>Overview (Actual Results) 2019</a:t>
                      </a:r>
                    </a:p>
                  </a:txBody>
                  <a:tcPr>
                    <a:solidFill>
                      <a:schemeClr val="bg2"/>
                    </a:solidFill>
                  </a:tcPr>
                </a:tc>
                <a:tc>
                  <a:txBody>
                    <a:bodyPr/>
                    <a:lstStyle/>
                    <a:p>
                      <a:pPr algn="ctr"/>
                      <a:r>
                        <a:rPr lang="en-GB" sz="1600" dirty="0">
                          <a:solidFill>
                            <a:srgbClr val="FFFF00"/>
                          </a:solidFill>
                        </a:rPr>
                        <a:t>Attainment 8 (Overall)</a:t>
                      </a:r>
                    </a:p>
                  </a:txBody>
                  <a:tcPr>
                    <a:solidFill>
                      <a:schemeClr val="bg2"/>
                    </a:solidFill>
                  </a:tcPr>
                </a:tc>
                <a:tc>
                  <a:txBody>
                    <a:bodyPr/>
                    <a:lstStyle/>
                    <a:p>
                      <a:pPr algn="ctr"/>
                      <a:r>
                        <a:rPr lang="en-GB" sz="1600" dirty="0">
                          <a:solidFill>
                            <a:srgbClr val="FFFF00"/>
                          </a:solidFill>
                        </a:rPr>
                        <a:t>% English &amp; Maths (Grade 4+)</a:t>
                      </a:r>
                    </a:p>
                  </a:txBody>
                  <a:tcPr>
                    <a:solidFill>
                      <a:schemeClr val="bg2"/>
                    </a:solidFill>
                  </a:tcPr>
                </a:tc>
                <a:tc>
                  <a:txBody>
                    <a:bodyPr/>
                    <a:lstStyle/>
                    <a:p>
                      <a:pPr algn="ctr"/>
                      <a:r>
                        <a:rPr lang="en-GB" sz="1600" dirty="0">
                          <a:solidFill>
                            <a:srgbClr val="FFFF00"/>
                          </a:solidFill>
                        </a:rPr>
                        <a:t>Progress 8 (Overall)</a:t>
                      </a:r>
                    </a:p>
                  </a:txBody>
                  <a:tcPr>
                    <a:solidFill>
                      <a:schemeClr val="bg2"/>
                    </a:solidFill>
                  </a:tcPr>
                </a:tc>
                <a:tc>
                  <a:txBody>
                    <a:bodyPr/>
                    <a:lstStyle/>
                    <a:p>
                      <a:pPr algn="ctr"/>
                      <a:r>
                        <a:rPr lang="en-GB" sz="1600" dirty="0">
                          <a:solidFill>
                            <a:srgbClr val="FFFF00"/>
                          </a:solidFill>
                        </a:rPr>
                        <a:t>% English &amp; Maths (Grade 4+)</a:t>
                      </a:r>
                    </a:p>
                  </a:txBody>
                  <a:tcPr>
                    <a:solidFill>
                      <a:schemeClr val="bg2"/>
                    </a:solidFill>
                  </a:tcPr>
                </a:tc>
                <a:extLst>
                  <a:ext uri="{0D108BD9-81ED-4DB2-BD59-A6C34878D82A}">
                    <a16:rowId xmlns:a16="http://schemas.microsoft.com/office/drawing/2014/main" val="42879195"/>
                  </a:ext>
                </a:extLst>
              </a:tr>
              <a:tr h="370840">
                <a:tc>
                  <a:txBody>
                    <a:bodyPr/>
                    <a:lstStyle/>
                    <a:p>
                      <a:pPr algn="ctr"/>
                      <a:r>
                        <a:rPr lang="en-GB" sz="1600" dirty="0">
                          <a:solidFill>
                            <a:schemeClr val="tx1"/>
                          </a:solidFill>
                        </a:rPr>
                        <a:t>149 Pupils</a:t>
                      </a:r>
                    </a:p>
                  </a:txBody>
                  <a:tcPr>
                    <a:solidFill>
                      <a:schemeClr val="bg2"/>
                    </a:solidFill>
                  </a:tcPr>
                </a:tc>
                <a:tc>
                  <a:txBody>
                    <a:bodyPr/>
                    <a:lstStyle/>
                    <a:p>
                      <a:pPr algn="ctr"/>
                      <a:r>
                        <a:rPr lang="en-GB" sz="1600" dirty="0">
                          <a:solidFill>
                            <a:schemeClr val="tx1"/>
                          </a:solidFill>
                        </a:rPr>
                        <a:t>5.5 (sig +)</a:t>
                      </a:r>
                    </a:p>
                  </a:txBody>
                  <a:tcPr>
                    <a:solidFill>
                      <a:schemeClr val="bg2"/>
                    </a:solidFill>
                  </a:tcPr>
                </a:tc>
                <a:tc>
                  <a:txBody>
                    <a:bodyPr/>
                    <a:lstStyle/>
                    <a:p>
                      <a:pPr algn="ctr"/>
                      <a:r>
                        <a:rPr lang="en-GB" sz="1600" dirty="0">
                          <a:solidFill>
                            <a:schemeClr val="tx1"/>
                          </a:solidFill>
                        </a:rPr>
                        <a:t>82% (sig +)</a:t>
                      </a:r>
                    </a:p>
                  </a:txBody>
                  <a:tcPr>
                    <a:solidFill>
                      <a:schemeClr val="bg2"/>
                    </a:solidFill>
                  </a:tcPr>
                </a:tc>
                <a:tc>
                  <a:txBody>
                    <a:bodyPr/>
                    <a:lstStyle/>
                    <a:p>
                      <a:pPr algn="ctr"/>
                      <a:r>
                        <a:rPr lang="en-GB" sz="1600" dirty="0">
                          <a:solidFill>
                            <a:schemeClr val="tx1"/>
                          </a:solidFill>
                        </a:rPr>
                        <a:t>+0.45 (sig +)</a:t>
                      </a:r>
                    </a:p>
                  </a:txBody>
                  <a:tcPr>
                    <a:solidFill>
                      <a:schemeClr val="bg2"/>
                    </a:solidFill>
                  </a:tcPr>
                </a:tc>
                <a:tc>
                  <a:txBody>
                    <a:bodyPr/>
                    <a:lstStyle/>
                    <a:p>
                      <a:pPr algn="ctr"/>
                      <a:r>
                        <a:rPr lang="en-GB" sz="1600" dirty="0">
                          <a:solidFill>
                            <a:schemeClr val="tx1"/>
                          </a:solidFill>
                        </a:rPr>
                        <a:t>+9% (sig +)</a:t>
                      </a:r>
                    </a:p>
                  </a:txBody>
                  <a:tcPr>
                    <a:solidFill>
                      <a:schemeClr val="bg2"/>
                    </a:solidFill>
                  </a:tcPr>
                </a:tc>
                <a:extLst>
                  <a:ext uri="{0D108BD9-81ED-4DB2-BD59-A6C34878D82A}">
                    <a16:rowId xmlns:a16="http://schemas.microsoft.com/office/drawing/2014/main" val="201789261"/>
                  </a:ext>
                </a:extLst>
              </a:tr>
              <a:tr h="370840">
                <a:tc>
                  <a:txBody>
                    <a:bodyPr/>
                    <a:lstStyle/>
                    <a:p>
                      <a:pPr algn="ctr"/>
                      <a:r>
                        <a:rPr lang="en-GB" sz="1600" b="1" dirty="0">
                          <a:solidFill>
                            <a:srgbClr val="FFFF00"/>
                          </a:solidFill>
                        </a:rPr>
                        <a:t>Overview (CAGs) 2020</a:t>
                      </a:r>
                    </a:p>
                  </a:txBody>
                  <a:tcPr>
                    <a:solidFill>
                      <a:schemeClr val="bg2"/>
                    </a:solidFill>
                  </a:tcPr>
                </a:tc>
                <a:tc>
                  <a:txBody>
                    <a:bodyPr/>
                    <a:lstStyle/>
                    <a:p>
                      <a:pPr algn="ctr"/>
                      <a:r>
                        <a:rPr lang="en-GB" sz="1600" dirty="0">
                          <a:solidFill>
                            <a:schemeClr val="tx1"/>
                          </a:solidFill>
                        </a:rPr>
                        <a:t>Attainment 8 (Overall)</a:t>
                      </a:r>
                    </a:p>
                  </a:txBody>
                  <a:tcPr>
                    <a:solidFill>
                      <a:schemeClr val="bg2"/>
                    </a:solidFill>
                  </a:tcPr>
                </a:tc>
                <a:tc>
                  <a:txBody>
                    <a:bodyPr/>
                    <a:lstStyle/>
                    <a:p>
                      <a:pPr algn="ctr"/>
                      <a:r>
                        <a:rPr lang="en-GB" sz="1600" dirty="0">
                          <a:solidFill>
                            <a:schemeClr val="tx1"/>
                          </a:solidFill>
                        </a:rPr>
                        <a:t>% English &amp; Maths (Grade 4+)</a:t>
                      </a:r>
                    </a:p>
                  </a:txBody>
                  <a:tcPr>
                    <a:solidFill>
                      <a:schemeClr val="bg2"/>
                    </a:solidFill>
                  </a:tcPr>
                </a:tc>
                <a:tc>
                  <a:txBody>
                    <a:bodyPr/>
                    <a:lstStyle/>
                    <a:p>
                      <a:pPr algn="ctr"/>
                      <a:r>
                        <a:rPr lang="en-GB" sz="1600" dirty="0">
                          <a:solidFill>
                            <a:schemeClr val="tx1"/>
                          </a:solidFill>
                        </a:rPr>
                        <a:t>Progress 8 (Overall)</a:t>
                      </a:r>
                    </a:p>
                  </a:txBody>
                  <a:tcPr>
                    <a:solidFill>
                      <a:schemeClr val="bg2"/>
                    </a:solidFill>
                  </a:tcPr>
                </a:tc>
                <a:tc>
                  <a:txBody>
                    <a:bodyPr/>
                    <a:lstStyle/>
                    <a:p>
                      <a:pPr algn="ctr"/>
                      <a:r>
                        <a:rPr lang="en-GB" sz="1600" dirty="0">
                          <a:solidFill>
                            <a:schemeClr val="tx1"/>
                          </a:solidFill>
                        </a:rPr>
                        <a:t>% English &amp; Maths (Grade 4+)</a:t>
                      </a:r>
                    </a:p>
                  </a:txBody>
                  <a:tcPr>
                    <a:solidFill>
                      <a:schemeClr val="bg2"/>
                    </a:solidFill>
                  </a:tcPr>
                </a:tc>
                <a:extLst>
                  <a:ext uri="{0D108BD9-81ED-4DB2-BD59-A6C34878D82A}">
                    <a16:rowId xmlns:a16="http://schemas.microsoft.com/office/drawing/2014/main" val="3125527655"/>
                  </a:ext>
                </a:extLst>
              </a:tr>
              <a:tr h="370840">
                <a:tc>
                  <a:txBody>
                    <a:bodyPr/>
                    <a:lstStyle/>
                    <a:p>
                      <a:pPr algn="ctr"/>
                      <a:r>
                        <a:rPr lang="en-GB" sz="1600" dirty="0">
                          <a:solidFill>
                            <a:schemeClr val="tx1"/>
                          </a:solidFill>
                        </a:rPr>
                        <a:t>147 Pupils</a:t>
                      </a:r>
                    </a:p>
                  </a:txBody>
                  <a:tcPr>
                    <a:solidFill>
                      <a:schemeClr val="bg2"/>
                    </a:solidFill>
                  </a:tcPr>
                </a:tc>
                <a:tc>
                  <a:txBody>
                    <a:bodyPr/>
                    <a:lstStyle/>
                    <a:p>
                      <a:pPr algn="ctr"/>
                      <a:r>
                        <a:rPr lang="en-GB" sz="1600" dirty="0">
                          <a:solidFill>
                            <a:schemeClr val="tx1"/>
                          </a:solidFill>
                        </a:rPr>
                        <a:t>5.7 (sig +)</a:t>
                      </a:r>
                    </a:p>
                  </a:txBody>
                  <a:tcPr>
                    <a:solidFill>
                      <a:schemeClr val="bg2"/>
                    </a:solidFill>
                  </a:tcPr>
                </a:tc>
                <a:tc>
                  <a:txBody>
                    <a:bodyPr/>
                    <a:lstStyle/>
                    <a:p>
                      <a:pPr algn="ctr"/>
                      <a:r>
                        <a:rPr lang="en-GB" sz="1600" dirty="0">
                          <a:solidFill>
                            <a:schemeClr val="tx1"/>
                          </a:solidFill>
                        </a:rPr>
                        <a:t>88% (sig +)</a:t>
                      </a:r>
                    </a:p>
                  </a:txBody>
                  <a:tcPr>
                    <a:solidFill>
                      <a:schemeClr val="bg2"/>
                    </a:solidFill>
                  </a:tcPr>
                </a:tc>
                <a:tc>
                  <a:txBody>
                    <a:bodyPr/>
                    <a:lstStyle/>
                    <a:p>
                      <a:pPr algn="ctr"/>
                      <a:r>
                        <a:rPr lang="en-GB" sz="1600" dirty="0">
                          <a:solidFill>
                            <a:schemeClr val="tx1"/>
                          </a:solidFill>
                        </a:rPr>
                        <a:t>+0.27 (sig +)</a:t>
                      </a:r>
                    </a:p>
                  </a:txBody>
                  <a:tcPr>
                    <a:solidFill>
                      <a:schemeClr val="bg2"/>
                    </a:solidFill>
                  </a:tcPr>
                </a:tc>
                <a:tc>
                  <a:txBody>
                    <a:bodyPr/>
                    <a:lstStyle/>
                    <a:p>
                      <a:pPr algn="ctr"/>
                      <a:r>
                        <a:rPr lang="en-GB" sz="1600" dirty="0">
                          <a:solidFill>
                            <a:schemeClr val="tx1"/>
                          </a:solidFill>
                        </a:rPr>
                        <a:t>+9% (sig +)</a:t>
                      </a:r>
                    </a:p>
                  </a:txBody>
                  <a:tcPr>
                    <a:solidFill>
                      <a:schemeClr val="bg2"/>
                    </a:solidFill>
                  </a:tcPr>
                </a:tc>
                <a:extLst>
                  <a:ext uri="{0D108BD9-81ED-4DB2-BD59-A6C34878D82A}">
                    <a16:rowId xmlns:a16="http://schemas.microsoft.com/office/drawing/2014/main" val="4130987682"/>
                  </a:ext>
                </a:extLst>
              </a:tr>
              <a:tr h="370840">
                <a:tc>
                  <a:txBody>
                    <a:bodyPr/>
                    <a:lstStyle/>
                    <a:p>
                      <a:pPr algn="ctr"/>
                      <a:r>
                        <a:rPr lang="en-GB" sz="1600" b="1" dirty="0">
                          <a:solidFill>
                            <a:srgbClr val="FFFF00"/>
                          </a:solidFill>
                        </a:rPr>
                        <a:t>Overview (TAGs) 2021</a:t>
                      </a:r>
                    </a:p>
                  </a:txBody>
                  <a:tcPr>
                    <a:solidFill>
                      <a:schemeClr val="bg2"/>
                    </a:solidFill>
                  </a:tcPr>
                </a:tc>
                <a:tc>
                  <a:txBody>
                    <a:bodyPr/>
                    <a:lstStyle/>
                    <a:p>
                      <a:pPr algn="ctr"/>
                      <a:r>
                        <a:rPr lang="en-GB" sz="1600" dirty="0">
                          <a:solidFill>
                            <a:schemeClr val="tx1"/>
                          </a:solidFill>
                        </a:rPr>
                        <a:t>Attainment 8 (Overall)</a:t>
                      </a:r>
                    </a:p>
                  </a:txBody>
                  <a:tcPr>
                    <a:solidFill>
                      <a:schemeClr val="bg2"/>
                    </a:solidFill>
                  </a:tcPr>
                </a:tc>
                <a:tc>
                  <a:txBody>
                    <a:bodyPr/>
                    <a:lstStyle/>
                    <a:p>
                      <a:pPr algn="ctr"/>
                      <a:r>
                        <a:rPr lang="en-GB" sz="1600" dirty="0">
                          <a:solidFill>
                            <a:schemeClr val="tx1"/>
                          </a:solidFill>
                        </a:rPr>
                        <a:t>% English &amp; Maths (Grade 4+)</a:t>
                      </a:r>
                    </a:p>
                  </a:txBody>
                  <a:tcPr>
                    <a:solidFill>
                      <a:schemeClr val="bg2"/>
                    </a:solidFill>
                  </a:tcPr>
                </a:tc>
                <a:tc>
                  <a:txBody>
                    <a:bodyPr/>
                    <a:lstStyle/>
                    <a:p>
                      <a:pPr algn="ctr"/>
                      <a:r>
                        <a:rPr lang="en-GB" sz="1600" dirty="0">
                          <a:solidFill>
                            <a:schemeClr val="tx1"/>
                          </a:solidFill>
                        </a:rPr>
                        <a:t>Progress 8 (Overall)</a:t>
                      </a:r>
                    </a:p>
                  </a:txBody>
                  <a:tcPr>
                    <a:solidFill>
                      <a:schemeClr val="bg2"/>
                    </a:solidFill>
                  </a:tcPr>
                </a:tc>
                <a:tc>
                  <a:txBody>
                    <a:bodyPr/>
                    <a:lstStyle/>
                    <a:p>
                      <a:pPr algn="ctr"/>
                      <a:r>
                        <a:rPr lang="en-GB" sz="1600" dirty="0">
                          <a:solidFill>
                            <a:schemeClr val="tx1"/>
                          </a:solidFill>
                        </a:rPr>
                        <a:t>% English &amp; Maths (Grade 4+)</a:t>
                      </a:r>
                    </a:p>
                  </a:txBody>
                  <a:tcPr>
                    <a:solidFill>
                      <a:schemeClr val="bg2"/>
                    </a:solidFill>
                  </a:tcPr>
                </a:tc>
                <a:extLst>
                  <a:ext uri="{0D108BD9-81ED-4DB2-BD59-A6C34878D82A}">
                    <a16:rowId xmlns:a16="http://schemas.microsoft.com/office/drawing/2014/main" val="202710056"/>
                  </a:ext>
                </a:extLst>
              </a:tr>
              <a:tr h="370840">
                <a:tc>
                  <a:txBody>
                    <a:bodyPr/>
                    <a:lstStyle/>
                    <a:p>
                      <a:pPr algn="ctr"/>
                      <a:r>
                        <a:rPr lang="en-GB" sz="1600" dirty="0">
                          <a:solidFill>
                            <a:schemeClr val="tx1"/>
                          </a:solidFill>
                        </a:rPr>
                        <a:t>147 Pupils</a:t>
                      </a:r>
                    </a:p>
                  </a:txBody>
                  <a:tcPr>
                    <a:solidFill>
                      <a:schemeClr val="bg2"/>
                    </a:solidFill>
                  </a:tcPr>
                </a:tc>
                <a:tc>
                  <a:txBody>
                    <a:bodyPr/>
                    <a:lstStyle/>
                    <a:p>
                      <a:pPr algn="ctr"/>
                      <a:r>
                        <a:rPr lang="en-GB" sz="1600" dirty="0">
                          <a:solidFill>
                            <a:schemeClr val="tx1"/>
                          </a:solidFill>
                        </a:rPr>
                        <a:t>6.2 (sig +)</a:t>
                      </a:r>
                    </a:p>
                  </a:txBody>
                  <a:tcPr>
                    <a:solidFill>
                      <a:schemeClr val="bg2"/>
                    </a:solidFill>
                  </a:tcPr>
                </a:tc>
                <a:tc>
                  <a:txBody>
                    <a:bodyPr/>
                    <a:lstStyle/>
                    <a:p>
                      <a:pPr algn="ctr"/>
                      <a:r>
                        <a:rPr lang="en-GB" sz="1600" dirty="0">
                          <a:solidFill>
                            <a:schemeClr val="tx1"/>
                          </a:solidFill>
                        </a:rPr>
                        <a:t>92% (sig +)</a:t>
                      </a:r>
                    </a:p>
                  </a:txBody>
                  <a:tcPr>
                    <a:solidFill>
                      <a:schemeClr val="bg2"/>
                    </a:solidFill>
                  </a:tcPr>
                </a:tc>
                <a:tc>
                  <a:txBody>
                    <a:bodyPr/>
                    <a:lstStyle/>
                    <a:p>
                      <a:pPr algn="ctr"/>
                      <a:r>
                        <a:rPr lang="en-GB" sz="1600" dirty="0">
                          <a:solidFill>
                            <a:schemeClr val="tx1"/>
                          </a:solidFill>
                        </a:rPr>
                        <a:t>+0.67 (sig +)</a:t>
                      </a:r>
                    </a:p>
                  </a:txBody>
                  <a:tcPr>
                    <a:solidFill>
                      <a:schemeClr val="bg2"/>
                    </a:solidFill>
                  </a:tcPr>
                </a:tc>
                <a:tc>
                  <a:txBody>
                    <a:bodyPr/>
                    <a:lstStyle/>
                    <a:p>
                      <a:pPr algn="ctr"/>
                      <a:r>
                        <a:rPr lang="en-GB" sz="1600" dirty="0">
                          <a:solidFill>
                            <a:schemeClr val="tx1"/>
                          </a:solidFill>
                        </a:rPr>
                        <a:t>+13% (sig +)</a:t>
                      </a:r>
                    </a:p>
                  </a:txBody>
                  <a:tcPr>
                    <a:solidFill>
                      <a:schemeClr val="bg2"/>
                    </a:solidFill>
                  </a:tcPr>
                </a:tc>
                <a:extLst>
                  <a:ext uri="{0D108BD9-81ED-4DB2-BD59-A6C34878D82A}">
                    <a16:rowId xmlns:a16="http://schemas.microsoft.com/office/drawing/2014/main" val="2628298774"/>
                  </a:ext>
                </a:extLst>
              </a:tr>
            </a:tbl>
          </a:graphicData>
        </a:graphic>
      </p:graphicFrame>
    </p:spTree>
    <p:extLst>
      <p:ext uri="{BB962C8B-B14F-4D97-AF65-F5344CB8AC3E}">
        <p14:creationId xmlns:p14="http://schemas.microsoft.com/office/powerpoint/2010/main" val="351269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1000"/>
                                        <p:tgtEl>
                                          <p:spTgt spid="9">
                                            <p:txEl>
                                              <p:pRg st="1" end="1"/>
                                            </p:txEl>
                                          </p:spTgt>
                                        </p:tgtEl>
                                      </p:cBhvr>
                                    </p:animEffect>
                                    <p:anim calcmode="lin" valueType="num">
                                      <p:cBhvr>
                                        <p:cTn id="1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anim calcmode="lin" valueType="num">
                                      <p:cBhvr>
                                        <p:cTn id="24" dur="1000" fill="hold"/>
                                        <p:tgtEl>
                                          <p:spTgt spid="3"/>
                                        </p:tgtEl>
                                        <p:attrNameLst>
                                          <p:attrName>ppt_x</p:attrName>
                                        </p:attrNameLst>
                                      </p:cBhvr>
                                      <p:tavLst>
                                        <p:tav tm="0">
                                          <p:val>
                                            <p:strVal val="#ppt_x"/>
                                          </p:val>
                                        </p:tav>
                                        <p:tav tm="100000">
                                          <p:val>
                                            <p:strVal val="#ppt_x"/>
                                          </p:val>
                                        </p:tav>
                                      </p:tavLst>
                                    </p:anim>
                                    <p:anim calcmode="lin" valueType="num">
                                      <p:cBhvr>
                                        <p:cTn id="25" dur="1000" fill="hold"/>
                                        <p:tgtEl>
                                          <p:spTgt spid="3"/>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8" presetClass="emph" presetSubtype="0" fill="hold" grpId="0" nodeType="afterEffect">
                                  <p:stCondLst>
                                    <p:cond delay="0"/>
                                  </p:stCondLst>
                                  <p:childTnLst>
                                    <p:animRot by="21600000">
                                      <p:cBhvr>
                                        <p:cTn id="28"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allAtOnce"/>
      <p:bldP spid="10"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a:bodyPr>
          <a:lstStyle/>
          <a:p>
            <a:r>
              <a:rPr lang="en-GB" dirty="0">
                <a:solidFill>
                  <a:srgbClr val="FFFF00"/>
                </a:solidFill>
              </a:rPr>
              <a:t>curriculum</a:t>
            </a:r>
          </a:p>
        </p:txBody>
      </p:sp>
      <p:sp>
        <p:nvSpPr>
          <p:cNvPr id="9" name="Text Placeholder 8"/>
          <p:cNvSpPr>
            <a:spLocks noGrp="1"/>
          </p:cNvSpPr>
          <p:nvPr>
            <p:ph type="body" idx="1"/>
          </p:nvPr>
        </p:nvSpPr>
        <p:spPr>
          <a:xfrm>
            <a:off x="546425" y="1240076"/>
            <a:ext cx="11228040" cy="4819585"/>
          </a:xfrm>
        </p:spPr>
        <p:txBody>
          <a:bodyPr>
            <a:noAutofit/>
          </a:bodyPr>
          <a:lstStyle/>
          <a:p>
            <a:r>
              <a:rPr lang="en-GB" b="1" dirty="0"/>
              <a:t>Actions to develop Curriculum:</a:t>
            </a:r>
            <a:endParaRPr lang="en-GB" dirty="0"/>
          </a:p>
          <a:p>
            <a:pPr marL="342900" lvl="0" indent="-342900">
              <a:buFont typeface="Wingdings" panose="05000000000000000000" pitchFamily="2" charset="2"/>
              <a:buChar char="Ø"/>
            </a:pPr>
            <a:r>
              <a:rPr lang="en-GB" dirty="0" smtClean="0"/>
              <a:t>Improve </a:t>
            </a:r>
            <a:r>
              <a:rPr lang="en-GB" dirty="0"/>
              <a:t>the accessibility of key curriculum information in line with school website re-development 2021-22</a:t>
            </a:r>
          </a:p>
          <a:p>
            <a:pPr marL="342900" lvl="0" indent="-342900">
              <a:buFont typeface="Wingdings" panose="05000000000000000000" pitchFamily="2" charset="2"/>
              <a:buChar char="Ø"/>
            </a:pPr>
            <a:r>
              <a:rPr lang="en-GB" dirty="0"/>
              <a:t>All HODs to produce detailed departmental Catch-up strategy plans with relevant expenditure as part of their DDPs in order to account for delays and gaps in learning arising from the pandemic </a:t>
            </a:r>
          </a:p>
          <a:p>
            <a:pPr marL="342900" lvl="0" indent="-342900">
              <a:buFont typeface="Wingdings" panose="05000000000000000000" pitchFamily="2" charset="2"/>
              <a:buChar char="Ø"/>
            </a:pPr>
            <a:r>
              <a:rPr lang="en-GB" dirty="0"/>
              <a:t>Ensure that Curriculum Intent, Implementation and Impact is a key focus of all Departmental Reviews Jan-June 2022 and evaluated in subsequent written reports</a:t>
            </a:r>
          </a:p>
          <a:p>
            <a:pPr marL="342900" lvl="0" indent="-342900">
              <a:buFont typeface="Wingdings" panose="05000000000000000000" pitchFamily="2" charset="2"/>
              <a:buChar char="Ø"/>
            </a:pPr>
            <a:r>
              <a:rPr lang="en-GB" dirty="0"/>
              <a:t>Curriculum based CPD opportunities drawn into professional development objectives within staff appraisal cycle</a:t>
            </a:r>
          </a:p>
          <a:p>
            <a:pPr marL="342900" lvl="0" indent="-342900">
              <a:buFont typeface="Wingdings" panose="05000000000000000000" pitchFamily="2" charset="2"/>
              <a:buChar char="Ø"/>
            </a:pPr>
            <a:r>
              <a:rPr lang="en-GB" dirty="0"/>
              <a:t>Ongoing maintenance of school’s remote provision offer, ensuring this fits with and is supportive of the overall curriculum intent at St Mary’s</a:t>
            </a:r>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8" name="Isosceles Triangle 7">
            <a:hlinkClick r:id="rId2" action="ppaction://hlinksldjump"/>
            <a:extLst>
              <a:ext uri="{FF2B5EF4-FFF2-40B4-BE49-F238E27FC236}">
                <a16:creationId xmlns:a16="http://schemas.microsoft.com/office/drawing/2014/main" id="{CC9D5561-64F5-4FE5-BA38-CDC0DCAC247E}"/>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07107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fade">
                                      <p:cBhvr>
                                        <p:cTn id="13" dur="1000"/>
                                        <p:tgtEl>
                                          <p:spTgt spid="9">
                                            <p:txEl>
                                              <p:pRg st="0" end="0"/>
                                            </p:txEl>
                                          </p:spTgt>
                                        </p:tgtEl>
                                      </p:cBhvr>
                                    </p:animEffect>
                                    <p:anim calcmode="lin" valueType="num">
                                      <p:cBhvr>
                                        <p:cTn id="14"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1000"/>
                                        <p:tgtEl>
                                          <p:spTgt spid="9">
                                            <p:txEl>
                                              <p:pRg st="1" end="1"/>
                                            </p:txEl>
                                          </p:spTgt>
                                        </p:tgtEl>
                                      </p:cBhvr>
                                    </p:animEffect>
                                    <p:anim calcmode="lin" valueType="num">
                                      <p:cBhvr>
                                        <p:cTn id="20"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Effect transition="in" filter="fade">
                                      <p:cBhvr>
                                        <p:cTn id="25" dur="1000"/>
                                        <p:tgtEl>
                                          <p:spTgt spid="9">
                                            <p:txEl>
                                              <p:pRg st="2" end="2"/>
                                            </p:txEl>
                                          </p:spTgt>
                                        </p:tgtEl>
                                      </p:cBhvr>
                                    </p:animEffect>
                                    <p:anim calcmode="lin" valueType="num">
                                      <p:cBhvr>
                                        <p:cTn id="26"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1000"/>
                                        <p:tgtEl>
                                          <p:spTgt spid="9">
                                            <p:txEl>
                                              <p:pRg st="3" end="3"/>
                                            </p:txEl>
                                          </p:spTgt>
                                        </p:tgtEl>
                                      </p:cBhvr>
                                    </p:animEffect>
                                    <p:anim calcmode="lin" valueType="num">
                                      <p:cBhvr>
                                        <p:cTn id="32"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Effect transition="in" filter="fade">
                                      <p:cBhvr>
                                        <p:cTn id="37" dur="1000"/>
                                        <p:tgtEl>
                                          <p:spTgt spid="9">
                                            <p:txEl>
                                              <p:pRg st="4" end="4"/>
                                            </p:txEl>
                                          </p:spTgt>
                                        </p:tgtEl>
                                      </p:cBhvr>
                                    </p:animEffect>
                                    <p:anim calcmode="lin" valueType="num">
                                      <p:cBhvr>
                                        <p:cTn id="38"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9">
                                            <p:txEl>
                                              <p:pRg st="5" end="5"/>
                                            </p:txEl>
                                          </p:spTgt>
                                        </p:tgtEl>
                                        <p:attrNameLst>
                                          <p:attrName>style.visibility</p:attrName>
                                        </p:attrNameLst>
                                      </p:cBhvr>
                                      <p:to>
                                        <p:strVal val="visible"/>
                                      </p:to>
                                    </p:set>
                                    <p:animEffect transition="in" filter="fade">
                                      <p:cBhvr>
                                        <p:cTn id="43" dur="1000"/>
                                        <p:tgtEl>
                                          <p:spTgt spid="9">
                                            <p:txEl>
                                              <p:pRg st="5" end="5"/>
                                            </p:txEl>
                                          </p:spTgt>
                                        </p:tgtEl>
                                      </p:cBhvr>
                                    </p:animEffect>
                                    <p:anim calcmode="lin" valueType="num">
                                      <p:cBhvr>
                                        <p:cTn id="44"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8" presetClass="emph" presetSubtype="0" fill="hold" grpId="0" nodeType="afterEffect">
                                  <p:stCondLst>
                                    <p:cond delay="0"/>
                                  </p:stCondLst>
                                  <p:childTnLst>
                                    <p:animRot by="21600000">
                                      <p:cBhvr>
                                        <p:cTn id="48"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build="p"/>
      <p:bldP spid="8"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a:bodyPr>
          <a:lstStyle/>
          <a:p>
            <a:r>
              <a:rPr lang="en-GB" dirty="0">
                <a:solidFill>
                  <a:srgbClr val="FFFF00"/>
                </a:solidFill>
              </a:rPr>
              <a:t>curriculum</a:t>
            </a:r>
          </a:p>
        </p:txBody>
      </p:sp>
      <p:sp>
        <p:nvSpPr>
          <p:cNvPr id="9" name="Text Placeholder 8"/>
          <p:cNvSpPr>
            <a:spLocks noGrp="1"/>
          </p:cNvSpPr>
          <p:nvPr>
            <p:ph type="body" idx="1"/>
          </p:nvPr>
        </p:nvSpPr>
        <p:spPr>
          <a:xfrm>
            <a:off x="546425" y="1240076"/>
            <a:ext cx="11228040" cy="4819585"/>
          </a:xfrm>
        </p:spPr>
        <p:txBody>
          <a:bodyPr>
            <a:noAutofit/>
          </a:bodyPr>
          <a:lstStyle/>
          <a:p>
            <a:r>
              <a:rPr lang="en-GB" b="1" dirty="0"/>
              <a:t>Monitoring &amp; Evaluation: </a:t>
            </a:r>
            <a:endParaRPr lang="en-GB" dirty="0"/>
          </a:p>
          <a:p>
            <a:pPr marL="285750" lvl="0" indent="-285750">
              <a:buFont typeface="Wingdings" panose="05000000000000000000" pitchFamily="2" charset="2"/>
              <a:buChar char="Ø"/>
            </a:pPr>
            <a:r>
              <a:rPr lang="en-GB" dirty="0"/>
              <a:t>SLT Review and feedback of DDPs – ongoing submission and review schedule (SWA termly)</a:t>
            </a:r>
          </a:p>
          <a:p>
            <a:pPr marL="285750" lvl="0" indent="-285750">
              <a:buFont typeface="Wingdings" panose="05000000000000000000" pitchFamily="2" charset="2"/>
              <a:buChar char="Ø"/>
            </a:pPr>
            <a:r>
              <a:rPr lang="en-GB" dirty="0"/>
              <a:t>Detailed reports following all Department Reviews – with clearly defined Action Points </a:t>
            </a:r>
          </a:p>
          <a:p>
            <a:pPr marL="285750" lvl="0" indent="-285750">
              <a:buFont typeface="Wingdings" panose="05000000000000000000" pitchFamily="2" charset="2"/>
              <a:buChar char="Ø"/>
            </a:pPr>
            <a:r>
              <a:rPr lang="en-GB" dirty="0"/>
              <a:t>SLT Minutes – weekly meetings (ref: Curriculum Review)</a:t>
            </a:r>
          </a:p>
          <a:p>
            <a:pPr marL="285750" lvl="0" indent="-285750">
              <a:buFont typeface="Wingdings" panose="05000000000000000000" pitchFamily="2" charset="2"/>
              <a:buChar char="Ø"/>
            </a:pPr>
            <a:r>
              <a:rPr lang="en-GB" dirty="0"/>
              <a:t>Department Review Schedule commencing January 2022: </a:t>
            </a:r>
            <a:r>
              <a:rPr lang="en-GB" dirty="0" err="1"/>
              <a:t>inc.</a:t>
            </a:r>
            <a:r>
              <a:rPr lang="en-GB" dirty="0"/>
              <a:t> lesson observations, review of marking and assessment, pupil outcomes and review of curriculum provision (Intent, Implementation and Impact) and quality of education, including catch-up and intervention (SWA/SWE/SLT &amp; HODs)</a:t>
            </a:r>
          </a:p>
          <a:p>
            <a:pPr marL="285750" lvl="0" indent="-285750">
              <a:buFont typeface="Wingdings" panose="05000000000000000000" pitchFamily="2" charset="2"/>
              <a:buChar char="Ø"/>
            </a:pPr>
            <a:r>
              <a:rPr lang="en-GB" dirty="0"/>
              <a:t>Catch-up plans and impact of actions to be monitored by Standards &amp; Curriculum Committee (</a:t>
            </a:r>
            <a:r>
              <a:rPr lang="en-GB" dirty="0" err="1"/>
              <a:t>Govs</a:t>
            </a:r>
            <a:r>
              <a:rPr lang="en-GB" dirty="0"/>
              <a:t>) 24.11.21/17.03.22/30.06.22</a:t>
            </a:r>
          </a:p>
          <a:p>
            <a:pPr marL="285750" lvl="0" indent="-285750">
              <a:buFont typeface="Wingdings" panose="05000000000000000000" pitchFamily="2" charset="2"/>
              <a:buChar char="Ø"/>
            </a:pPr>
            <a:r>
              <a:rPr lang="en-GB" dirty="0"/>
              <a:t>Analysis of Internal termly progress checks and mock examination results data (Dec 2021/Jan 22) (SLT&amp; HODs) – to assess impact of curriculum</a:t>
            </a:r>
          </a:p>
          <a:p>
            <a:pPr marL="342900" lvl="0" indent="-342900">
              <a:buFont typeface="Wingdings" panose="05000000000000000000" pitchFamily="2" charset="2"/>
              <a:buChar char="Ø"/>
            </a:pPr>
            <a:endParaRPr lang="en-GB" dirty="0"/>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8" name="Isosceles Triangle 7">
            <a:hlinkClick r:id="rId2" action="ppaction://hlinksldjump"/>
            <a:extLst>
              <a:ext uri="{FF2B5EF4-FFF2-40B4-BE49-F238E27FC236}">
                <a16:creationId xmlns:a16="http://schemas.microsoft.com/office/drawing/2014/main" id="{CC9D5561-64F5-4FE5-BA38-CDC0DCAC247E}"/>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5474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fade">
                                      <p:cBhvr>
                                        <p:cTn id="17" dur="1000"/>
                                        <p:tgtEl>
                                          <p:spTgt spid="9">
                                            <p:txEl>
                                              <p:pRg st="1" end="1"/>
                                            </p:txEl>
                                          </p:spTgt>
                                        </p:tgtEl>
                                      </p:cBhvr>
                                    </p:animEffect>
                                    <p:anim calcmode="lin" valueType="num">
                                      <p:cBhvr>
                                        <p:cTn id="18"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Effect transition="in" filter="fade">
                                      <p:cBhvr>
                                        <p:cTn id="22" dur="1000"/>
                                        <p:tgtEl>
                                          <p:spTgt spid="9">
                                            <p:txEl>
                                              <p:pRg st="2" end="2"/>
                                            </p:txEl>
                                          </p:spTgt>
                                        </p:tgtEl>
                                      </p:cBhvr>
                                    </p:animEffect>
                                    <p:anim calcmode="lin" valueType="num">
                                      <p:cBhvr>
                                        <p:cTn id="23"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Effect transition="in" filter="fade">
                                      <p:cBhvr>
                                        <p:cTn id="27" dur="1000"/>
                                        <p:tgtEl>
                                          <p:spTgt spid="9">
                                            <p:txEl>
                                              <p:pRg st="3" end="3"/>
                                            </p:txEl>
                                          </p:spTgt>
                                        </p:tgtEl>
                                      </p:cBhvr>
                                    </p:animEffect>
                                    <p:anim calcmode="lin" valueType="num">
                                      <p:cBhvr>
                                        <p:cTn id="28"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9">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fade">
                                      <p:cBhvr>
                                        <p:cTn id="32" dur="1000"/>
                                        <p:tgtEl>
                                          <p:spTgt spid="9">
                                            <p:txEl>
                                              <p:pRg st="4" end="4"/>
                                            </p:txEl>
                                          </p:spTgt>
                                        </p:tgtEl>
                                      </p:cBhvr>
                                    </p:animEffect>
                                    <p:anim calcmode="lin" valueType="num">
                                      <p:cBhvr>
                                        <p:cTn id="3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9">
                                            <p:txEl>
                                              <p:pRg st="4" end="4"/>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Effect transition="in" filter="fade">
                                      <p:cBhvr>
                                        <p:cTn id="37" dur="1000"/>
                                        <p:tgtEl>
                                          <p:spTgt spid="9">
                                            <p:txEl>
                                              <p:pRg st="5" end="5"/>
                                            </p:txEl>
                                          </p:spTgt>
                                        </p:tgtEl>
                                      </p:cBhvr>
                                    </p:animEffect>
                                    <p:anim calcmode="lin" valueType="num">
                                      <p:cBhvr>
                                        <p:cTn id="38"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1000"/>
                            </p:stCondLst>
                            <p:childTnLst>
                              <p:par>
                                <p:cTn id="41" presetID="42" presetClass="entr" presetSubtype="0" fill="hold" grpId="0" nodeType="after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Effect transition="in" filter="fade">
                                      <p:cBhvr>
                                        <p:cTn id="43" dur="1000"/>
                                        <p:tgtEl>
                                          <p:spTgt spid="9">
                                            <p:txEl>
                                              <p:pRg st="6" end="6"/>
                                            </p:txEl>
                                          </p:spTgt>
                                        </p:tgtEl>
                                      </p:cBhvr>
                                    </p:animEffect>
                                    <p:anim calcmode="lin" valueType="num">
                                      <p:cBhvr>
                                        <p:cTn id="44"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2000"/>
                            </p:stCondLst>
                            <p:childTnLst>
                              <p:par>
                                <p:cTn id="47" presetID="8" presetClass="emph" presetSubtype="0" fill="hold" grpId="0" nodeType="afterEffect">
                                  <p:stCondLst>
                                    <p:cond delay="0"/>
                                  </p:stCondLst>
                                  <p:childTnLst>
                                    <p:animRot by="21600000">
                                      <p:cBhvr>
                                        <p:cTn id="48"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8"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a:bodyPr>
          <a:lstStyle/>
          <a:p>
            <a:r>
              <a:rPr lang="en-GB" dirty="0">
                <a:solidFill>
                  <a:srgbClr val="FFFF00"/>
                </a:solidFill>
              </a:rPr>
              <a:t>curriculum</a:t>
            </a:r>
          </a:p>
        </p:txBody>
      </p:sp>
      <p:sp>
        <p:nvSpPr>
          <p:cNvPr id="9" name="Text Placeholder 8"/>
          <p:cNvSpPr>
            <a:spLocks noGrp="1"/>
          </p:cNvSpPr>
          <p:nvPr>
            <p:ph type="body" idx="1"/>
          </p:nvPr>
        </p:nvSpPr>
        <p:spPr>
          <a:xfrm>
            <a:off x="546425" y="1240077"/>
            <a:ext cx="11228040" cy="2602162"/>
          </a:xfrm>
        </p:spPr>
        <p:txBody>
          <a:bodyPr>
            <a:noAutofit/>
          </a:bodyPr>
          <a:lstStyle/>
          <a:p>
            <a:r>
              <a:rPr lang="en-GB" b="1" dirty="0"/>
              <a:t>Monitoring &amp; Evaluation: </a:t>
            </a:r>
            <a:endParaRPr lang="en-GB" dirty="0"/>
          </a:p>
          <a:p>
            <a:pPr marL="285750" lvl="0" indent="-285750">
              <a:buFont typeface="Wingdings" panose="05000000000000000000" pitchFamily="2" charset="2"/>
              <a:buChar char="Ø"/>
            </a:pPr>
            <a:r>
              <a:rPr lang="en-GB" dirty="0"/>
              <a:t>Numbers of pupils opting for </a:t>
            </a:r>
            <a:r>
              <a:rPr lang="en-GB" dirty="0" err="1"/>
              <a:t>EBacc</a:t>
            </a:r>
            <a:r>
              <a:rPr lang="en-GB" dirty="0"/>
              <a:t> subjects (</a:t>
            </a:r>
            <a:r>
              <a:rPr lang="en-GB" dirty="0" err="1"/>
              <a:t>inc.</a:t>
            </a:r>
            <a:r>
              <a:rPr lang="en-GB" dirty="0"/>
              <a:t> MFL 2022-24 exams)</a:t>
            </a:r>
          </a:p>
          <a:p>
            <a:pPr marL="285750" lvl="0" indent="-285750">
              <a:buFont typeface="Wingdings" panose="05000000000000000000" pitchFamily="2" charset="2"/>
              <a:buChar char="Ø"/>
            </a:pPr>
            <a:r>
              <a:rPr lang="en-GB" dirty="0"/>
              <a:t>Curriculum Intent, Implementation and Impact monitored via Standards &amp; Curriculum Committee Meetings 24.11.21/17.03.22/30.06.22 including HOD presentations</a:t>
            </a:r>
          </a:p>
          <a:p>
            <a:pPr marL="285750" lvl="0" indent="-285750">
              <a:buFont typeface="Wingdings" panose="05000000000000000000" pitchFamily="2" charset="2"/>
              <a:buChar char="Ø"/>
            </a:pPr>
            <a:r>
              <a:rPr lang="en-GB" dirty="0"/>
              <a:t>Link Governors attached to departments with a remit of meeting HODs to discuss curriculum provision and outcomes (termly)</a:t>
            </a:r>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7" name="Isosceles Triangle 6">
            <a:hlinkClick r:id="rId2" action="ppaction://hlinksldjump"/>
            <a:extLst>
              <a:ext uri="{FF2B5EF4-FFF2-40B4-BE49-F238E27FC236}">
                <a16:creationId xmlns:a16="http://schemas.microsoft.com/office/drawing/2014/main" id="{37A2DA50-8176-4EE9-BF7C-66295A0238C4}"/>
              </a:ext>
            </a:extLst>
          </p:cNvPr>
          <p:cNvSpPr/>
          <p:nvPr/>
        </p:nvSpPr>
        <p:spPr>
          <a:xfrm rot="16200000" flipH="1">
            <a:off x="11149979" y="6305826"/>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628418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fade">
                                      <p:cBhvr>
                                        <p:cTn id="13" dur="1000"/>
                                        <p:tgtEl>
                                          <p:spTgt spid="9">
                                            <p:txEl>
                                              <p:pRg st="0" end="0"/>
                                            </p:txEl>
                                          </p:spTgt>
                                        </p:tgtEl>
                                      </p:cBhvr>
                                    </p:animEffect>
                                    <p:anim calcmode="lin" valueType="num">
                                      <p:cBhvr>
                                        <p:cTn id="14"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1000"/>
                                        <p:tgtEl>
                                          <p:spTgt spid="9">
                                            <p:txEl>
                                              <p:pRg st="1" end="1"/>
                                            </p:txEl>
                                          </p:spTgt>
                                        </p:tgtEl>
                                      </p:cBhvr>
                                    </p:animEffect>
                                    <p:anim calcmode="lin" valueType="num">
                                      <p:cBhvr>
                                        <p:cTn id="20"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Effect transition="in" filter="fade">
                                      <p:cBhvr>
                                        <p:cTn id="25" dur="1000"/>
                                        <p:tgtEl>
                                          <p:spTgt spid="9">
                                            <p:txEl>
                                              <p:pRg st="2" end="2"/>
                                            </p:txEl>
                                          </p:spTgt>
                                        </p:tgtEl>
                                      </p:cBhvr>
                                    </p:animEffect>
                                    <p:anim calcmode="lin" valueType="num">
                                      <p:cBhvr>
                                        <p:cTn id="26"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1000"/>
                                        <p:tgtEl>
                                          <p:spTgt spid="9">
                                            <p:txEl>
                                              <p:pRg st="3" end="3"/>
                                            </p:txEl>
                                          </p:spTgt>
                                        </p:tgtEl>
                                      </p:cBhvr>
                                    </p:animEffect>
                                    <p:anim calcmode="lin" valueType="num">
                                      <p:cBhvr>
                                        <p:cTn id="32"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8" presetClass="emph" presetSubtype="0" fill="hold" grpId="0" nodeType="afterEffect">
                                  <p:stCondLst>
                                    <p:cond delay="0"/>
                                  </p:stCondLst>
                                  <p:childTnLst>
                                    <p:animRot by="21600000">
                                      <p:cBhvr>
                                        <p:cTn id="3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D453D-B0DC-4543-8A80-EFBFEF3EF5C5}"/>
              </a:ext>
            </a:extLst>
          </p:cNvPr>
          <p:cNvSpPr>
            <a:spLocks noGrp="1"/>
          </p:cNvSpPr>
          <p:nvPr>
            <p:ph type="title"/>
          </p:nvPr>
        </p:nvSpPr>
        <p:spPr/>
        <p:txBody>
          <a:bodyPr/>
          <a:lstStyle/>
          <a:p>
            <a:r>
              <a:rPr lang="en-GB" dirty="0">
                <a:solidFill>
                  <a:srgbClr val="FFFF00"/>
                </a:solidFill>
              </a:rPr>
              <a:t>safeguarding</a:t>
            </a:r>
          </a:p>
        </p:txBody>
      </p:sp>
      <p:sp>
        <p:nvSpPr>
          <p:cNvPr id="3" name="Text Placeholder 2">
            <a:extLst>
              <a:ext uri="{FF2B5EF4-FFF2-40B4-BE49-F238E27FC236}">
                <a16:creationId xmlns:a16="http://schemas.microsoft.com/office/drawing/2014/main" id="{F280FD4C-5129-4F3D-ACC2-B5AADA987B64}"/>
              </a:ext>
            </a:extLst>
          </p:cNvPr>
          <p:cNvSpPr>
            <a:spLocks noGrp="1"/>
          </p:cNvSpPr>
          <p:nvPr>
            <p:ph type="body" idx="1"/>
          </p:nvPr>
        </p:nvSpPr>
        <p:spPr/>
        <p:txBody>
          <a:bodyPr>
            <a:normAutofit lnSpcReduction="10000"/>
          </a:bodyPr>
          <a:lstStyle/>
          <a:p>
            <a:r>
              <a:rPr lang="en-GB" kern="1400" dirty="0">
                <a:solidFill>
                  <a:schemeClr val="accent1">
                    <a:lumMod val="50000"/>
                  </a:schemeClr>
                </a:solidFill>
              </a:rPr>
              <a:t>In addition to all key KCSIE updates and the ongoing safeguarding of all pupils– Sexual Violence/Sexual Harassment between children – Sept. 2021.</a:t>
            </a:r>
          </a:p>
          <a:p>
            <a:r>
              <a:rPr lang="en-GB" dirty="0"/>
              <a:t> </a:t>
            </a:r>
          </a:p>
          <a:p>
            <a:pPr marL="0" marR="0" indent="0" algn="l">
              <a:lnSpc>
                <a:spcPct val="119000"/>
              </a:lnSpc>
              <a:spcBef>
                <a:spcPts val="0"/>
              </a:spcBef>
              <a:spcAft>
                <a:spcPts val="600"/>
              </a:spcAft>
            </a:pPr>
            <a:r>
              <a:rPr lang="en-GB" kern="1400" dirty="0">
                <a:ln>
                  <a:noFill/>
                </a:ln>
                <a:solidFill>
                  <a:schemeClr val="accent1">
                    <a:lumMod val="50000"/>
                  </a:schemeClr>
                </a:solidFill>
                <a:effectLst/>
              </a:rPr>
              <a:t> </a:t>
            </a:r>
          </a:p>
          <a:p>
            <a:endParaRPr lang="en-GB" dirty="0">
              <a:solidFill>
                <a:schemeClr val="accent1">
                  <a:lumMod val="50000"/>
                </a:schemeClr>
              </a:solidFill>
            </a:endParaRPr>
          </a:p>
        </p:txBody>
      </p:sp>
      <p:sp>
        <p:nvSpPr>
          <p:cNvPr id="5" name="Isosceles Triangle 4">
            <a:hlinkClick r:id="rId2" action="ppaction://hlinksldjump"/>
            <a:extLst>
              <a:ext uri="{FF2B5EF4-FFF2-40B4-BE49-F238E27FC236}">
                <a16:creationId xmlns:a16="http://schemas.microsoft.com/office/drawing/2014/main" id="{ECD595E1-DDC2-463C-B68E-810D6F05280D}"/>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70857" y="0"/>
            <a:ext cx="1333278" cy="1896026"/>
          </a:xfrm>
          <a:prstGeom prst="rect">
            <a:avLst/>
          </a:prstGeom>
        </p:spPr>
      </p:pic>
    </p:spTree>
    <p:extLst>
      <p:ext uri="{BB962C8B-B14F-4D97-AF65-F5344CB8AC3E}">
        <p14:creationId xmlns:p14="http://schemas.microsoft.com/office/powerpoint/2010/main" val="4269610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1000"/>
                            </p:stCondLst>
                            <p:childTnLst>
                              <p:par>
                                <p:cTn id="19" presetID="8" presetClass="emph" presetSubtype="0" fill="hold" grpId="0" nodeType="afterEffect">
                                  <p:stCondLst>
                                    <p:cond delay="0"/>
                                  </p:stCondLst>
                                  <p:childTnLst>
                                    <p:animRot by="21600000">
                                      <p:cBhvr>
                                        <p:cTn id="20"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a:bodyPr>
          <a:lstStyle/>
          <a:p>
            <a:r>
              <a:rPr lang="en-GB" dirty="0">
                <a:solidFill>
                  <a:srgbClr val="FFFF00"/>
                </a:solidFill>
              </a:rPr>
              <a:t>Safeguarding</a:t>
            </a:r>
          </a:p>
        </p:txBody>
      </p:sp>
      <p:sp>
        <p:nvSpPr>
          <p:cNvPr id="9" name="Text Placeholder 8"/>
          <p:cNvSpPr>
            <a:spLocks noGrp="1"/>
          </p:cNvSpPr>
          <p:nvPr>
            <p:ph type="body" idx="1"/>
          </p:nvPr>
        </p:nvSpPr>
        <p:spPr>
          <a:xfrm>
            <a:off x="546425" y="1240076"/>
            <a:ext cx="11228040" cy="4710347"/>
          </a:xfrm>
        </p:spPr>
        <p:txBody>
          <a:bodyPr>
            <a:noAutofit/>
          </a:bodyPr>
          <a:lstStyle/>
          <a:p>
            <a:r>
              <a:rPr lang="en-GB" dirty="0"/>
              <a:t>In addition to all KCSIE updates and the ongoing safeguarding of all pupils – Sexual Violence/Sexual Harassment between children – Sept 2021</a:t>
            </a:r>
          </a:p>
          <a:p>
            <a:r>
              <a:rPr lang="en-GB" b="1" dirty="0"/>
              <a:t>This 2021-22 SDP Priority will focus on:</a:t>
            </a:r>
            <a:endParaRPr lang="en-GB" dirty="0"/>
          </a:p>
          <a:p>
            <a:r>
              <a:rPr lang="en-GB" b="1" dirty="0"/>
              <a:t>Actions:</a:t>
            </a:r>
            <a:endParaRPr lang="en-GB" dirty="0"/>
          </a:p>
          <a:p>
            <a:pPr marL="285750" lvl="0" indent="-285750">
              <a:buFont typeface="Wingdings" panose="05000000000000000000" pitchFamily="2" charset="2"/>
              <a:buChar char="Ø"/>
            </a:pPr>
            <a:r>
              <a:rPr lang="en-GB" dirty="0"/>
              <a:t>Update Safeguarding Policy to be approved by Governors (Annual)</a:t>
            </a:r>
          </a:p>
          <a:p>
            <a:pPr marL="285750" lvl="0" indent="-285750">
              <a:buFont typeface="Wingdings" panose="05000000000000000000" pitchFamily="2" charset="2"/>
              <a:buChar char="Ø"/>
            </a:pPr>
            <a:r>
              <a:rPr lang="en-GB" dirty="0"/>
              <a:t>Whole staff training on safeguarding updates at the INSET- register taken</a:t>
            </a:r>
          </a:p>
          <a:p>
            <a:pPr marL="285750" lvl="0" indent="-285750">
              <a:buFont typeface="Wingdings" panose="05000000000000000000" pitchFamily="2" charset="2"/>
              <a:buChar char="Ø"/>
            </a:pPr>
            <a:r>
              <a:rPr lang="en-GB" dirty="0"/>
              <a:t>Staff in positions on the pastoral team to complete DSL level training</a:t>
            </a:r>
          </a:p>
          <a:p>
            <a:pPr marL="285750" lvl="0" indent="-285750">
              <a:buFont typeface="Wingdings" panose="05000000000000000000" pitchFamily="2" charset="2"/>
              <a:buChar char="Ø"/>
            </a:pPr>
            <a:r>
              <a:rPr lang="en-GB" dirty="0"/>
              <a:t>Safeguarding training for Governors when appropriate.</a:t>
            </a:r>
          </a:p>
          <a:p>
            <a:pPr marL="285750" lvl="0" indent="-285750">
              <a:buFont typeface="Wingdings" panose="05000000000000000000" pitchFamily="2" charset="2"/>
              <a:buChar char="Ø"/>
            </a:pPr>
            <a:r>
              <a:rPr lang="en-GB" dirty="0"/>
              <a:t>KCSIE documents and updates on </a:t>
            </a:r>
            <a:r>
              <a:rPr lang="en-GB" dirty="0" err="1"/>
              <a:t>MyConcern</a:t>
            </a:r>
            <a:r>
              <a:rPr lang="en-GB" dirty="0"/>
              <a:t> with a read register.</a:t>
            </a:r>
          </a:p>
          <a:p>
            <a:pPr marL="285750" lvl="0" indent="-285750">
              <a:buFont typeface="Wingdings" panose="05000000000000000000" pitchFamily="2" charset="2"/>
              <a:buChar char="Ø"/>
            </a:pPr>
            <a:r>
              <a:rPr lang="en-GB" dirty="0"/>
              <a:t>Specific training for all new staff on the use of </a:t>
            </a:r>
            <a:r>
              <a:rPr lang="en-GB" dirty="0" err="1"/>
              <a:t>MyConcern</a:t>
            </a:r>
            <a:endParaRPr lang="en-GB" dirty="0"/>
          </a:p>
          <a:p>
            <a:pPr marL="285750" lvl="0" indent="-285750">
              <a:buFont typeface="Wingdings" panose="05000000000000000000" pitchFamily="2" charset="2"/>
              <a:buChar char="Ø"/>
            </a:pPr>
            <a:r>
              <a:rPr lang="en-GB" dirty="0"/>
              <a:t>Identify pupils suitable for initial interventions by </a:t>
            </a:r>
            <a:r>
              <a:rPr lang="en-GB" dirty="0" err="1"/>
              <a:t>MHSTiS</a:t>
            </a:r>
            <a:r>
              <a:rPr lang="en-GB" dirty="0"/>
              <a:t> </a:t>
            </a:r>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8" name="Isosceles Triangle 7">
            <a:hlinkClick r:id="rId2" action="ppaction://hlinksldjump"/>
            <a:extLst>
              <a:ext uri="{FF2B5EF4-FFF2-40B4-BE49-F238E27FC236}">
                <a16:creationId xmlns:a16="http://schemas.microsoft.com/office/drawing/2014/main" id="{CC9D5561-64F5-4FE5-BA38-CDC0DCAC247E}"/>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32565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1000"/>
                                        <p:tgtEl>
                                          <p:spTgt spid="9">
                                            <p:txEl>
                                              <p:pRg st="1" end="1"/>
                                            </p:txEl>
                                          </p:spTgt>
                                        </p:tgtEl>
                                      </p:cBhvr>
                                    </p:animEffect>
                                    <p:anim calcmode="lin" valueType="num">
                                      <p:cBhvr>
                                        <p:cTn id="1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fade">
                                      <p:cBhvr>
                                        <p:cTn id="23" dur="1000"/>
                                        <p:tgtEl>
                                          <p:spTgt spid="9">
                                            <p:txEl>
                                              <p:pRg st="2" end="2"/>
                                            </p:txEl>
                                          </p:spTgt>
                                        </p:tgtEl>
                                      </p:cBhvr>
                                    </p:animEffect>
                                    <p:anim calcmode="lin" valueType="num">
                                      <p:cBhvr>
                                        <p:cTn id="24"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animEffect transition="in" filter="fade">
                                      <p:cBhvr>
                                        <p:cTn id="29" dur="1000"/>
                                        <p:tgtEl>
                                          <p:spTgt spid="9">
                                            <p:txEl>
                                              <p:pRg st="3" end="3"/>
                                            </p:txEl>
                                          </p:spTgt>
                                        </p:tgtEl>
                                      </p:cBhvr>
                                    </p:animEffect>
                                    <p:anim calcmode="lin" valueType="num">
                                      <p:cBhvr>
                                        <p:cTn id="30"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42" presetClass="entr" presetSubtype="0" fill="hold" grpId="0" nodeType="afterEffect">
                                  <p:stCondLst>
                                    <p:cond delay="0"/>
                                  </p:stCondLst>
                                  <p:childTnLst>
                                    <p:set>
                                      <p:cBhvr>
                                        <p:cTn id="40" dur="1" fill="hold">
                                          <p:stCondLst>
                                            <p:cond delay="0"/>
                                          </p:stCondLst>
                                        </p:cTn>
                                        <p:tgtEl>
                                          <p:spTgt spid="9">
                                            <p:txEl>
                                              <p:pRg st="5" end="5"/>
                                            </p:txEl>
                                          </p:spTgt>
                                        </p:tgtEl>
                                        <p:attrNameLst>
                                          <p:attrName>style.visibility</p:attrName>
                                        </p:attrNameLst>
                                      </p:cBhvr>
                                      <p:to>
                                        <p:strVal val="visible"/>
                                      </p:to>
                                    </p:set>
                                    <p:animEffect transition="in" filter="fade">
                                      <p:cBhvr>
                                        <p:cTn id="41" dur="1000"/>
                                        <p:tgtEl>
                                          <p:spTgt spid="9">
                                            <p:txEl>
                                              <p:pRg st="5" end="5"/>
                                            </p:txEl>
                                          </p:spTgt>
                                        </p:tgtEl>
                                      </p:cBhvr>
                                    </p:animEffect>
                                    <p:anim calcmode="lin" valueType="num">
                                      <p:cBhvr>
                                        <p:cTn id="42"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9">
                                            <p:txEl>
                                              <p:pRg st="6" end="6"/>
                                            </p:txEl>
                                          </p:spTgt>
                                        </p:tgtEl>
                                        <p:attrNameLst>
                                          <p:attrName>style.visibility</p:attrName>
                                        </p:attrNameLst>
                                      </p:cBhvr>
                                      <p:to>
                                        <p:strVal val="visible"/>
                                      </p:to>
                                    </p:set>
                                    <p:animEffect transition="in" filter="fade">
                                      <p:cBhvr>
                                        <p:cTn id="47" dur="1000"/>
                                        <p:tgtEl>
                                          <p:spTgt spid="9">
                                            <p:txEl>
                                              <p:pRg st="6" end="6"/>
                                            </p:txEl>
                                          </p:spTgt>
                                        </p:tgtEl>
                                      </p:cBhvr>
                                    </p:animEffect>
                                    <p:anim calcmode="lin" valueType="num">
                                      <p:cBhvr>
                                        <p:cTn id="48"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9">
                                            <p:txEl>
                                              <p:pRg st="7" end="7"/>
                                            </p:txEl>
                                          </p:spTgt>
                                        </p:tgtEl>
                                        <p:attrNameLst>
                                          <p:attrName>style.visibility</p:attrName>
                                        </p:attrNameLst>
                                      </p:cBhvr>
                                      <p:to>
                                        <p:strVal val="visible"/>
                                      </p:to>
                                    </p:set>
                                    <p:animEffect transition="in" filter="fade">
                                      <p:cBhvr>
                                        <p:cTn id="53" dur="1000"/>
                                        <p:tgtEl>
                                          <p:spTgt spid="9">
                                            <p:txEl>
                                              <p:pRg st="7" end="7"/>
                                            </p:txEl>
                                          </p:spTgt>
                                        </p:tgtEl>
                                      </p:cBhvr>
                                    </p:animEffect>
                                    <p:anim calcmode="lin" valueType="num">
                                      <p:cBhvr>
                                        <p:cTn id="54"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9">
                                            <p:txEl>
                                              <p:pRg st="8" end="8"/>
                                            </p:txEl>
                                          </p:spTgt>
                                        </p:tgtEl>
                                        <p:attrNameLst>
                                          <p:attrName>style.visibility</p:attrName>
                                        </p:attrNameLst>
                                      </p:cBhvr>
                                      <p:to>
                                        <p:strVal val="visible"/>
                                      </p:to>
                                    </p:set>
                                    <p:animEffect transition="in" filter="fade">
                                      <p:cBhvr>
                                        <p:cTn id="59" dur="1000"/>
                                        <p:tgtEl>
                                          <p:spTgt spid="9">
                                            <p:txEl>
                                              <p:pRg st="8" end="8"/>
                                            </p:txEl>
                                          </p:spTgt>
                                        </p:tgtEl>
                                      </p:cBhvr>
                                    </p:animEffect>
                                    <p:anim calcmode="lin" valueType="num">
                                      <p:cBhvr>
                                        <p:cTn id="60" dur="1000" fill="hold"/>
                                        <p:tgtEl>
                                          <p:spTgt spid="9">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9">
                                            <p:txEl>
                                              <p:pRg st="8" end="8"/>
                                            </p:txEl>
                                          </p:spTgt>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42" presetClass="entr" presetSubtype="0" fill="hold" grpId="0" nodeType="afterEffect">
                                  <p:stCondLst>
                                    <p:cond delay="0"/>
                                  </p:stCondLst>
                                  <p:childTnLst>
                                    <p:set>
                                      <p:cBhvr>
                                        <p:cTn id="64" dur="1" fill="hold">
                                          <p:stCondLst>
                                            <p:cond delay="0"/>
                                          </p:stCondLst>
                                        </p:cTn>
                                        <p:tgtEl>
                                          <p:spTgt spid="9">
                                            <p:txEl>
                                              <p:pRg st="9" end="9"/>
                                            </p:txEl>
                                          </p:spTgt>
                                        </p:tgtEl>
                                        <p:attrNameLst>
                                          <p:attrName>style.visibility</p:attrName>
                                        </p:attrNameLst>
                                      </p:cBhvr>
                                      <p:to>
                                        <p:strVal val="visible"/>
                                      </p:to>
                                    </p:set>
                                    <p:animEffect transition="in" filter="fade">
                                      <p:cBhvr>
                                        <p:cTn id="65" dur="1000"/>
                                        <p:tgtEl>
                                          <p:spTgt spid="9">
                                            <p:txEl>
                                              <p:pRg st="9" end="9"/>
                                            </p:txEl>
                                          </p:spTgt>
                                        </p:tgtEl>
                                      </p:cBhvr>
                                    </p:animEffect>
                                    <p:anim calcmode="lin" valueType="num">
                                      <p:cBhvr>
                                        <p:cTn id="66" dur="1000" fill="hold"/>
                                        <p:tgtEl>
                                          <p:spTgt spid="9">
                                            <p:txEl>
                                              <p:pRg st="9" end="9"/>
                                            </p:txEl>
                                          </p:spTgt>
                                        </p:tgtEl>
                                        <p:attrNameLst>
                                          <p:attrName>ppt_x</p:attrName>
                                        </p:attrNameLst>
                                      </p:cBhvr>
                                      <p:tavLst>
                                        <p:tav tm="0">
                                          <p:val>
                                            <p:strVal val="#ppt_x"/>
                                          </p:val>
                                        </p:tav>
                                        <p:tav tm="100000">
                                          <p:val>
                                            <p:strVal val="#ppt_x"/>
                                          </p:val>
                                        </p:tav>
                                      </p:tavLst>
                                    </p:anim>
                                    <p:anim calcmode="lin" valueType="num">
                                      <p:cBhvr>
                                        <p:cTn id="67" dur="1000" fill="hold"/>
                                        <p:tgtEl>
                                          <p:spTgt spid="9">
                                            <p:txEl>
                                              <p:pRg st="9" end="9"/>
                                            </p:txEl>
                                          </p:spTgt>
                                        </p:tgtEl>
                                        <p:attrNameLst>
                                          <p:attrName>ppt_y</p:attrName>
                                        </p:attrNameLst>
                                      </p:cBhvr>
                                      <p:tavLst>
                                        <p:tav tm="0">
                                          <p:val>
                                            <p:strVal val="#ppt_y+.1"/>
                                          </p:val>
                                        </p:tav>
                                        <p:tav tm="100000">
                                          <p:val>
                                            <p:strVal val="#ppt_y"/>
                                          </p:val>
                                        </p:tav>
                                      </p:tavLst>
                                    </p:anim>
                                  </p:childTnLst>
                                </p:cTn>
                              </p:par>
                            </p:childTnLst>
                          </p:cTn>
                        </p:par>
                        <p:par>
                          <p:cTn id="68" fill="hold">
                            <p:stCondLst>
                              <p:cond delay="9000"/>
                            </p:stCondLst>
                            <p:childTnLst>
                              <p:par>
                                <p:cTn id="69" presetID="8" presetClass="emph" presetSubtype="0" fill="hold" grpId="0" nodeType="afterEffect">
                                  <p:stCondLst>
                                    <p:cond delay="0"/>
                                  </p:stCondLst>
                                  <p:childTnLst>
                                    <p:animRot by="21600000">
                                      <p:cBhvr>
                                        <p:cTn id="70"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8"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a:bodyPr>
          <a:lstStyle/>
          <a:p>
            <a:r>
              <a:rPr lang="en-GB" dirty="0">
                <a:solidFill>
                  <a:srgbClr val="FFFF00"/>
                </a:solidFill>
              </a:rPr>
              <a:t>Safeguarding</a:t>
            </a:r>
          </a:p>
        </p:txBody>
      </p:sp>
      <p:sp>
        <p:nvSpPr>
          <p:cNvPr id="9" name="Text Placeholder 8"/>
          <p:cNvSpPr>
            <a:spLocks noGrp="1"/>
          </p:cNvSpPr>
          <p:nvPr>
            <p:ph type="body" idx="1"/>
          </p:nvPr>
        </p:nvSpPr>
        <p:spPr>
          <a:xfrm>
            <a:off x="546425" y="1240077"/>
            <a:ext cx="11228040" cy="2602162"/>
          </a:xfrm>
        </p:spPr>
        <p:txBody>
          <a:bodyPr>
            <a:noAutofit/>
          </a:bodyPr>
          <a:lstStyle/>
          <a:p>
            <a:r>
              <a:rPr lang="en-GB" b="1" dirty="0"/>
              <a:t>This 2021-22 SDP Priority will focus on:</a:t>
            </a:r>
            <a:endParaRPr lang="en-GB" dirty="0"/>
          </a:p>
          <a:p>
            <a:r>
              <a:rPr lang="en-GB" b="1" dirty="0" smtClean="0"/>
              <a:t>Actions</a:t>
            </a:r>
            <a:r>
              <a:rPr lang="en-GB" b="1" dirty="0"/>
              <a:t>:</a:t>
            </a:r>
            <a:endParaRPr lang="en-GB" dirty="0"/>
          </a:p>
          <a:p>
            <a:pPr marL="285750" lvl="0" indent="-285750">
              <a:buFont typeface="Wingdings" panose="05000000000000000000" pitchFamily="2" charset="2"/>
              <a:buChar char="Ø"/>
            </a:pPr>
            <a:r>
              <a:rPr lang="en-GB" dirty="0"/>
              <a:t>Close and regular liaison with Independent Attendance Officer via weekly visits of J. Ellis (</a:t>
            </a:r>
            <a:r>
              <a:rPr lang="en-GB" dirty="0" err="1"/>
              <a:t>inc.</a:t>
            </a:r>
            <a:r>
              <a:rPr lang="en-GB" dirty="0"/>
              <a:t> support with legal proceedings) to support EHA’s.</a:t>
            </a:r>
          </a:p>
          <a:p>
            <a:pPr marL="285750" lvl="0" indent="-285750">
              <a:buFont typeface="Wingdings" panose="05000000000000000000" pitchFamily="2" charset="2"/>
              <a:buChar char="Ø"/>
            </a:pPr>
            <a:r>
              <a:rPr lang="en-GB" dirty="0"/>
              <a:t>Close and regular liaison with the MASH team at Herefordshire Council</a:t>
            </a:r>
          </a:p>
          <a:p>
            <a:pPr marL="285750" lvl="0" indent="-285750">
              <a:buFont typeface="Wingdings" panose="05000000000000000000" pitchFamily="2" charset="2"/>
              <a:buChar char="Ø"/>
            </a:pPr>
            <a:r>
              <a:rPr lang="en-GB" dirty="0"/>
              <a:t>Standing agenda item at fortnightly Safeguarding Meetings – issues with particular year groups/pupil groups/individuals highlighted and appropriate actions/interventions put in place.</a:t>
            </a:r>
          </a:p>
          <a:p>
            <a:pPr marL="285750" lvl="0" indent="-285750">
              <a:buFont typeface="Wingdings" panose="05000000000000000000" pitchFamily="2" charset="2"/>
              <a:buChar char="Ø"/>
            </a:pPr>
            <a:r>
              <a:rPr lang="en-GB" dirty="0"/>
              <a:t>Separate standing item at all Pastoral Meetings - LAC pupils and EHA’s updates and discussion on further actions/interventions</a:t>
            </a:r>
          </a:p>
          <a:p>
            <a:pPr marL="285750" lvl="0" indent="-285750">
              <a:buFont typeface="Wingdings" panose="05000000000000000000" pitchFamily="2" charset="2"/>
              <a:buChar char="Ø"/>
            </a:pPr>
            <a:r>
              <a:rPr lang="en-GB" dirty="0"/>
              <a:t>Use of specific activities during behaviour recovery to support pupil behaviours that might lead to a safeguarding concern.</a:t>
            </a:r>
          </a:p>
          <a:p>
            <a:pPr marL="285750" lvl="0" indent="-285750">
              <a:buFont typeface="Wingdings" panose="05000000000000000000" pitchFamily="2" charset="2"/>
              <a:buChar char="Ø"/>
            </a:pPr>
            <a:r>
              <a:rPr lang="en-GB" dirty="0"/>
              <a:t>Updated Prevent training for all staff</a:t>
            </a:r>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808371" y="1214425"/>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8" name="Isosceles Triangle 7">
            <a:hlinkClick r:id="rId2" action="ppaction://hlinksldjump"/>
            <a:extLst>
              <a:ext uri="{FF2B5EF4-FFF2-40B4-BE49-F238E27FC236}">
                <a16:creationId xmlns:a16="http://schemas.microsoft.com/office/drawing/2014/main" id="{CC9D5561-64F5-4FE5-BA38-CDC0DCAC247E}"/>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1436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fade">
                                      <p:cBhvr>
                                        <p:cTn id="17" dur="1000"/>
                                        <p:tgtEl>
                                          <p:spTgt spid="9">
                                            <p:txEl>
                                              <p:pRg st="1" end="1"/>
                                            </p:txEl>
                                          </p:spTgt>
                                        </p:tgtEl>
                                      </p:cBhvr>
                                    </p:animEffect>
                                    <p:anim calcmode="lin" valueType="num">
                                      <p:cBhvr>
                                        <p:cTn id="18"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42" presetClass="entr" presetSubtype="0" fill="hold" grpId="0" nodeType="after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fade">
                                      <p:cBhvr>
                                        <p:cTn id="23" dur="1000"/>
                                        <p:tgtEl>
                                          <p:spTgt spid="9">
                                            <p:txEl>
                                              <p:pRg st="2" end="2"/>
                                            </p:txEl>
                                          </p:spTgt>
                                        </p:tgtEl>
                                      </p:cBhvr>
                                    </p:animEffect>
                                    <p:anim calcmode="lin" valueType="num">
                                      <p:cBhvr>
                                        <p:cTn id="24"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animEffect transition="in" filter="fade">
                                      <p:cBhvr>
                                        <p:cTn id="29" dur="1000"/>
                                        <p:tgtEl>
                                          <p:spTgt spid="9">
                                            <p:txEl>
                                              <p:pRg st="3" end="3"/>
                                            </p:txEl>
                                          </p:spTgt>
                                        </p:tgtEl>
                                      </p:cBhvr>
                                    </p:animEffect>
                                    <p:anim calcmode="lin" valueType="num">
                                      <p:cBhvr>
                                        <p:cTn id="30"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42" presetClass="entr" presetSubtype="0" fill="hold" grpId="0" nodeType="afterEffect">
                                  <p:stCondLst>
                                    <p:cond delay="0"/>
                                  </p:stCondLst>
                                  <p:childTnLst>
                                    <p:set>
                                      <p:cBhvr>
                                        <p:cTn id="40" dur="1" fill="hold">
                                          <p:stCondLst>
                                            <p:cond delay="0"/>
                                          </p:stCondLst>
                                        </p:cTn>
                                        <p:tgtEl>
                                          <p:spTgt spid="9">
                                            <p:txEl>
                                              <p:pRg st="5" end="5"/>
                                            </p:txEl>
                                          </p:spTgt>
                                        </p:tgtEl>
                                        <p:attrNameLst>
                                          <p:attrName>style.visibility</p:attrName>
                                        </p:attrNameLst>
                                      </p:cBhvr>
                                      <p:to>
                                        <p:strVal val="visible"/>
                                      </p:to>
                                    </p:set>
                                    <p:animEffect transition="in" filter="fade">
                                      <p:cBhvr>
                                        <p:cTn id="41" dur="1000"/>
                                        <p:tgtEl>
                                          <p:spTgt spid="9">
                                            <p:txEl>
                                              <p:pRg st="5" end="5"/>
                                            </p:txEl>
                                          </p:spTgt>
                                        </p:tgtEl>
                                      </p:cBhvr>
                                    </p:animEffect>
                                    <p:anim calcmode="lin" valueType="num">
                                      <p:cBhvr>
                                        <p:cTn id="42"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9">
                                            <p:txEl>
                                              <p:pRg st="6" end="6"/>
                                            </p:txEl>
                                          </p:spTgt>
                                        </p:tgtEl>
                                        <p:attrNameLst>
                                          <p:attrName>style.visibility</p:attrName>
                                        </p:attrNameLst>
                                      </p:cBhvr>
                                      <p:to>
                                        <p:strVal val="visible"/>
                                      </p:to>
                                    </p:set>
                                    <p:animEffect transition="in" filter="fade">
                                      <p:cBhvr>
                                        <p:cTn id="47" dur="1000"/>
                                        <p:tgtEl>
                                          <p:spTgt spid="9">
                                            <p:txEl>
                                              <p:pRg st="6" end="6"/>
                                            </p:txEl>
                                          </p:spTgt>
                                        </p:tgtEl>
                                      </p:cBhvr>
                                    </p:animEffect>
                                    <p:anim calcmode="lin" valueType="num">
                                      <p:cBhvr>
                                        <p:cTn id="48"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9">
                                            <p:txEl>
                                              <p:pRg st="7" end="7"/>
                                            </p:txEl>
                                          </p:spTgt>
                                        </p:tgtEl>
                                        <p:attrNameLst>
                                          <p:attrName>style.visibility</p:attrName>
                                        </p:attrNameLst>
                                      </p:cBhvr>
                                      <p:to>
                                        <p:strVal val="visible"/>
                                      </p:to>
                                    </p:set>
                                    <p:animEffect transition="in" filter="fade">
                                      <p:cBhvr>
                                        <p:cTn id="53" dur="1000"/>
                                        <p:tgtEl>
                                          <p:spTgt spid="9">
                                            <p:txEl>
                                              <p:pRg st="7" end="7"/>
                                            </p:txEl>
                                          </p:spTgt>
                                        </p:tgtEl>
                                      </p:cBhvr>
                                    </p:animEffect>
                                    <p:anim calcmode="lin" valueType="num">
                                      <p:cBhvr>
                                        <p:cTn id="54"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8" presetClass="emph" presetSubtype="0" fill="hold" grpId="0" nodeType="afterEffect">
                                  <p:stCondLst>
                                    <p:cond delay="0"/>
                                  </p:stCondLst>
                                  <p:childTnLst>
                                    <p:animRot by="21600000">
                                      <p:cBhvr>
                                        <p:cTn id="58"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8"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normAutofit/>
          </a:bodyPr>
          <a:lstStyle/>
          <a:p>
            <a:r>
              <a:rPr lang="en-GB" dirty="0">
                <a:solidFill>
                  <a:srgbClr val="FFFF00"/>
                </a:solidFill>
              </a:rPr>
              <a:t>Safeguarding</a:t>
            </a:r>
          </a:p>
        </p:txBody>
      </p:sp>
      <p:sp>
        <p:nvSpPr>
          <p:cNvPr id="9" name="Text Placeholder 8"/>
          <p:cNvSpPr>
            <a:spLocks noGrp="1"/>
          </p:cNvSpPr>
          <p:nvPr>
            <p:ph type="body" idx="1"/>
          </p:nvPr>
        </p:nvSpPr>
        <p:spPr>
          <a:xfrm>
            <a:off x="546425" y="1240077"/>
            <a:ext cx="11228040" cy="2602162"/>
          </a:xfrm>
        </p:spPr>
        <p:txBody>
          <a:bodyPr>
            <a:noAutofit/>
          </a:bodyPr>
          <a:lstStyle/>
          <a:p>
            <a:r>
              <a:rPr lang="en-GB" b="1" dirty="0"/>
              <a:t>Monitoring &amp; Evaluation: </a:t>
            </a:r>
            <a:endParaRPr lang="en-GB" dirty="0"/>
          </a:p>
          <a:p>
            <a:pPr marL="285750" lvl="0" indent="-285750">
              <a:buFont typeface="Wingdings" panose="05000000000000000000" pitchFamily="2" charset="2"/>
              <a:buChar char="Ø"/>
            </a:pPr>
            <a:r>
              <a:rPr lang="en-GB" dirty="0"/>
              <a:t>Safeguarding monitored by Safeguarding Committee (Governors) via report by DSL/DDSL 10.11.21/03.03.22/16.06.22</a:t>
            </a:r>
          </a:p>
          <a:p>
            <a:pPr marL="285750" lvl="0" indent="-285750">
              <a:buFont typeface="Wingdings" panose="05000000000000000000" pitchFamily="2" charset="2"/>
              <a:buChar char="Ø"/>
            </a:pPr>
            <a:r>
              <a:rPr lang="en-GB" dirty="0"/>
              <a:t>Weekly monitoring of pupils, with safeguarding concerns, attendance by J Ellis Independent Attendance Officer</a:t>
            </a:r>
          </a:p>
          <a:p>
            <a:pPr marL="285750" lvl="0" indent="-285750">
              <a:buFont typeface="Wingdings" panose="05000000000000000000" pitchFamily="2" charset="2"/>
              <a:buChar char="Ø"/>
            </a:pPr>
            <a:r>
              <a:rPr lang="en-GB" dirty="0"/>
              <a:t>Fortnightly Safeguarding Team Meetings – issues with particular year groups/individuals highlighted and appropriate actions/interventions put in place (see minutes on TEAMS)</a:t>
            </a:r>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7" name="Isosceles Triangle 6">
            <a:hlinkClick r:id="rId2" action="ppaction://hlinksldjump"/>
            <a:extLst>
              <a:ext uri="{FF2B5EF4-FFF2-40B4-BE49-F238E27FC236}">
                <a16:creationId xmlns:a16="http://schemas.microsoft.com/office/drawing/2014/main" id="{34DEB739-529C-4764-B392-DB79B6E25F8E}"/>
              </a:ext>
            </a:extLst>
          </p:cNvPr>
          <p:cNvSpPr/>
          <p:nvPr/>
        </p:nvSpPr>
        <p:spPr>
          <a:xfrm rot="16200000" flipH="1">
            <a:off x="11149979" y="6305826"/>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712970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1000"/>
                                        <p:tgtEl>
                                          <p:spTgt spid="9">
                                            <p:txEl>
                                              <p:pRg st="1" end="1"/>
                                            </p:txEl>
                                          </p:spTgt>
                                        </p:tgtEl>
                                      </p:cBhvr>
                                    </p:animEffect>
                                    <p:anim calcmode="lin" valueType="num">
                                      <p:cBhvr>
                                        <p:cTn id="1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1000"/>
                                        <p:tgtEl>
                                          <p:spTgt spid="9">
                                            <p:txEl>
                                              <p:pRg st="2" end="2"/>
                                            </p:txEl>
                                          </p:spTgt>
                                        </p:tgtEl>
                                      </p:cBhvr>
                                    </p:animEffect>
                                    <p:anim calcmode="lin" valueType="num">
                                      <p:cBhvr>
                                        <p:cTn id="2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fade">
                                      <p:cBhvr>
                                        <p:cTn id="30" dur="1000"/>
                                        <p:tgtEl>
                                          <p:spTgt spid="9">
                                            <p:txEl>
                                              <p:pRg st="3" end="3"/>
                                            </p:txEl>
                                          </p:spTgt>
                                        </p:tgtEl>
                                      </p:cBhvr>
                                    </p:animEffect>
                                    <p:anim calcmode="lin" valueType="num">
                                      <p:cBhvr>
                                        <p:cTn id="31"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8" presetClass="emph" presetSubtype="0" fill="hold" grpId="0" nodeType="afterEffect">
                                  <p:stCondLst>
                                    <p:cond delay="0"/>
                                  </p:stCondLst>
                                  <p:childTnLst>
                                    <p:animRot by="21600000">
                                      <p:cBhvr>
                                        <p:cTn id="35"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lstStyle/>
          <a:p>
            <a:r>
              <a:rPr lang="en-GB" dirty="0">
                <a:solidFill>
                  <a:srgbClr val="FFFF00"/>
                </a:solidFill>
              </a:rPr>
              <a:t>outcomes</a:t>
            </a:r>
          </a:p>
        </p:txBody>
      </p:sp>
      <p:sp>
        <p:nvSpPr>
          <p:cNvPr id="9" name="Text Placeholder 8"/>
          <p:cNvSpPr>
            <a:spLocks noGrp="1"/>
          </p:cNvSpPr>
          <p:nvPr>
            <p:ph type="body" idx="1"/>
          </p:nvPr>
        </p:nvSpPr>
        <p:spPr>
          <a:xfrm>
            <a:off x="546425" y="1171184"/>
            <a:ext cx="11228040" cy="4622947"/>
          </a:xfrm>
        </p:spPr>
        <p:txBody>
          <a:bodyPr>
            <a:noAutofit/>
          </a:bodyPr>
          <a:lstStyle/>
          <a:p>
            <a:r>
              <a:rPr lang="en-GB" sz="1600" b="1" dirty="0">
                <a:latin typeface="+mj-lt"/>
              </a:rPr>
              <a:t>This 2021-22 SDP Priority will focus on:</a:t>
            </a:r>
          </a:p>
          <a:p>
            <a:r>
              <a:rPr lang="en-GB" sz="1600" b="1" dirty="0">
                <a:latin typeface="+mj-lt"/>
              </a:rPr>
              <a:t>Actions:</a:t>
            </a:r>
            <a:endParaRPr lang="en-GB" sz="1600" dirty="0">
              <a:latin typeface="+mj-lt"/>
            </a:endParaRPr>
          </a:p>
          <a:p>
            <a:pPr marL="285750" lvl="0" indent="-285750">
              <a:buFont typeface="Wingdings" panose="05000000000000000000" pitchFamily="2" charset="2"/>
              <a:buChar char="Ø"/>
            </a:pPr>
            <a:r>
              <a:rPr lang="en-GB" sz="1600" dirty="0">
                <a:latin typeface="+mj-lt"/>
              </a:rPr>
              <a:t>Maintaining consistently high standards of Teaching &amp; Learning across all subjects, with a particular focus in 2021-22 on differentiation</a:t>
            </a:r>
          </a:p>
          <a:p>
            <a:pPr marL="285750" lvl="0" indent="-285750">
              <a:buFont typeface="Wingdings" panose="05000000000000000000" pitchFamily="2" charset="2"/>
              <a:buChar char="Ø"/>
            </a:pPr>
            <a:r>
              <a:rPr lang="en-GB" sz="1600" dirty="0">
                <a:latin typeface="+mj-lt"/>
              </a:rPr>
              <a:t>All HODs to receive an additional 20% departmental capitation to be attributed to initial catch-up expenditure</a:t>
            </a:r>
          </a:p>
          <a:p>
            <a:pPr marL="285750" lvl="0" indent="-285750">
              <a:buFont typeface="Wingdings" panose="05000000000000000000" pitchFamily="2" charset="2"/>
              <a:buChar char="Ø"/>
            </a:pPr>
            <a:r>
              <a:rPr lang="en-GB" sz="1600" dirty="0">
                <a:latin typeface="+mj-lt"/>
              </a:rPr>
              <a:t>In addition, HODs to submit proposal plans for additional funding to address gaps in learning and support pupils, in particular those in KS4</a:t>
            </a:r>
          </a:p>
          <a:p>
            <a:pPr marL="285750" lvl="0" indent="-285750">
              <a:buFont typeface="Wingdings" panose="05000000000000000000" pitchFamily="2" charset="2"/>
              <a:buChar char="Ø"/>
            </a:pPr>
            <a:r>
              <a:rPr lang="en-GB" sz="1600" dirty="0">
                <a:latin typeface="+mj-lt"/>
              </a:rPr>
              <a:t>HOD Seminar meetings with SLT to discuss departmental priorities, outcomes, weaknesses arising from prior data and catch-up plans Nov/Dec 2021</a:t>
            </a:r>
          </a:p>
          <a:p>
            <a:pPr marL="285750" lvl="0" indent="-285750">
              <a:buFont typeface="Wingdings" panose="05000000000000000000" pitchFamily="2" charset="2"/>
              <a:buChar char="Ø"/>
            </a:pPr>
            <a:r>
              <a:rPr lang="en-GB" sz="1600" dirty="0">
                <a:latin typeface="+mj-lt"/>
              </a:rPr>
              <a:t>All HODs to produce detailed departmental Catch-up strategy plans with relevant expenditure as part of their Department Development Plans (DDPs)</a:t>
            </a:r>
          </a:p>
          <a:p>
            <a:pPr marL="285750" lvl="0" indent="-285750">
              <a:buFont typeface="Wingdings" panose="05000000000000000000" pitchFamily="2" charset="2"/>
              <a:buChar char="Ø"/>
            </a:pPr>
            <a:r>
              <a:rPr lang="en-GB" sz="1600" dirty="0">
                <a:latin typeface="+mj-lt"/>
              </a:rPr>
              <a:t>Catch-up plans and their impact drawn into </a:t>
            </a:r>
            <a:r>
              <a:rPr lang="en-GB" sz="1600" dirty="0" err="1">
                <a:latin typeface="+mj-lt"/>
              </a:rPr>
              <a:t>Headteacher’s</a:t>
            </a:r>
            <a:r>
              <a:rPr lang="en-GB" sz="1600" dirty="0">
                <a:latin typeface="+mj-lt"/>
              </a:rPr>
              <a:t> appraisal objectives for 2020-21 </a:t>
            </a:r>
          </a:p>
          <a:p>
            <a:pPr marL="285750" lvl="0" indent="-285750">
              <a:buFont typeface="Wingdings" panose="05000000000000000000" pitchFamily="2" charset="2"/>
              <a:buChar char="Ø"/>
            </a:pPr>
            <a:r>
              <a:rPr lang="en-GB" sz="1600" dirty="0">
                <a:latin typeface="+mj-lt"/>
              </a:rPr>
              <a:t>Catch-up plans and strategy drawn into staff appraisal objectives for 2021-22</a:t>
            </a:r>
          </a:p>
          <a:p>
            <a:pPr marL="285750" indent="-285750">
              <a:buFont typeface="Wingdings" panose="05000000000000000000" pitchFamily="2" charset="2"/>
              <a:buChar char="Ø"/>
            </a:pPr>
            <a:endParaRPr lang="en-GB" sz="1600" dirty="0">
              <a:latin typeface="+mj-lt"/>
            </a:endParaRPr>
          </a:p>
          <a:p>
            <a:pPr marL="285750" indent="-285750">
              <a:buFont typeface="Wingdings" panose="05000000000000000000" pitchFamily="2" charset="2"/>
              <a:buChar char="Ø"/>
            </a:pPr>
            <a:endParaRPr lang="en-GB" sz="1600" dirty="0">
              <a:latin typeface="+mj-lt"/>
            </a:endParaRPr>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10" name="Isosceles Triangle 9">
            <a:hlinkClick r:id="rId2" action="ppaction://hlinksldjump"/>
            <a:extLst>
              <a:ext uri="{FF2B5EF4-FFF2-40B4-BE49-F238E27FC236}">
                <a16:creationId xmlns:a16="http://schemas.microsoft.com/office/drawing/2014/main" id="{40859835-C2D2-4579-9132-45ADFED4A00F}"/>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4964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1000"/>
                                        <p:tgtEl>
                                          <p:spTgt spid="9">
                                            <p:txEl>
                                              <p:pRg st="1" end="1"/>
                                            </p:txEl>
                                          </p:spTgt>
                                        </p:tgtEl>
                                      </p:cBhvr>
                                    </p:animEffect>
                                    <p:anim calcmode="lin" valueType="num">
                                      <p:cBhvr>
                                        <p:cTn id="1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1000"/>
                                        <p:tgtEl>
                                          <p:spTgt spid="9">
                                            <p:txEl>
                                              <p:pRg st="2" end="2"/>
                                            </p:txEl>
                                          </p:spTgt>
                                        </p:tgtEl>
                                      </p:cBhvr>
                                    </p:animEffect>
                                    <p:anim calcmode="lin" valueType="num">
                                      <p:cBhvr>
                                        <p:cTn id="2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fade">
                                      <p:cBhvr>
                                        <p:cTn id="30" dur="1000"/>
                                        <p:tgtEl>
                                          <p:spTgt spid="9">
                                            <p:txEl>
                                              <p:pRg st="3" end="3"/>
                                            </p:txEl>
                                          </p:spTgt>
                                        </p:tgtEl>
                                      </p:cBhvr>
                                    </p:animEffect>
                                    <p:anim calcmode="lin" valueType="num">
                                      <p:cBhvr>
                                        <p:cTn id="31"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Effect transition="in" filter="fade">
                                      <p:cBhvr>
                                        <p:cTn id="42" dur="1000"/>
                                        <p:tgtEl>
                                          <p:spTgt spid="9">
                                            <p:txEl>
                                              <p:pRg st="5" end="5"/>
                                            </p:txEl>
                                          </p:spTgt>
                                        </p:tgtEl>
                                      </p:cBhvr>
                                    </p:animEffect>
                                    <p:anim calcmode="lin" valueType="num">
                                      <p:cBhvr>
                                        <p:cTn id="4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42" presetClass="entr" presetSubtype="0" fill="hold" grpId="0" nodeType="afterEffect">
                                  <p:stCondLst>
                                    <p:cond delay="0"/>
                                  </p:stCondLst>
                                  <p:childTnLst>
                                    <p:set>
                                      <p:cBhvr>
                                        <p:cTn id="47" dur="1" fill="hold">
                                          <p:stCondLst>
                                            <p:cond delay="0"/>
                                          </p:stCondLst>
                                        </p:cTn>
                                        <p:tgtEl>
                                          <p:spTgt spid="9">
                                            <p:txEl>
                                              <p:pRg st="6" end="6"/>
                                            </p:txEl>
                                          </p:spTgt>
                                        </p:tgtEl>
                                        <p:attrNameLst>
                                          <p:attrName>style.visibility</p:attrName>
                                        </p:attrNameLst>
                                      </p:cBhvr>
                                      <p:to>
                                        <p:strVal val="visible"/>
                                      </p:to>
                                    </p:set>
                                    <p:animEffect transition="in" filter="fade">
                                      <p:cBhvr>
                                        <p:cTn id="48" dur="1000"/>
                                        <p:tgtEl>
                                          <p:spTgt spid="9">
                                            <p:txEl>
                                              <p:pRg st="6" end="6"/>
                                            </p:txEl>
                                          </p:spTgt>
                                        </p:tgtEl>
                                      </p:cBhvr>
                                    </p:animEffect>
                                    <p:anim calcmode="lin" valueType="num">
                                      <p:cBhvr>
                                        <p:cTn id="49"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par>
                          <p:cTn id="51" fill="hold">
                            <p:stCondLst>
                              <p:cond delay="7000"/>
                            </p:stCondLst>
                            <p:childTnLst>
                              <p:par>
                                <p:cTn id="52" presetID="42" presetClass="entr" presetSubtype="0" fill="hold" grpId="0" nodeType="afterEffect">
                                  <p:stCondLst>
                                    <p:cond delay="0"/>
                                  </p:stCondLst>
                                  <p:childTnLst>
                                    <p:set>
                                      <p:cBhvr>
                                        <p:cTn id="53" dur="1" fill="hold">
                                          <p:stCondLst>
                                            <p:cond delay="0"/>
                                          </p:stCondLst>
                                        </p:cTn>
                                        <p:tgtEl>
                                          <p:spTgt spid="9">
                                            <p:txEl>
                                              <p:pRg st="7" end="7"/>
                                            </p:txEl>
                                          </p:spTgt>
                                        </p:tgtEl>
                                        <p:attrNameLst>
                                          <p:attrName>style.visibility</p:attrName>
                                        </p:attrNameLst>
                                      </p:cBhvr>
                                      <p:to>
                                        <p:strVal val="visible"/>
                                      </p:to>
                                    </p:set>
                                    <p:animEffect transition="in" filter="fade">
                                      <p:cBhvr>
                                        <p:cTn id="54" dur="1000"/>
                                        <p:tgtEl>
                                          <p:spTgt spid="9">
                                            <p:txEl>
                                              <p:pRg st="7" end="7"/>
                                            </p:txEl>
                                          </p:spTgt>
                                        </p:tgtEl>
                                      </p:cBhvr>
                                    </p:animEffect>
                                    <p:anim calcmode="lin" valueType="num">
                                      <p:cBhvr>
                                        <p:cTn id="55"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par>
                          <p:cTn id="57" fill="hold">
                            <p:stCondLst>
                              <p:cond delay="8000"/>
                            </p:stCondLst>
                            <p:childTnLst>
                              <p:par>
                                <p:cTn id="58" presetID="42" presetClass="entr" presetSubtype="0" fill="hold" grpId="0" nodeType="afterEffect">
                                  <p:stCondLst>
                                    <p:cond delay="0"/>
                                  </p:stCondLst>
                                  <p:childTnLst>
                                    <p:set>
                                      <p:cBhvr>
                                        <p:cTn id="59" dur="1" fill="hold">
                                          <p:stCondLst>
                                            <p:cond delay="0"/>
                                          </p:stCondLst>
                                        </p:cTn>
                                        <p:tgtEl>
                                          <p:spTgt spid="9">
                                            <p:txEl>
                                              <p:pRg st="8" end="8"/>
                                            </p:txEl>
                                          </p:spTgt>
                                        </p:tgtEl>
                                        <p:attrNameLst>
                                          <p:attrName>style.visibility</p:attrName>
                                        </p:attrNameLst>
                                      </p:cBhvr>
                                      <p:to>
                                        <p:strVal val="visible"/>
                                      </p:to>
                                    </p:set>
                                    <p:animEffect transition="in" filter="fade">
                                      <p:cBhvr>
                                        <p:cTn id="60" dur="1000"/>
                                        <p:tgtEl>
                                          <p:spTgt spid="9">
                                            <p:txEl>
                                              <p:pRg st="8" end="8"/>
                                            </p:txEl>
                                          </p:spTgt>
                                        </p:tgtEl>
                                      </p:cBhvr>
                                    </p:animEffect>
                                    <p:anim calcmode="lin" valueType="num">
                                      <p:cBhvr>
                                        <p:cTn id="61" dur="1000" fill="hold"/>
                                        <p:tgtEl>
                                          <p:spTgt spid="9">
                                            <p:txEl>
                                              <p:pRg st="8" end="8"/>
                                            </p:txEl>
                                          </p:spTgt>
                                        </p:tgtEl>
                                        <p:attrNameLst>
                                          <p:attrName>ppt_x</p:attrName>
                                        </p:attrNameLst>
                                      </p:cBhvr>
                                      <p:tavLst>
                                        <p:tav tm="0">
                                          <p:val>
                                            <p:strVal val="#ppt_x"/>
                                          </p:val>
                                        </p:tav>
                                        <p:tav tm="100000">
                                          <p:val>
                                            <p:strVal val="#ppt_x"/>
                                          </p:val>
                                        </p:tav>
                                      </p:tavLst>
                                    </p:anim>
                                    <p:anim calcmode="lin" valueType="num">
                                      <p:cBhvr>
                                        <p:cTn id="62" dur="1000" fill="hold"/>
                                        <p:tgtEl>
                                          <p:spTgt spid="9">
                                            <p:txEl>
                                              <p:pRg st="8" end="8"/>
                                            </p:txEl>
                                          </p:spTgt>
                                        </p:tgtEl>
                                        <p:attrNameLst>
                                          <p:attrName>ppt_y</p:attrName>
                                        </p:attrNameLst>
                                      </p:cBhvr>
                                      <p:tavLst>
                                        <p:tav tm="0">
                                          <p:val>
                                            <p:strVal val="#ppt_y+.1"/>
                                          </p:val>
                                        </p:tav>
                                        <p:tav tm="100000">
                                          <p:val>
                                            <p:strVal val="#ppt_y"/>
                                          </p:val>
                                        </p:tav>
                                      </p:tavLst>
                                    </p:anim>
                                  </p:childTnLst>
                                </p:cTn>
                              </p:par>
                            </p:childTnLst>
                          </p:cTn>
                        </p:par>
                        <p:par>
                          <p:cTn id="63" fill="hold">
                            <p:stCondLst>
                              <p:cond delay="9000"/>
                            </p:stCondLst>
                            <p:childTnLst>
                              <p:par>
                                <p:cTn id="64" presetID="8" presetClass="emph" presetSubtype="0" fill="hold" grpId="0" nodeType="afterEffect">
                                  <p:stCondLst>
                                    <p:cond delay="0"/>
                                  </p:stCondLst>
                                  <p:childTnLst>
                                    <p:animRot by="21600000">
                                      <p:cBhvr>
                                        <p:cTn id="65"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allAtOnce"/>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lstStyle/>
          <a:p>
            <a:r>
              <a:rPr lang="en-GB" dirty="0">
                <a:solidFill>
                  <a:srgbClr val="FFFF00"/>
                </a:solidFill>
              </a:rPr>
              <a:t>outcomes</a:t>
            </a:r>
          </a:p>
        </p:txBody>
      </p:sp>
      <p:sp>
        <p:nvSpPr>
          <p:cNvPr id="9" name="Text Placeholder 8"/>
          <p:cNvSpPr>
            <a:spLocks noGrp="1"/>
          </p:cNvSpPr>
          <p:nvPr>
            <p:ph type="body" idx="1"/>
          </p:nvPr>
        </p:nvSpPr>
        <p:spPr>
          <a:xfrm>
            <a:off x="546425" y="1087328"/>
            <a:ext cx="10857198" cy="2965925"/>
          </a:xfrm>
        </p:spPr>
        <p:txBody>
          <a:bodyPr>
            <a:noAutofit/>
          </a:bodyPr>
          <a:lstStyle/>
          <a:p>
            <a:r>
              <a:rPr lang="en-GB" sz="1600" b="1" dirty="0"/>
              <a:t>This 2021-22 SDP Priority will focus on: </a:t>
            </a:r>
          </a:p>
          <a:p>
            <a:r>
              <a:rPr lang="en-GB" sz="1600" b="1" dirty="0"/>
              <a:t>Actions:</a:t>
            </a:r>
            <a:endParaRPr lang="en-GB" sz="1600" dirty="0"/>
          </a:p>
          <a:p>
            <a:pPr marL="285750" lvl="0" indent="-285750">
              <a:buFont typeface="Wingdings" panose="05000000000000000000" pitchFamily="2" charset="2"/>
              <a:buChar char="Ø"/>
            </a:pPr>
            <a:r>
              <a:rPr lang="en-GB" sz="1600" dirty="0"/>
              <a:t>Weekly Y11 Study Skills Sessions commencing July 2021 &amp; throughout Autumn Term 2021-22</a:t>
            </a:r>
          </a:p>
          <a:p>
            <a:pPr marL="285750" lvl="0" indent="-285750">
              <a:buFont typeface="Wingdings" panose="05000000000000000000" pitchFamily="2" charset="2"/>
              <a:buChar char="Ø"/>
            </a:pPr>
            <a:r>
              <a:rPr lang="en-GB" sz="1600" dirty="0"/>
              <a:t>SLT Mentoring of identified Y11 pupils </a:t>
            </a:r>
          </a:p>
          <a:p>
            <a:pPr marL="285750" lvl="0" indent="-285750">
              <a:buFont typeface="Wingdings" panose="05000000000000000000" pitchFamily="2" charset="2"/>
              <a:buChar char="Ø"/>
            </a:pPr>
            <a:r>
              <a:rPr lang="en-GB" sz="1600" dirty="0"/>
              <a:t>Online tutoring in core subjects e.g. Maths</a:t>
            </a:r>
          </a:p>
          <a:p>
            <a:pPr marL="285750" lvl="0" indent="-285750">
              <a:buFont typeface="Wingdings" panose="05000000000000000000" pitchFamily="2" charset="2"/>
              <a:buChar char="Ø"/>
            </a:pPr>
            <a:r>
              <a:rPr lang="en-GB" sz="1600" dirty="0"/>
              <a:t>Subject based revision sessions for Y11 pupils (see separate revision schedule)</a:t>
            </a:r>
          </a:p>
          <a:p>
            <a:pPr marL="285750" lvl="0" indent="-285750">
              <a:buFont typeface="Wingdings" panose="05000000000000000000" pitchFamily="2" charset="2"/>
              <a:buChar char="Ø"/>
            </a:pPr>
            <a:r>
              <a:rPr lang="en-GB" sz="1600" dirty="0"/>
              <a:t>Re-writing and amending of schemes of work and programmes of study across all year groups as required (particular focus on GCSE readiness in Y9)</a:t>
            </a:r>
          </a:p>
          <a:p>
            <a:pPr marL="285750" indent="-285750">
              <a:buFont typeface="Wingdings" panose="05000000000000000000" pitchFamily="2" charset="2"/>
              <a:buChar char="Ø"/>
            </a:pPr>
            <a:endParaRPr lang="en-GB" sz="1600" dirty="0"/>
          </a:p>
          <a:p>
            <a:pPr marL="285750" indent="-285750">
              <a:buFont typeface="Wingdings" panose="05000000000000000000" pitchFamily="2" charset="2"/>
              <a:buChar char="Ø"/>
            </a:pPr>
            <a:endParaRPr lang="en-GB" sz="1600" dirty="0"/>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10" name="Isosceles Triangle 9">
            <a:hlinkClick r:id="rId2" action="ppaction://hlinksldjump"/>
            <a:extLst>
              <a:ext uri="{FF2B5EF4-FFF2-40B4-BE49-F238E27FC236}">
                <a16:creationId xmlns:a16="http://schemas.microsoft.com/office/drawing/2014/main" id="{40859835-C2D2-4579-9132-45ADFED4A00F}"/>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339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1000"/>
                                        <p:tgtEl>
                                          <p:spTgt spid="9">
                                            <p:txEl>
                                              <p:pRg st="1" end="1"/>
                                            </p:txEl>
                                          </p:spTgt>
                                        </p:tgtEl>
                                      </p:cBhvr>
                                    </p:animEffect>
                                    <p:anim calcmode="lin" valueType="num">
                                      <p:cBhvr>
                                        <p:cTn id="1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1000"/>
                                        <p:tgtEl>
                                          <p:spTgt spid="9">
                                            <p:txEl>
                                              <p:pRg st="2" end="2"/>
                                            </p:txEl>
                                          </p:spTgt>
                                        </p:tgtEl>
                                      </p:cBhvr>
                                    </p:animEffect>
                                    <p:anim calcmode="lin" valueType="num">
                                      <p:cBhvr>
                                        <p:cTn id="2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fade">
                                      <p:cBhvr>
                                        <p:cTn id="30" dur="1000"/>
                                        <p:tgtEl>
                                          <p:spTgt spid="9">
                                            <p:txEl>
                                              <p:pRg st="3" end="3"/>
                                            </p:txEl>
                                          </p:spTgt>
                                        </p:tgtEl>
                                      </p:cBhvr>
                                    </p:animEffect>
                                    <p:anim calcmode="lin" valueType="num">
                                      <p:cBhvr>
                                        <p:cTn id="31"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Effect transition="in" filter="fade">
                                      <p:cBhvr>
                                        <p:cTn id="42" dur="1000"/>
                                        <p:tgtEl>
                                          <p:spTgt spid="9">
                                            <p:txEl>
                                              <p:pRg st="5" end="5"/>
                                            </p:txEl>
                                          </p:spTgt>
                                        </p:tgtEl>
                                      </p:cBhvr>
                                    </p:animEffect>
                                    <p:anim calcmode="lin" valueType="num">
                                      <p:cBhvr>
                                        <p:cTn id="4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42" presetClass="entr" presetSubtype="0" fill="hold" grpId="0" nodeType="afterEffect">
                                  <p:stCondLst>
                                    <p:cond delay="0"/>
                                  </p:stCondLst>
                                  <p:childTnLst>
                                    <p:set>
                                      <p:cBhvr>
                                        <p:cTn id="47" dur="1" fill="hold">
                                          <p:stCondLst>
                                            <p:cond delay="0"/>
                                          </p:stCondLst>
                                        </p:cTn>
                                        <p:tgtEl>
                                          <p:spTgt spid="9">
                                            <p:txEl>
                                              <p:pRg st="6" end="6"/>
                                            </p:txEl>
                                          </p:spTgt>
                                        </p:tgtEl>
                                        <p:attrNameLst>
                                          <p:attrName>style.visibility</p:attrName>
                                        </p:attrNameLst>
                                      </p:cBhvr>
                                      <p:to>
                                        <p:strVal val="visible"/>
                                      </p:to>
                                    </p:set>
                                    <p:animEffect transition="in" filter="fade">
                                      <p:cBhvr>
                                        <p:cTn id="48" dur="1000"/>
                                        <p:tgtEl>
                                          <p:spTgt spid="9">
                                            <p:txEl>
                                              <p:pRg st="6" end="6"/>
                                            </p:txEl>
                                          </p:spTgt>
                                        </p:tgtEl>
                                      </p:cBhvr>
                                    </p:animEffect>
                                    <p:anim calcmode="lin" valueType="num">
                                      <p:cBhvr>
                                        <p:cTn id="49"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par>
                          <p:cTn id="51" fill="hold">
                            <p:stCondLst>
                              <p:cond delay="7000"/>
                            </p:stCondLst>
                            <p:childTnLst>
                              <p:par>
                                <p:cTn id="52" presetID="8" presetClass="emph" presetSubtype="0" fill="hold" grpId="0" nodeType="afterEffect">
                                  <p:stCondLst>
                                    <p:cond delay="0"/>
                                  </p:stCondLst>
                                  <p:childTnLst>
                                    <p:animRot by="21600000">
                                      <p:cBhvr>
                                        <p:cTn id="53"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allAtOnce"/>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lstStyle/>
          <a:p>
            <a:r>
              <a:rPr lang="en-GB" dirty="0">
                <a:solidFill>
                  <a:srgbClr val="FFFF00"/>
                </a:solidFill>
              </a:rPr>
              <a:t>outcomes</a:t>
            </a:r>
          </a:p>
        </p:txBody>
      </p:sp>
      <p:sp>
        <p:nvSpPr>
          <p:cNvPr id="9" name="Text Placeholder 8"/>
          <p:cNvSpPr>
            <a:spLocks noGrp="1"/>
          </p:cNvSpPr>
          <p:nvPr>
            <p:ph type="body" idx="1"/>
          </p:nvPr>
        </p:nvSpPr>
        <p:spPr>
          <a:xfrm>
            <a:off x="546425" y="1087329"/>
            <a:ext cx="11228040" cy="4970572"/>
          </a:xfrm>
        </p:spPr>
        <p:txBody>
          <a:bodyPr>
            <a:noAutofit/>
          </a:bodyPr>
          <a:lstStyle/>
          <a:p>
            <a:r>
              <a:rPr lang="en-GB" sz="1600" b="1" dirty="0" smtClean="0"/>
              <a:t>Monitoring </a:t>
            </a:r>
            <a:r>
              <a:rPr lang="en-GB" sz="1600" b="1" dirty="0"/>
              <a:t>&amp; Evaluation:</a:t>
            </a:r>
            <a:endParaRPr lang="en-GB" sz="1600" dirty="0"/>
          </a:p>
          <a:p>
            <a:pPr marL="285750" lvl="0" indent="-285750">
              <a:buFont typeface="Wingdings" panose="05000000000000000000" pitchFamily="2" charset="2"/>
              <a:buChar char="Ø"/>
            </a:pPr>
            <a:r>
              <a:rPr lang="en-GB" sz="1600" dirty="0"/>
              <a:t>Weekly finance meetings with bursar with a focus on catch-up expenditure (SWE) (Ongoing)</a:t>
            </a:r>
          </a:p>
          <a:p>
            <a:pPr marL="285750" lvl="0" indent="-285750">
              <a:buFont typeface="Wingdings" panose="05000000000000000000" pitchFamily="2" charset="2"/>
              <a:buChar char="Ø"/>
            </a:pPr>
            <a:r>
              <a:rPr lang="en-GB" sz="1600" dirty="0"/>
              <a:t>Catch-up as a standing item on weekly SLT agenda (SLT) (Ongoing)</a:t>
            </a:r>
          </a:p>
          <a:p>
            <a:pPr marL="285750" lvl="0" indent="-285750">
              <a:buFont typeface="Wingdings" panose="05000000000000000000" pitchFamily="2" charset="2"/>
              <a:buChar char="Ø"/>
            </a:pPr>
            <a:r>
              <a:rPr lang="en-GB" sz="1600" dirty="0" err="1"/>
              <a:t>Headteacher’s</a:t>
            </a:r>
            <a:r>
              <a:rPr lang="en-GB" sz="1600" dirty="0"/>
              <a:t> Annual Appraisal for 2020-21 with a focus on Objective 2 (05.11.2021) (</a:t>
            </a:r>
            <a:r>
              <a:rPr lang="en-GB" sz="1600" dirty="0" err="1"/>
              <a:t>Govs</a:t>
            </a:r>
            <a:r>
              <a:rPr lang="en-GB" sz="1600" dirty="0"/>
              <a:t> BPO &amp; LWI </a:t>
            </a:r>
            <a:r>
              <a:rPr lang="en-GB" sz="1600" dirty="0" err="1"/>
              <a:t>inc.</a:t>
            </a:r>
            <a:r>
              <a:rPr lang="en-GB" sz="1600" dirty="0"/>
              <a:t> School Improvement Partner PCO)</a:t>
            </a:r>
          </a:p>
          <a:p>
            <a:pPr marL="285750" lvl="0" indent="-285750">
              <a:buFont typeface="Wingdings" panose="05000000000000000000" pitchFamily="2" charset="2"/>
              <a:buChar char="Ø"/>
            </a:pPr>
            <a:r>
              <a:rPr lang="en-GB" sz="1600" dirty="0"/>
              <a:t>Review of DDPs 05.11.2021 to assess impact to date of actions (SWA/SWE &amp; HODs)</a:t>
            </a:r>
          </a:p>
          <a:p>
            <a:pPr marL="285750" lvl="0" indent="-285750">
              <a:buFont typeface="Wingdings" panose="05000000000000000000" pitchFamily="2" charset="2"/>
              <a:buChar char="Ø"/>
            </a:pPr>
            <a:r>
              <a:rPr lang="en-GB" sz="1600" dirty="0"/>
              <a:t>Department Review Schedule commencing January 2022: </a:t>
            </a:r>
            <a:r>
              <a:rPr lang="en-GB" sz="1600" dirty="0" err="1"/>
              <a:t>inc.</a:t>
            </a:r>
            <a:r>
              <a:rPr lang="en-GB" sz="1600" dirty="0"/>
              <a:t> lesson observations, review of marking and assessment, pupil outcomes and review of curriculum provision (Intent/Implementation and Impact), including catch-up and intervention (SWA/SWE/SLT &amp; HODs)</a:t>
            </a:r>
          </a:p>
          <a:p>
            <a:pPr marL="285750" lvl="0" indent="-285750">
              <a:buFont typeface="Wingdings" panose="05000000000000000000" pitchFamily="2" charset="2"/>
              <a:buChar char="Ø"/>
            </a:pPr>
            <a:r>
              <a:rPr lang="en-GB" sz="1600" dirty="0"/>
              <a:t>Department Review Schedule will take a more targeted approach than in previous years and focus on bespoke areas for development within subject performance as agreed by SLT &amp; HOD in advance (e.g. provision and performance of identified groups of learners/impact of changes made to pedagogy or curriculum provision)</a:t>
            </a:r>
          </a:p>
          <a:p>
            <a:pPr marL="285750" lvl="0" indent="-285750">
              <a:buFont typeface="Wingdings" panose="05000000000000000000" pitchFamily="2" charset="2"/>
              <a:buChar char="Ø"/>
            </a:pPr>
            <a:r>
              <a:rPr lang="en-GB" sz="1600" dirty="0"/>
              <a:t>Catch-up plans and impact of actions to be monitored by Standards &amp; Curriculum Committee (</a:t>
            </a:r>
            <a:r>
              <a:rPr lang="en-GB" sz="1600" dirty="0" err="1"/>
              <a:t>Govs</a:t>
            </a:r>
            <a:r>
              <a:rPr lang="en-GB" sz="1600" dirty="0"/>
              <a:t>)</a:t>
            </a:r>
          </a:p>
        </p:txBody>
      </p:sp>
      <p:sp>
        <p:nvSpPr>
          <p:cNvPr id="4" name="Text Placeholder 2"/>
          <p:cNvSpPr txBox="1">
            <a:spLocks/>
          </p:cNvSpPr>
          <p:nvPr/>
        </p:nvSpPr>
        <p:spPr>
          <a:xfrm>
            <a:off x="684213" y="954157"/>
            <a:ext cx="11228040" cy="4970571"/>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10" name="Isosceles Triangle 9">
            <a:hlinkClick r:id="rId2" action="ppaction://hlinksldjump"/>
            <a:extLst>
              <a:ext uri="{FF2B5EF4-FFF2-40B4-BE49-F238E27FC236}">
                <a16:creationId xmlns:a16="http://schemas.microsoft.com/office/drawing/2014/main" id="{40859835-C2D2-4579-9132-45ADFED4A00F}"/>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25612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1000"/>
                                        <p:tgtEl>
                                          <p:spTgt spid="9">
                                            <p:txEl>
                                              <p:pRg st="1" end="1"/>
                                            </p:txEl>
                                          </p:spTgt>
                                        </p:tgtEl>
                                      </p:cBhvr>
                                    </p:animEffect>
                                    <p:anim calcmode="lin" valueType="num">
                                      <p:cBhvr>
                                        <p:cTn id="1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1000"/>
                                        <p:tgtEl>
                                          <p:spTgt spid="9">
                                            <p:txEl>
                                              <p:pRg st="2" end="2"/>
                                            </p:txEl>
                                          </p:spTgt>
                                        </p:tgtEl>
                                      </p:cBhvr>
                                    </p:animEffect>
                                    <p:anim calcmode="lin" valueType="num">
                                      <p:cBhvr>
                                        <p:cTn id="2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fade">
                                      <p:cBhvr>
                                        <p:cTn id="30" dur="1000"/>
                                        <p:tgtEl>
                                          <p:spTgt spid="9">
                                            <p:txEl>
                                              <p:pRg st="3" end="3"/>
                                            </p:txEl>
                                          </p:spTgt>
                                        </p:tgtEl>
                                      </p:cBhvr>
                                    </p:animEffect>
                                    <p:anim calcmode="lin" valueType="num">
                                      <p:cBhvr>
                                        <p:cTn id="31"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Effect transition="in" filter="fade">
                                      <p:cBhvr>
                                        <p:cTn id="42" dur="1000"/>
                                        <p:tgtEl>
                                          <p:spTgt spid="9">
                                            <p:txEl>
                                              <p:pRg st="5" end="5"/>
                                            </p:txEl>
                                          </p:spTgt>
                                        </p:tgtEl>
                                      </p:cBhvr>
                                    </p:animEffect>
                                    <p:anim calcmode="lin" valueType="num">
                                      <p:cBhvr>
                                        <p:cTn id="4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42" presetClass="entr" presetSubtype="0" fill="hold" grpId="0" nodeType="afterEffect">
                                  <p:stCondLst>
                                    <p:cond delay="0"/>
                                  </p:stCondLst>
                                  <p:childTnLst>
                                    <p:set>
                                      <p:cBhvr>
                                        <p:cTn id="47" dur="1" fill="hold">
                                          <p:stCondLst>
                                            <p:cond delay="0"/>
                                          </p:stCondLst>
                                        </p:cTn>
                                        <p:tgtEl>
                                          <p:spTgt spid="9">
                                            <p:txEl>
                                              <p:pRg st="6" end="6"/>
                                            </p:txEl>
                                          </p:spTgt>
                                        </p:tgtEl>
                                        <p:attrNameLst>
                                          <p:attrName>style.visibility</p:attrName>
                                        </p:attrNameLst>
                                      </p:cBhvr>
                                      <p:to>
                                        <p:strVal val="visible"/>
                                      </p:to>
                                    </p:set>
                                    <p:animEffect transition="in" filter="fade">
                                      <p:cBhvr>
                                        <p:cTn id="48" dur="1000"/>
                                        <p:tgtEl>
                                          <p:spTgt spid="9">
                                            <p:txEl>
                                              <p:pRg st="6" end="6"/>
                                            </p:txEl>
                                          </p:spTgt>
                                        </p:tgtEl>
                                      </p:cBhvr>
                                    </p:animEffect>
                                    <p:anim calcmode="lin" valueType="num">
                                      <p:cBhvr>
                                        <p:cTn id="49"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par>
                          <p:cTn id="51" fill="hold">
                            <p:stCondLst>
                              <p:cond delay="7000"/>
                            </p:stCondLst>
                            <p:childTnLst>
                              <p:par>
                                <p:cTn id="52" presetID="42" presetClass="entr" presetSubtype="0" fill="hold" grpId="0" nodeType="afterEffect">
                                  <p:stCondLst>
                                    <p:cond delay="0"/>
                                  </p:stCondLst>
                                  <p:childTnLst>
                                    <p:set>
                                      <p:cBhvr>
                                        <p:cTn id="53" dur="1" fill="hold">
                                          <p:stCondLst>
                                            <p:cond delay="0"/>
                                          </p:stCondLst>
                                        </p:cTn>
                                        <p:tgtEl>
                                          <p:spTgt spid="9">
                                            <p:txEl>
                                              <p:pRg st="7" end="7"/>
                                            </p:txEl>
                                          </p:spTgt>
                                        </p:tgtEl>
                                        <p:attrNameLst>
                                          <p:attrName>style.visibility</p:attrName>
                                        </p:attrNameLst>
                                      </p:cBhvr>
                                      <p:to>
                                        <p:strVal val="visible"/>
                                      </p:to>
                                    </p:set>
                                    <p:animEffect transition="in" filter="fade">
                                      <p:cBhvr>
                                        <p:cTn id="54" dur="1000"/>
                                        <p:tgtEl>
                                          <p:spTgt spid="9">
                                            <p:txEl>
                                              <p:pRg st="7" end="7"/>
                                            </p:txEl>
                                          </p:spTgt>
                                        </p:tgtEl>
                                      </p:cBhvr>
                                    </p:animEffect>
                                    <p:anim calcmode="lin" valueType="num">
                                      <p:cBhvr>
                                        <p:cTn id="55"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par>
                          <p:cTn id="57" fill="hold">
                            <p:stCondLst>
                              <p:cond delay="8000"/>
                            </p:stCondLst>
                            <p:childTnLst>
                              <p:par>
                                <p:cTn id="58" presetID="8" presetClass="emph" presetSubtype="0" fill="hold" grpId="0" nodeType="afterEffect">
                                  <p:stCondLst>
                                    <p:cond delay="0"/>
                                  </p:stCondLst>
                                  <p:childTnLst>
                                    <p:animRot by="21600000">
                                      <p:cBhvr>
                                        <p:cTn id="59"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allAtOnce"/>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5" y="14962"/>
            <a:ext cx="8534401" cy="699022"/>
          </a:xfrm>
        </p:spPr>
        <p:txBody>
          <a:bodyPr/>
          <a:lstStyle/>
          <a:p>
            <a:r>
              <a:rPr lang="en-GB" dirty="0">
                <a:solidFill>
                  <a:srgbClr val="FFFF00"/>
                </a:solidFill>
                <a:latin typeface="+mn-lt"/>
              </a:rPr>
              <a:t>outcomes</a:t>
            </a:r>
          </a:p>
        </p:txBody>
      </p:sp>
      <p:sp>
        <p:nvSpPr>
          <p:cNvPr id="9" name="Text Placeholder 8"/>
          <p:cNvSpPr>
            <a:spLocks noGrp="1"/>
          </p:cNvSpPr>
          <p:nvPr>
            <p:ph type="body" idx="1"/>
          </p:nvPr>
        </p:nvSpPr>
        <p:spPr>
          <a:xfrm>
            <a:off x="546425" y="1087329"/>
            <a:ext cx="11228040" cy="3209098"/>
          </a:xfrm>
        </p:spPr>
        <p:txBody>
          <a:bodyPr>
            <a:noAutofit/>
          </a:bodyPr>
          <a:lstStyle/>
          <a:p>
            <a:r>
              <a:rPr lang="en-GB" b="1" dirty="0" smtClean="0"/>
              <a:t>Monitoring </a:t>
            </a:r>
            <a:r>
              <a:rPr lang="en-GB" b="1" dirty="0"/>
              <a:t>&amp; Evaluation:</a:t>
            </a:r>
            <a:endParaRPr lang="en-GB" dirty="0"/>
          </a:p>
          <a:p>
            <a:pPr marL="285750" lvl="0" indent="-285750">
              <a:buFont typeface="Wingdings" panose="05000000000000000000" pitchFamily="2" charset="2"/>
              <a:buChar char="Ø"/>
            </a:pPr>
            <a:r>
              <a:rPr lang="en-GB" dirty="0"/>
              <a:t>Catch-up expenditure to be monitored by Finance &amp; Resources Committee (</a:t>
            </a:r>
            <a:r>
              <a:rPr lang="en-GB" dirty="0" err="1"/>
              <a:t>Govs</a:t>
            </a:r>
            <a:r>
              <a:rPr lang="en-GB" dirty="0"/>
              <a:t>) 21.10.21/10.02.22/19.05.22</a:t>
            </a:r>
          </a:p>
          <a:p>
            <a:pPr marL="285750" lvl="0" indent="-285750">
              <a:buFont typeface="Wingdings" panose="05000000000000000000" pitchFamily="2" charset="2"/>
              <a:buChar char="Ø"/>
            </a:pPr>
            <a:r>
              <a:rPr lang="en-GB" dirty="0"/>
              <a:t>Internal progress checks and mock examination results analysis (Dec 2021/Jan 22) (SLT&amp; HODs)</a:t>
            </a:r>
          </a:p>
          <a:p>
            <a:pPr marL="285750" lvl="0" indent="-285750">
              <a:buFont typeface="Wingdings" panose="05000000000000000000" pitchFamily="2" charset="2"/>
              <a:buChar char="Ø"/>
            </a:pPr>
            <a:r>
              <a:rPr lang="en-GB" dirty="0"/>
              <a:t>Department presentations at Standards &amp; Curriculum Committee Meetings (</a:t>
            </a:r>
            <a:r>
              <a:rPr lang="en-GB" dirty="0" err="1"/>
              <a:t>inc.</a:t>
            </a:r>
            <a:r>
              <a:rPr lang="en-GB" dirty="0"/>
              <a:t> focus on pupil outcomes) 24.11.21/17.03.22/30.06.22</a:t>
            </a:r>
          </a:p>
          <a:p>
            <a:pPr marL="285750" lvl="0" indent="-285750">
              <a:buFont typeface="Wingdings" panose="05000000000000000000" pitchFamily="2" charset="2"/>
              <a:buChar char="Ø"/>
            </a:pPr>
            <a:r>
              <a:rPr lang="en-GB" dirty="0"/>
              <a:t>Link Governors attached to departments with a remit of meeting HODs to discuss provision and outcomes</a:t>
            </a:r>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endParaRPr lang="en-GB" dirty="0"/>
          </a:p>
        </p:txBody>
      </p:sp>
      <p:sp>
        <p:nvSpPr>
          <p:cNvPr id="4" name="Text Placeholder 2"/>
          <p:cNvSpPr txBox="1">
            <a:spLocks/>
          </p:cNvSpPr>
          <p:nvPr/>
        </p:nvSpPr>
        <p:spPr>
          <a:xfrm>
            <a:off x="684213" y="1413006"/>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6" name="Text Placeholder 2"/>
          <p:cNvSpPr txBox="1">
            <a:spLocks/>
          </p:cNvSpPr>
          <p:nvPr/>
        </p:nvSpPr>
        <p:spPr>
          <a:xfrm>
            <a:off x="546425" y="1087329"/>
            <a:ext cx="11228040" cy="6513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endParaRPr lang="en-GB" dirty="0"/>
          </a:p>
        </p:txBody>
      </p:sp>
      <p:sp>
        <p:nvSpPr>
          <p:cNvPr id="7" name="Isosceles Triangle 6">
            <a:hlinkClick r:id="rId2" action="ppaction://hlinksldjump"/>
            <a:extLst>
              <a:ext uri="{FF2B5EF4-FFF2-40B4-BE49-F238E27FC236}">
                <a16:creationId xmlns:a16="http://schemas.microsoft.com/office/drawing/2014/main" id="{C80DF345-A85C-4728-88A1-9ED058E8C249}"/>
              </a:ext>
            </a:extLst>
          </p:cNvPr>
          <p:cNvSpPr/>
          <p:nvPr/>
        </p:nvSpPr>
        <p:spPr>
          <a:xfrm rot="16200000" flipH="1">
            <a:off x="11149979" y="6305826"/>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37994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1000"/>
                                        <p:tgtEl>
                                          <p:spTgt spid="9">
                                            <p:txEl>
                                              <p:pRg st="1" end="1"/>
                                            </p:txEl>
                                          </p:spTgt>
                                        </p:tgtEl>
                                      </p:cBhvr>
                                    </p:animEffect>
                                    <p:anim calcmode="lin" valueType="num">
                                      <p:cBhvr>
                                        <p:cTn id="1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1000"/>
                                        <p:tgtEl>
                                          <p:spTgt spid="9">
                                            <p:txEl>
                                              <p:pRg st="2" end="2"/>
                                            </p:txEl>
                                          </p:spTgt>
                                        </p:tgtEl>
                                      </p:cBhvr>
                                    </p:animEffect>
                                    <p:anim calcmode="lin" valueType="num">
                                      <p:cBhvr>
                                        <p:cTn id="2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fade">
                                      <p:cBhvr>
                                        <p:cTn id="30" dur="1000"/>
                                        <p:tgtEl>
                                          <p:spTgt spid="9">
                                            <p:txEl>
                                              <p:pRg st="3" end="3"/>
                                            </p:txEl>
                                          </p:spTgt>
                                        </p:tgtEl>
                                      </p:cBhvr>
                                    </p:animEffect>
                                    <p:anim calcmode="lin" valueType="num">
                                      <p:cBhvr>
                                        <p:cTn id="31"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8" presetClass="emph" presetSubtype="0" fill="hold" grpId="0" nodeType="afterEffect">
                                  <p:stCondLst>
                                    <p:cond delay="0"/>
                                  </p:stCondLst>
                                  <p:childTnLst>
                                    <p:animRot by="21600000">
                                      <p:cBhvr>
                                        <p:cTn id="41"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uiExpand="1" build="p"/>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D453D-B0DC-4543-8A80-EFBFEF3EF5C5}"/>
              </a:ext>
            </a:extLst>
          </p:cNvPr>
          <p:cNvSpPr>
            <a:spLocks noGrp="1"/>
          </p:cNvSpPr>
          <p:nvPr>
            <p:ph type="title"/>
          </p:nvPr>
        </p:nvSpPr>
        <p:spPr/>
        <p:txBody>
          <a:bodyPr/>
          <a:lstStyle/>
          <a:p>
            <a:r>
              <a:rPr lang="en-GB" dirty="0">
                <a:solidFill>
                  <a:srgbClr val="FFFF00"/>
                </a:solidFill>
              </a:rPr>
              <a:t>attendance</a:t>
            </a:r>
          </a:p>
        </p:txBody>
      </p:sp>
      <p:sp>
        <p:nvSpPr>
          <p:cNvPr id="3" name="Text Placeholder 2">
            <a:extLst>
              <a:ext uri="{FF2B5EF4-FFF2-40B4-BE49-F238E27FC236}">
                <a16:creationId xmlns:a16="http://schemas.microsoft.com/office/drawing/2014/main" id="{F280FD4C-5129-4F3D-ACC2-B5AADA987B64}"/>
              </a:ext>
            </a:extLst>
          </p:cNvPr>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lang="en-GB" altLang="en-US" dirty="0">
                <a:solidFill>
                  <a:schemeClr val="accent1">
                    <a:lumMod val="50000"/>
                  </a:schemeClr>
                </a:solidFill>
              </a:rPr>
              <a:t>Continue to achieve consistently high levels of school attendance which exceed local and national averages – with particular focus on strategies to support those at risk of low attendance.</a:t>
            </a:r>
            <a:endParaRPr lang="en-US" altLang="en-US" dirty="0">
              <a:solidFill>
                <a:schemeClr val="accent1">
                  <a:lumMod val="50000"/>
                </a:schemeClr>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70857" y="0"/>
            <a:ext cx="1333278" cy="1896026"/>
          </a:xfrm>
          <a:prstGeom prst="rect">
            <a:avLst/>
          </a:prstGeom>
        </p:spPr>
      </p:pic>
      <p:sp>
        <p:nvSpPr>
          <p:cNvPr id="6" name="Isosceles Triangle 5">
            <a:hlinkClick r:id="rId3" action="ppaction://hlinksldjump"/>
            <a:extLst>
              <a:ext uri="{FF2B5EF4-FFF2-40B4-BE49-F238E27FC236}">
                <a16:creationId xmlns:a16="http://schemas.microsoft.com/office/drawing/2014/main" id="{40859835-C2D2-4579-9132-45ADFED4A00F}"/>
              </a:ext>
            </a:extLst>
          </p:cNvPr>
          <p:cNvSpPr/>
          <p:nvPr/>
        </p:nvSpPr>
        <p:spPr>
          <a:xfrm rot="5400000">
            <a:off x="11693318" y="6319078"/>
            <a:ext cx="331304" cy="4903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88845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1000"/>
                            </p:stCondLst>
                            <p:childTnLst>
                              <p:par>
                                <p:cTn id="19" presetID="8" presetClass="emph" presetSubtype="0" fill="hold" grpId="0" nodeType="afterEffect">
                                  <p:stCondLst>
                                    <p:cond delay="0"/>
                                  </p:stCondLst>
                                  <p:childTnLst>
                                    <p:animRot by="21600000">
                                      <p:cBhvr>
                                        <p:cTn id="20"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animBg="1"/>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1393</TotalTime>
  <Words>4405</Words>
  <Application>Microsoft Office PowerPoint</Application>
  <PresentationFormat>Widescreen</PresentationFormat>
  <Paragraphs>360</Paragraphs>
  <Slides>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Candara</vt:lpstr>
      <vt:lpstr>Century Gothic</vt:lpstr>
      <vt:lpstr>Wingdings</vt:lpstr>
      <vt:lpstr>Wingdings 3</vt:lpstr>
      <vt:lpstr>Slice</vt:lpstr>
      <vt:lpstr>School development plan 2021-22</vt:lpstr>
      <vt:lpstr>PowerPoint Presentation</vt:lpstr>
      <vt:lpstr>outcomes</vt:lpstr>
      <vt:lpstr>outcomes</vt:lpstr>
      <vt:lpstr>outcomes</vt:lpstr>
      <vt:lpstr>outcomes</vt:lpstr>
      <vt:lpstr>outcomes</vt:lpstr>
      <vt:lpstr>outcomes</vt:lpstr>
      <vt:lpstr>attendance</vt:lpstr>
      <vt:lpstr>attendance</vt:lpstr>
      <vt:lpstr>attendance</vt:lpstr>
      <vt:lpstr>attendance</vt:lpstr>
      <vt:lpstr>attendance</vt:lpstr>
      <vt:lpstr>wellbeing</vt:lpstr>
      <vt:lpstr>Wellbeing</vt:lpstr>
      <vt:lpstr>Wellbeing</vt:lpstr>
      <vt:lpstr>Wellbeing</vt:lpstr>
      <vt:lpstr>Wellbeing</vt:lpstr>
      <vt:lpstr>careers</vt:lpstr>
      <vt:lpstr>careers</vt:lpstr>
      <vt:lpstr>careers</vt:lpstr>
      <vt:lpstr>careers</vt:lpstr>
      <vt:lpstr>SMSCD</vt:lpstr>
      <vt:lpstr>SMSCD</vt:lpstr>
      <vt:lpstr>SMSCD</vt:lpstr>
      <vt:lpstr>SMSCD</vt:lpstr>
      <vt:lpstr>Pupil groups</vt:lpstr>
      <vt:lpstr>Pupil groups</vt:lpstr>
      <vt:lpstr>Pupil groups</vt:lpstr>
      <vt:lpstr>Pupil groups</vt:lpstr>
      <vt:lpstr>Pupil groups</vt:lpstr>
      <vt:lpstr>Pupil groups</vt:lpstr>
      <vt:lpstr>Teaching, learning &amp; assessment</vt:lpstr>
      <vt:lpstr>Teaching, learning &amp; assessment</vt:lpstr>
      <vt:lpstr>Teaching, learning &amp; assessment</vt:lpstr>
      <vt:lpstr>Teaching, learning &amp; assessment</vt:lpstr>
      <vt:lpstr>Teaching, learning &amp; assessment</vt:lpstr>
      <vt:lpstr>curriculum</vt:lpstr>
      <vt:lpstr>curriculum</vt:lpstr>
      <vt:lpstr>curriculum</vt:lpstr>
      <vt:lpstr>curriculum</vt:lpstr>
      <vt:lpstr>curriculum</vt:lpstr>
      <vt:lpstr>safeguarding</vt:lpstr>
      <vt:lpstr>Safeguarding</vt:lpstr>
      <vt:lpstr>Safeguarding</vt:lpstr>
      <vt:lpstr>Safeguarding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development plan</dc:title>
  <dc:creator>S Turley</dc:creator>
  <cp:lastModifiedBy>S Turley</cp:lastModifiedBy>
  <cp:revision>91</cp:revision>
  <cp:lastPrinted>2021-11-18T08:27:29Z</cp:lastPrinted>
  <dcterms:created xsi:type="dcterms:W3CDTF">2021-11-02T21:12:34Z</dcterms:created>
  <dcterms:modified xsi:type="dcterms:W3CDTF">2021-11-22T12:05:53Z</dcterms:modified>
</cp:coreProperties>
</file>