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D8214-94AE-7E92-9DD2-5A437DBE467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A09768F-688B-BF1F-420E-53707826FA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880FA6F-BE7B-3351-A9D5-49B8A0145BA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DA4AE638-23EE-4E63-F181-71A0E1A9F7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769CEF-AA08-0847-71BE-3B6E6A9A9D7C}"/>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2314272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F3FA-E44A-37D3-C72F-C3846D19990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9E7C439-CC3C-594E-EA92-85BDBDF235E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1437989-B6D7-B5BF-F8B4-DE3CE1154F02}"/>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2C0E7E5D-F106-0D8B-6336-E6726E3AAE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6581AB-5640-3DCC-AD58-B9E1E543395D}"/>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20865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A4A1B5-69B1-509F-CD63-3CD9BE50242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47FFFCD-D4AB-745A-6787-8EE340648D3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786426-D7F2-38EB-9B0A-2622B2CC89D0}"/>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91A64312-AEE5-A594-0347-D76281122D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D3036A-AE51-F0F6-9E53-60DCD3A4547E}"/>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05405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AF073-99CD-E02C-B73D-15893DE0A88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662C3DE-DCFA-37DB-E678-CDB7B55874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9B16F31-9037-42FF-92E4-BE7AE346255B}"/>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52819435-5EBE-BFD8-FE69-E79622E6A2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110AF4-B5FD-D340-CF7A-4CFD5C3F6C36}"/>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4190661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9B74-1C59-C61D-6874-3772AE9115E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CB5DF8F-2BAD-B103-87C4-CA37825D1F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A1BB798-306D-FACC-1F63-1B4215801995}"/>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5ADFFEF3-6AAA-4117-95F5-F6CB9713DE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C974B1-FAFD-B1E3-1231-D02DD27BF308}"/>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659615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5F8B2-89D2-85A0-76BD-CB92B0B5504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F0316BD-2FE6-9AB8-CAB2-C481CF229CD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814A8BF2-58E0-031F-9851-ED14D5CDE6D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25766AF-EBC9-AC13-939B-66703A9BEC7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A79DACC1-19DF-2A99-3EAF-B1CF78C020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77BE4F-55A2-C2A4-57E0-3862E6825753}"/>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4274404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946DA-259E-43B9-1AC4-0819B08D2D7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EB625DD-70F4-E881-EBF6-11C88E62FC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2F790DC-4317-D23C-0533-4138ED206B5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766341B-628D-71D7-0684-547837168C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596D338-E5BE-383A-8026-BE5BE0A3FEA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040E1B1-569F-D554-1FF9-E59E516BE880}"/>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8" name="Footer Placeholder 7">
            <a:extLst>
              <a:ext uri="{FF2B5EF4-FFF2-40B4-BE49-F238E27FC236}">
                <a16:creationId xmlns:a16="http://schemas.microsoft.com/office/drawing/2014/main" id="{6222AEBD-C4DF-C1BF-9072-9FD7A74E804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EED8C4B-B6F4-FDBF-3188-21FB3B56A877}"/>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1815389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3B04F-9ECA-4FAB-C2E0-271B42C49DE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42EF3AF-4E31-C94B-8494-FD3D62D8F9F8}"/>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4" name="Footer Placeholder 3">
            <a:extLst>
              <a:ext uri="{FF2B5EF4-FFF2-40B4-BE49-F238E27FC236}">
                <a16:creationId xmlns:a16="http://schemas.microsoft.com/office/drawing/2014/main" id="{801030B3-79F2-6C1A-2661-11EB3FC829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9577C1-D985-9787-5397-79D99EB5B0F0}"/>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05003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FB2764-A29E-A167-40C7-E58E5014521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3" name="Footer Placeholder 2">
            <a:extLst>
              <a:ext uri="{FF2B5EF4-FFF2-40B4-BE49-F238E27FC236}">
                <a16:creationId xmlns:a16="http://schemas.microsoft.com/office/drawing/2014/main" id="{2468760C-0DF6-85AC-1C9C-A9EE7440C5C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4AC7894-A4B0-DFF8-49FD-BF782AD5DB87}"/>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77823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0AB8D-4B8B-5F07-BE77-B17E58607F4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05F0943-CEF4-BA48-E449-3B50BDC1DC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86BB774-329B-9DEE-6467-EF486EE98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675A8C7-CB1D-2FA9-30D5-32473F37FD44}"/>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03C7EA6C-45A1-DBD4-2F5B-145220C177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4A8150-A268-8830-A0D8-0244AA6D9F36}"/>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199765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7599-DF95-C811-F3D9-43D5DEF945B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31E41DB-2061-8C4B-4D08-9D610B7064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F79FC05-E9B3-DC6F-1925-17DCC83890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BEA9482-2368-9EE9-0F11-4F7B85CA2037}"/>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A220C546-764B-CF62-E7FC-103D46A01A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8DA943-A6AD-3507-67B4-3C85EA5D4295}"/>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27804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68C761-41E3-F42A-D476-4957CE231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3595E0F4-9F54-FF89-D5E0-9FDFD820C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250EF6E-E36F-3518-E372-72766E48B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C8A03FD0-F82C-421A-1213-135947375D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DED7410-27D1-1AA3-90D6-A801D47C09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4F7219-6E15-4FF2-AEAE-98FE8A86269F}" type="slidenum">
              <a:rPr lang="en-GB" smtClean="0"/>
              <a:t>‹#›</a:t>
            </a:fld>
            <a:endParaRPr lang="en-GB"/>
          </a:p>
        </p:txBody>
      </p:sp>
    </p:spTree>
    <p:extLst>
      <p:ext uri="{BB962C8B-B14F-4D97-AF65-F5344CB8AC3E}">
        <p14:creationId xmlns:p14="http://schemas.microsoft.com/office/powerpoint/2010/main" val="2452515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bbc.co.uk/teach/class-clips-video/religious-studies-ks2-the-holy-bible/zhnyrj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B2EA-64A8-32C0-2473-F414BB60CB12}"/>
              </a:ext>
            </a:extLst>
          </p:cNvPr>
          <p:cNvSpPr>
            <a:spLocks noGrp="1"/>
          </p:cNvSpPr>
          <p:nvPr>
            <p:ph type="ctrTitle"/>
          </p:nvPr>
        </p:nvSpPr>
        <p:spPr/>
        <p:txBody>
          <a:bodyPr/>
          <a:lstStyle/>
          <a:p>
            <a:r>
              <a:rPr lang="en-GB">
                <a:solidFill>
                  <a:schemeClr val="accent3">
                    <a:lumMod val="75000"/>
                  </a:schemeClr>
                </a:solidFill>
              </a:rPr>
              <a:t>Religious Education Year 7</a:t>
            </a:r>
            <a:br>
              <a:rPr lang="en-GB" dirty="0">
                <a:solidFill>
                  <a:schemeClr val="accent3">
                    <a:lumMod val="75000"/>
                  </a:schemeClr>
                </a:solidFill>
              </a:rPr>
            </a:br>
            <a:r>
              <a:rPr lang="en-GB" dirty="0">
                <a:solidFill>
                  <a:schemeClr val="accent3">
                    <a:lumMod val="75000"/>
                  </a:schemeClr>
                </a:solidFill>
              </a:rPr>
              <a:t>School closure work</a:t>
            </a:r>
            <a:endParaRPr lang="en-GB" dirty="0"/>
          </a:p>
        </p:txBody>
      </p:sp>
      <p:sp>
        <p:nvSpPr>
          <p:cNvPr id="3" name="Subtitle 2">
            <a:extLst>
              <a:ext uri="{FF2B5EF4-FFF2-40B4-BE49-F238E27FC236}">
                <a16:creationId xmlns:a16="http://schemas.microsoft.com/office/drawing/2014/main" id="{E94CDB06-3C25-C165-1AF0-D6495D537AB0}"/>
              </a:ext>
            </a:extLst>
          </p:cNvPr>
          <p:cNvSpPr>
            <a:spLocks noGrp="1"/>
          </p:cNvSpPr>
          <p:nvPr>
            <p:ph type="subTitle" idx="1"/>
          </p:nvPr>
        </p:nvSpPr>
        <p:spPr/>
        <p:txBody>
          <a:bodyPr/>
          <a:lstStyle/>
          <a:p>
            <a:r>
              <a:rPr lang="en-GB" sz="4000" dirty="0"/>
              <a:t>Teaching about Christians: </a:t>
            </a:r>
          </a:p>
          <a:p>
            <a:r>
              <a:rPr lang="en-GB" sz="4000" dirty="0"/>
              <a:t>The Holy Bible</a:t>
            </a:r>
          </a:p>
          <a:p>
            <a:endParaRPr lang="en-GB" dirty="0"/>
          </a:p>
        </p:txBody>
      </p:sp>
    </p:spTree>
    <p:extLst>
      <p:ext uri="{BB962C8B-B14F-4D97-AF65-F5344CB8AC3E}">
        <p14:creationId xmlns:p14="http://schemas.microsoft.com/office/powerpoint/2010/main" val="4110695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9CB1C1-3E86-F161-B16D-EBFBE347E674}"/>
              </a:ext>
            </a:extLst>
          </p:cNvPr>
          <p:cNvSpPr>
            <a:spLocks noGrp="1"/>
          </p:cNvSpPr>
          <p:nvPr>
            <p:ph type="title"/>
          </p:nvPr>
        </p:nvSpPr>
        <p:spPr>
          <a:xfrm>
            <a:off x="838200" y="365125"/>
            <a:ext cx="10515600" cy="1325563"/>
          </a:xfrm>
        </p:spPr>
        <p:txBody>
          <a:bodyPr/>
          <a:lstStyle/>
          <a:p>
            <a:r>
              <a:rPr lang="en-GB" dirty="0"/>
              <a:t>Getting ready</a:t>
            </a:r>
          </a:p>
        </p:txBody>
      </p:sp>
      <p:sp>
        <p:nvSpPr>
          <p:cNvPr id="5" name="Content Placeholder 4">
            <a:extLst>
              <a:ext uri="{FF2B5EF4-FFF2-40B4-BE49-F238E27FC236}">
                <a16:creationId xmlns:a16="http://schemas.microsoft.com/office/drawing/2014/main" id="{E371D2A2-0180-1CBD-F937-45A886E08823}"/>
              </a:ext>
            </a:extLst>
          </p:cNvPr>
          <p:cNvSpPr txBox="1">
            <a:spLocks/>
          </p:cNvSpPr>
          <p:nvPr/>
        </p:nvSpPr>
        <p:spPr>
          <a:xfrm>
            <a:off x="689135" y="1596811"/>
            <a:ext cx="4184035" cy="47193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Pupils: you will need a pen or pencil and some paper to record your answers. </a:t>
            </a:r>
          </a:p>
          <a:p>
            <a:r>
              <a:rPr lang="en-US" sz="2400" dirty="0"/>
              <a:t>Click the link to the film from the BBC website, and then watch it carefully.</a:t>
            </a:r>
            <a:br>
              <a:rPr lang="en-US" sz="2400" dirty="0"/>
            </a:br>
            <a:endParaRPr lang="en-GB" sz="2400" dirty="0"/>
          </a:p>
        </p:txBody>
      </p:sp>
      <p:sp>
        <p:nvSpPr>
          <p:cNvPr id="7" name="TextBox 6">
            <a:extLst>
              <a:ext uri="{FF2B5EF4-FFF2-40B4-BE49-F238E27FC236}">
                <a16:creationId xmlns:a16="http://schemas.microsoft.com/office/drawing/2014/main" id="{C73E21FF-140D-7ABE-B5E0-98391E2A586F}"/>
              </a:ext>
            </a:extLst>
          </p:cNvPr>
          <p:cNvSpPr txBox="1"/>
          <p:nvPr/>
        </p:nvSpPr>
        <p:spPr>
          <a:xfrm>
            <a:off x="5556565" y="1375330"/>
            <a:ext cx="6097508" cy="4678204"/>
          </a:xfrm>
          <a:prstGeom prst="rect">
            <a:avLst/>
          </a:prstGeom>
          <a:noFill/>
        </p:spPr>
        <p:txBody>
          <a:bodyPr wrap="square">
            <a:spAutoFit/>
          </a:bodyPr>
          <a:lstStyle/>
          <a:p>
            <a:pPr>
              <a:spcAft>
                <a:spcPts val="600"/>
              </a:spcAft>
            </a:pPr>
            <a:r>
              <a:rPr lang="en-GB" sz="3200" dirty="0"/>
              <a:t>The film is from BBC Teach:  My Life My Religion</a:t>
            </a:r>
          </a:p>
          <a:p>
            <a:pPr>
              <a:spcAft>
                <a:spcPts val="600"/>
              </a:spcAft>
            </a:pPr>
            <a:r>
              <a:rPr lang="en-GB" sz="3200" dirty="0"/>
              <a:t>It is called ‘The Holy Bible’. The clip explains how Christians may use the Bible and why it is so important them. </a:t>
            </a:r>
            <a:endParaRPr lang="en-GB" sz="3200" dirty="0">
              <a:highlight>
                <a:srgbClr val="FFFF00"/>
              </a:highlight>
            </a:endParaRPr>
          </a:p>
          <a:p>
            <a:pPr>
              <a:spcAft>
                <a:spcPts val="600"/>
              </a:spcAft>
            </a:pPr>
            <a:r>
              <a:rPr lang="en-GB" sz="3200" b="1" dirty="0"/>
              <a:t>Click this link and watch carefully</a:t>
            </a:r>
            <a:r>
              <a:rPr lang="en-GB" sz="3200" dirty="0"/>
              <a:t>: </a:t>
            </a:r>
            <a:r>
              <a:rPr lang="en-GB" sz="3200" u="sng" dirty="0">
                <a:hlinkClick r:id="rId2"/>
              </a:rPr>
              <a:t>Religious Studies KS2: The Holy Bible - BBC Teach</a:t>
            </a:r>
            <a:endParaRPr lang="en-GB" sz="3200" u="sng" dirty="0"/>
          </a:p>
        </p:txBody>
      </p:sp>
    </p:spTree>
    <p:extLst>
      <p:ext uri="{BB962C8B-B14F-4D97-AF65-F5344CB8AC3E}">
        <p14:creationId xmlns:p14="http://schemas.microsoft.com/office/powerpoint/2010/main" val="1838892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1D2A34FB-AF6A-35FE-7B8C-87374D703973}"/>
              </a:ext>
            </a:extLst>
          </p:cNvPr>
          <p:cNvSpPr>
            <a:spLocks noGrp="1"/>
          </p:cNvSpPr>
          <p:nvPr>
            <p:ph type="title"/>
          </p:nvPr>
        </p:nvSpPr>
        <p:spPr>
          <a:xfrm>
            <a:off x="838200" y="365125"/>
            <a:ext cx="10515600" cy="1325563"/>
          </a:xfrm>
        </p:spPr>
        <p:txBody>
          <a:bodyPr>
            <a:normAutofit/>
          </a:bodyPr>
          <a:lstStyle/>
          <a:p>
            <a:pPr algn="ctr"/>
            <a:r>
              <a:rPr lang="en-GB" sz="6600" b="1" dirty="0">
                <a:solidFill>
                  <a:schemeClr val="accent3">
                    <a:lumMod val="75000"/>
                  </a:schemeClr>
                </a:solidFill>
              </a:rPr>
              <a:t>TASKS for learning</a:t>
            </a:r>
          </a:p>
        </p:txBody>
      </p:sp>
      <p:sp>
        <p:nvSpPr>
          <p:cNvPr id="5" name="Text Placeholder 5">
            <a:extLst>
              <a:ext uri="{FF2B5EF4-FFF2-40B4-BE49-F238E27FC236}">
                <a16:creationId xmlns:a16="http://schemas.microsoft.com/office/drawing/2014/main" id="{4555BEFD-F097-B0D1-D74F-0E4AC111BB93}"/>
              </a:ext>
            </a:extLst>
          </p:cNvPr>
          <p:cNvSpPr txBox="1">
            <a:spLocks/>
          </p:cNvSpPr>
          <p:nvPr/>
        </p:nvSpPr>
        <p:spPr>
          <a:xfrm>
            <a:off x="934461" y="2603429"/>
            <a:ext cx="8772132" cy="167710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800" dirty="0">
                <a:solidFill>
                  <a:schemeClr val="accent3">
                    <a:lumMod val="75000"/>
                  </a:schemeClr>
                </a:solidFill>
              </a:rPr>
              <a:t>Through this work you will learn about the importance of the Bible to Christians and think about how Christians use the Bible in their everyday lives. </a:t>
            </a:r>
            <a:endParaRPr lang="en-GB" dirty="0"/>
          </a:p>
        </p:txBody>
      </p:sp>
    </p:spTree>
    <p:extLst>
      <p:ext uri="{BB962C8B-B14F-4D97-AF65-F5344CB8AC3E}">
        <p14:creationId xmlns:p14="http://schemas.microsoft.com/office/powerpoint/2010/main" val="934316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B93AFD-DB6E-DC00-F00D-FA97D08DCA80}"/>
              </a:ext>
            </a:extLst>
          </p:cNvPr>
          <p:cNvSpPr>
            <a:spLocks noGrp="1"/>
          </p:cNvSpPr>
          <p:nvPr>
            <p:ph type="title"/>
          </p:nvPr>
        </p:nvSpPr>
        <p:spPr>
          <a:xfrm>
            <a:off x="838200" y="365125"/>
            <a:ext cx="10515600" cy="1325563"/>
          </a:xfrm>
        </p:spPr>
        <p:txBody>
          <a:bodyPr>
            <a:normAutofit/>
          </a:bodyPr>
          <a:lstStyle/>
          <a:p>
            <a:r>
              <a:rPr lang="en-GB" sz="4400" b="1" dirty="0">
                <a:effectLst/>
                <a:latin typeface="Calibri" panose="020F0502020204030204" pitchFamily="34" charset="0"/>
                <a:ea typeface="Calibri" panose="020F0502020204030204" pitchFamily="34" charset="0"/>
                <a:cs typeface="Times New Roman" panose="02020603050405020304" pitchFamily="18" charset="0"/>
              </a:rPr>
              <a:t>Task 1: Give Me 5!</a:t>
            </a:r>
            <a:endParaRPr lang="en-GB" dirty="0"/>
          </a:p>
        </p:txBody>
      </p:sp>
      <p:sp>
        <p:nvSpPr>
          <p:cNvPr id="5" name="Content Placeholder 4">
            <a:extLst>
              <a:ext uri="{FF2B5EF4-FFF2-40B4-BE49-F238E27FC236}">
                <a16:creationId xmlns:a16="http://schemas.microsoft.com/office/drawing/2014/main" id="{71393D50-D8BB-956F-3959-6FE12F5BC97E}"/>
              </a:ext>
            </a:extLst>
          </p:cNvPr>
          <p:cNvSpPr>
            <a:spLocks noGrp="1"/>
          </p:cNvSpPr>
          <p:nvPr>
            <p:ph idx="1"/>
          </p:nvPr>
        </p:nvSpPr>
        <p:spPr>
          <a:xfrm>
            <a:off x="838200" y="1825625"/>
            <a:ext cx="10515600" cy="4351338"/>
          </a:xfrm>
        </p:spPr>
        <p:txBody>
          <a:bodyPr>
            <a:normAutofit/>
          </a:bodyPr>
          <a:lstStyle/>
          <a:p>
            <a:r>
              <a:rPr lang="en-GB" sz="2400" dirty="0"/>
              <a:t>Watch the clip carefully. Write down 5 facts (as bullet points) about the Bible.</a:t>
            </a:r>
          </a:p>
          <a:p>
            <a:r>
              <a:rPr lang="en-GB" sz="2400" dirty="0"/>
              <a:t>Underline any of the facts you already knew and pick one fact that you find the most surprising or interesting</a:t>
            </a:r>
            <a:endParaRPr lang="en-GB" sz="2000" dirty="0"/>
          </a:p>
          <a:p>
            <a:pPr marL="0" indent="0">
              <a:buNone/>
            </a:pPr>
            <a:r>
              <a:rPr lang="en-GB" sz="2400" b="1" dirty="0">
                <a:solidFill>
                  <a:schemeClr val="accent1"/>
                </a:solidFill>
              </a:rPr>
              <a:t>10 minute research challenge</a:t>
            </a:r>
          </a:p>
          <a:p>
            <a:r>
              <a:rPr lang="en-GB" sz="2400" dirty="0"/>
              <a:t>Spend 10 minutes researching facts about the Bible on the internet. How many </a:t>
            </a:r>
            <a:r>
              <a:rPr lang="en-GB" sz="2400" b="1" dirty="0"/>
              <a:t>correct new </a:t>
            </a:r>
            <a:r>
              <a:rPr lang="en-GB" sz="2400" dirty="0"/>
              <a:t>facts about the Bible can you find. </a:t>
            </a:r>
            <a:endParaRPr lang="en-GB" sz="2000" dirty="0"/>
          </a:p>
          <a:p>
            <a:pPr marL="0" indent="0">
              <a:buNone/>
            </a:pPr>
            <a:r>
              <a:rPr lang="en-GB" sz="2400" b="1" dirty="0">
                <a:solidFill>
                  <a:schemeClr val="accent1"/>
                </a:solidFill>
              </a:rPr>
              <a:t>10 minute research challenge</a:t>
            </a:r>
          </a:p>
          <a:p>
            <a:r>
              <a:rPr lang="en-GB" sz="2400" dirty="0"/>
              <a:t>Why might some people say that the Bible is NOT a book?</a:t>
            </a:r>
          </a:p>
        </p:txBody>
      </p:sp>
    </p:spTree>
    <p:extLst>
      <p:ext uri="{BB962C8B-B14F-4D97-AF65-F5344CB8AC3E}">
        <p14:creationId xmlns:p14="http://schemas.microsoft.com/office/powerpoint/2010/main" val="152245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990DA83-4062-AA75-973A-6E1A8BB305F1}"/>
              </a:ext>
            </a:extLst>
          </p:cNvPr>
          <p:cNvSpPr txBox="1">
            <a:spLocks noGrp="1"/>
          </p:cNvSpPr>
          <p:nvPr>
            <p:ph idx="1"/>
          </p:nvPr>
        </p:nvSpPr>
        <p:spPr>
          <a:xfrm>
            <a:off x="838200" y="1825625"/>
            <a:ext cx="10515600" cy="4621201"/>
          </a:xfrm>
          <a:prstGeom prst="rect">
            <a:avLst/>
          </a:prstGeom>
          <a:noFill/>
        </p:spPr>
        <p:txBody>
          <a:bodyPr wrap="square">
            <a:spAutoFit/>
          </a:bodyPr>
          <a:lstStyle/>
          <a:p>
            <a:pPr algn="just">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Here are some words suggesting reasons why Christians may feel  that the Bible is special. Write a sentence or two, explaining each point in more detail.</a:t>
            </a:r>
          </a:p>
          <a:p>
            <a:pPr marL="0" indent="0" algn="just">
              <a:lnSpc>
                <a:spcPct val="107000"/>
              </a:lnSpc>
              <a:spcAft>
                <a:spcPts val="800"/>
              </a:spcAf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Word o</a:t>
            </a:r>
            <a:r>
              <a:rPr lang="en-GB" sz="2400" dirty="0">
                <a:latin typeface="Calibri" panose="020F0502020204030204" pitchFamily="34" charset="0"/>
                <a:ea typeface="Calibri" panose="020F0502020204030204" pitchFamily="34" charset="0"/>
                <a:cs typeface="Times New Roman" panose="02020603050405020304" pitchFamily="18" charset="0"/>
              </a:rPr>
              <a:t>f God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Salvation</a:t>
            </a:r>
          </a:p>
          <a:p>
            <a:pPr algn="just">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Guidance</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Help with decisions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Jes</a:t>
            </a:r>
            <a:r>
              <a:rPr lang="en-GB" sz="2400" dirty="0">
                <a:latin typeface="Calibri" panose="020F0502020204030204" pitchFamily="34" charset="0"/>
                <a:ea typeface="Calibri" panose="020F0502020204030204" pitchFamily="34" charset="0"/>
                <a:cs typeface="Times New Roman" panose="02020603050405020304" pitchFamily="18" charset="0"/>
              </a:rPr>
              <a:t>us</a:t>
            </a:r>
          </a:p>
        </p:txBody>
      </p:sp>
      <p:sp>
        <p:nvSpPr>
          <p:cNvPr id="5" name="Title 3">
            <a:extLst>
              <a:ext uri="{FF2B5EF4-FFF2-40B4-BE49-F238E27FC236}">
                <a16:creationId xmlns:a16="http://schemas.microsoft.com/office/drawing/2014/main" id="{3C3946F1-425D-D6BD-68A1-7A1ED2B7697C}"/>
              </a:ext>
            </a:extLst>
          </p:cNvPr>
          <p:cNvSpPr>
            <a:spLocks noGrp="1"/>
          </p:cNvSpPr>
          <p:nvPr>
            <p:ph type="title"/>
          </p:nvPr>
        </p:nvSpPr>
        <p:spPr>
          <a:xfrm>
            <a:off x="838200" y="365125"/>
            <a:ext cx="10515600" cy="1325563"/>
          </a:xfrm>
        </p:spPr>
        <p:txBody>
          <a:bodyPr>
            <a:normAutofit/>
          </a:bodyPr>
          <a:lstStyle/>
          <a:p>
            <a:r>
              <a:rPr lang="en-GB" sz="4400" b="1" dirty="0">
                <a:effectLst/>
                <a:latin typeface="Calibri" panose="020F0502020204030204" pitchFamily="34" charset="0"/>
                <a:ea typeface="Calibri" panose="020F0502020204030204" pitchFamily="34" charset="0"/>
                <a:cs typeface="Times New Roman" panose="02020603050405020304" pitchFamily="18" charset="0"/>
              </a:rPr>
              <a:t>Task 2: </a:t>
            </a:r>
            <a:r>
              <a:rPr lang="en-GB" sz="4400" b="1" dirty="0">
                <a:latin typeface="Calibri" panose="020F0502020204030204" pitchFamily="34" charset="0"/>
                <a:ea typeface="Calibri" panose="020F0502020204030204" pitchFamily="34" charset="0"/>
                <a:cs typeface="Times New Roman" panose="02020603050405020304" pitchFamily="18" charset="0"/>
              </a:rPr>
              <a:t>What’s so special about the Bible?</a:t>
            </a:r>
            <a:endParaRPr lang="en-GB" dirty="0"/>
          </a:p>
        </p:txBody>
      </p:sp>
      <p:sp>
        <p:nvSpPr>
          <p:cNvPr id="6" name="TextBox 5">
            <a:extLst>
              <a:ext uri="{FF2B5EF4-FFF2-40B4-BE49-F238E27FC236}">
                <a16:creationId xmlns:a16="http://schemas.microsoft.com/office/drawing/2014/main" id="{E3BB1E52-6327-1B73-7D88-A7937F2BD6F9}"/>
              </a:ext>
            </a:extLst>
          </p:cNvPr>
          <p:cNvSpPr txBox="1"/>
          <p:nvPr/>
        </p:nvSpPr>
        <p:spPr>
          <a:xfrm rot="693478">
            <a:off x="7151914" y="3412671"/>
            <a:ext cx="3082553"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400" dirty="0"/>
              <a:t>Can you think of any other reasons why the Bible is so important to Christians? </a:t>
            </a:r>
          </a:p>
        </p:txBody>
      </p:sp>
    </p:spTree>
    <p:extLst>
      <p:ext uri="{BB962C8B-B14F-4D97-AF65-F5344CB8AC3E}">
        <p14:creationId xmlns:p14="http://schemas.microsoft.com/office/powerpoint/2010/main" val="44999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FE3311-5103-F4AE-24FE-537D6B888728}"/>
              </a:ext>
            </a:extLst>
          </p:cNvPr>
          <p:cNvSpPr txBox="1">
            <a:spLocks noGrp="1"/>
          </p:cNvSpPr>
          <p:nvPr>
            <p:ph type="title"/>
          </p:nvPr>
        </p:nvSpPr>
        <p:spPr>
          <a:xfrm>
            <a:off x="838200" y="365125"/>
            <a:ext cx="10515600" cy="1325563"/>
          </a:xfrm>
          <a:prstGeom prst="rect">
            <a:avLst/>
          </a:prstGeom>
          <a:noFill/>
        </p:spPr>
        <p:txBody>
          <a:bodyPr wrap="square">
            <a:spAutoFit/>
          </a:bodyPr>
          <a:lstStyle/>
          <a:p>
            <a:r>
              <a:rPr lang="en-GB" sz="3600" b="1" dirty="0">
                <a:solidFill>
                  <a:schemeClr val="accent1"/>
                </a:solidFill>
                <a:latin typeface="Calibri" panose="020F0502020204030204" pitchFamily="34" charset="0"/>
                <a:cs typeface="Times New Roman" panose="02020603050405020304" pitchFamily="18" charset="0"/>
              </a:rPr>
              <a:t>Task 3: How do Christians use the Bible?</a:t>
            </a:r>
          </a:p>
        </p:txBody>
      </p:sp>
      <p:sp>
        <p:nvSpPr>
          <p:cNvPr id="5" name="Content Placeholder 4">
            <a:extLst>
              <a:ext uri="{FF2B5EF4-FFF2-40B4-BE49-F238E27FC236}">
                <a16:creationId xmlns:a16="http://schemas.microsoft.com/office/drawing/2014/main" id="{1FE5A178-34C3-0581-742B-53C0B14A219F}"/>
              </a:ext>
            </a:extLst>
          </p:cNvPr>
          <p:cNvSpPr>
            <a:spLocks noGrp="1"/>
          </p:cNvSpPr>
          <p:nvPr>
            <p:ph idx="1"/>
          </p:nvPr>
        </p:nvSpPr>
        <p:spPr>
          <a:xfrm>
            <a:off x="838200" y="1825625"/>
            <a:ext cx="10515600" cy="4351338"/>
          </a:xfrm>
        </p:spPr>
        <p:txBody>
          <a:bodyPr>
            <a:normAutofit fontScale="85000" lnSpcReduction="20000"/>
          </a:bodyPr>
          <a:lstStyle/>
          <a:p>
            <a:pPr marL="0" indent="0">
              <a:lnSpc>
                <a:spcPct val="107000"/>
              </a:lnSpc>
              <a:spcAft>
                <a:spcPts val="800"/>
              </a:spcAft>
              <a:buNone/>
            </a:pPr>
            <a:r>
              <a:rPr lang="en-GB" sz="2400" dirty="0">
                <a:solidFill>
                  <a:schemeClr val="tx1"/>
                </a:solidFill>
                <a:latin typeface="Calibri" panose="020F0502020204030204" pitchFamily="34" charset="0"/>
                <a:cs typeface="Times New Roman" panose="02020603050405020304" pitchFamily="18" charset="0"/>
              </a:rPr>
              <a:t>How might the Bible help in the following situations. Write down your ideas.</a:t>
            </a:r>
          </a:p>
          <a:p>
            <a:pPr>
              <a:lnSpc>
                <a:spcPct val="107000"/>
              </a:lnSpc>
              <a:spcAft>
                <a:spcPts val="800"/>
              </a:spcAft>
            </a:pPr>
            <a:r>
              <a:rPr lang="en-GB" sz="2400" dirty="0">
                <a:solidFill>
                  <a:schemeClr val="tx1"/>
                </a:solidFill>
                <a:latin typeface="Calibri" panose="020F0502020204030204" pitchFamily="34" charset="0"/>
                <a:cs typeface="Times New Roman" panose="02020603050405020304" pitchFamily="18" charset="0"/>
              </a:rPr>
              <a:t>At church, worshipping with other Christians </a:t>
            </a:r>
          </a:p>
          <a:p>
            <a:pPr>
              <a:lnSpc>
                <a:spcPct val="107000"/>
              </a:lnSpc>
              <a:spcAft>
                <a:spcPts val="800"/>
              </a:spcAft>
            </a:pPr>
            <a:r>
              <a:rPr lang="en-GB" sz="2400" dirty="0">
                <a:solidFill>
                  <a:schemeClr val="tx1"/>
                </a:solidFill>
                <a:latin typeface="Calibri" panose="020F0502020204030204" pitchFamily="34" charset="0"/>
                <a:cs typeface="Times New Roman" panose="02020603050405020304" pitchFamily="18" charset="0"/>
              </a:rPr>
              <a:t>Praying</a:t>
            </a:r>
          </a:p>
          <a:p>
            <a:pPr>
              <a:lnSpc>
                <a:spcPct val="107000"/>
              </a:lnSpc>
              <a:spcAft>
                <a:spcPts val="800"/>
              </a:spcAft>
            </a:pPr>
            <a:r>
              <a:rPr lang="en-GB" sz="2400" dirty="0">
                <a:solidFill>
                  <a:schemeClr val="tx1"/>
                </a:solidFill>
                <a:latin typeface="Calibri" panose="020F0502020204030204" pitchFamily="34" charset="0"/>
                <a:cs typeface="Times New Roman" panose="02020603050405020304" pitchFamily="18" charset="0"/>
              </a:rPr>
              <a:t>Feeling sad or angry</a:t>
            </a:r>
          </a:p>
          <a:p>
            <a:pPr>
              <a:lnSpc>
                <a:spcPct val="107000"/>
              </a:lnSpc>
              <a:spcAft>
                <a:spcPts val="800"/>
              </a:spcAft>
            </a:pPr>
            <a:r>
              <a:rPr lang="en-GB" sz="2400" dirty="0">
                <a:solidFill>
                  <a:schemeClr val="tx1"/>
                </a:solidFill>
                <a:latin typeface="Calibri" panose="020F0502020204030204" pitchFamily="34" charset="0"/>
                <a:cs typeface="Times New Roman" panose="02020603050405020304" pitchFamily="18" charset="0"/>
              </a:rPr>
              <a:t>Wanting to learn about Christian ways of life</a:t>
            </a:r>
          </a:p>
          <a:p>
            <a:pPr>
              <a:lnSpc>
                <a:spcPct val="107000"/>
              </a:lnSpc>
              <a:spcAft>
                <a:spcPts val="800"/>
              </a:spcAft>
            </a:pPr>
            <a:r>
              <a:rPr lang="en-GB" sz="2400" dirty="0">
                <a:solidFill>
                  <a:schemeClr val="tx1"/>
                </a:solidFill>
                <a:latin typeface="Calibri" panose="020F0502020204030204" pitchFamily="34" charset="0"/>
                <a:cs typeface="Times New Roman" panose="02020603050405020304" pitchFamily="18" charset="0"/>
              </a:rPr>
              <a:t>Deciding whether something is right or wrong</a:t>
            </a:r>
          </a:p>
          <a:p>
            <a:pPr marL="0" indent="0">
              <a:lnSpc>
                <a:spcPct val="107000"/>
              </a:lnSpc>
              <a:spcAft>
                <a:spcPts val="800"/>
              </a:spcAft>
              <a:buNone/>
            </a:pPr>
            <a:r>
              <a:rPr lang="en-GB" sz="3200" b="1" dirty="0">
                <a:solidFill>
                  <a:schemeClr val="accent1"/>
                </a:solidFill>
                <a:latin typeface="Calibri" panose="020F0502020204030204" pitchFamily="34" charset="0"/>
                <a:cs typeface="Times New Roman" panose="02020603050405020304" pitchFamily="18" charset="0"/>
              </a:rPr>
              <a:t>Extend your learning</a:t>
            </a:r>
          </a:p>
          <a:p>
            <a:pPr marL="0" indent="0">
              <a:lnSpc>
                <a:spcPct val="107000"/>
              </a:lnSpc>
              <a:spcAft>
                <a:spcPts val="800"/>
              </a:spcAft>
              <a:buNone/>
            </a:pPr>
            <a:r>
              <a:rPr lang="en-GB" sz="2400" dirty="0">
                <a:latin typeface="Calibri" panose="020F0502020204030204" pitchFamily="34" charset="0"/>
                <a:cs typeface="Times New Roman" panose="02020603050405020304" pitchFamily="18" charset="0"/>
              </a:rPr>
              <a:t>The Bible is not just in book form nowadays. Research to see what different forms the Bible is now available in. Can you find three or more? Which do you like the best?</a:t>
            </a:r>
          </a:p>
        </p:txBody>
      </p:sp>
    </p:spTree>
    <p:extLst>
      <p:ext uri="{BB962C8B-B14F-4D97-AF65-F5344CB8AC3E}">
        <p14:creationId xmlns:p14="http://schemas.microsoft.com/office/powerpoint/2010/main" val="1808074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8601DD-663B-551A-0369-3A466337EC5B}"/>
              </a:ext>
            </a:extLst>
          </p:cNvPr>
          <p:cNvSpPr txBox="1">
            <a:spLocks noGrp="1"/>
          </p:cNvSpPr>
          <p:nvPr>
            <p:ph type="title"/>
          </p:nvPr>
        </p:nvSpPr>
        <p:spPr>
          <a:xfrm>
            <a:off x="838200" y="365125"/>
            <a:ext cx="10515600" cy="1325563"/>
          </a:xfrm>
          <a:prstGeom prst="rect">
            <a:avLst/>
          </a:prstGeom>
          <a:noFill/>
        </p:spPr>
        <p:txBody>
          <a:bodyPr wrap="square">
            <a:spAutoFit/>
          </a:bodyPr>
          <a:lstStyle/>
          <a:p>
            <a:r>
              <a:rPr lang="en-GB" sz="3600" b="1" dirty="0">
                <a:solidFill>
                  <a:schemeClr val="accent1"/>
                </a:solidFill>
                <a:latin typeface="Calibri" panose="020F0502020204030204" pitchFamily="34" charset="0"/>
                <a:cs typeface="Times New Roman" panose="02020603050405020304" pitchFamily="18" charset="0"/>
              </a:rPr>
              <a:t>Task 4: Express your opinions</a:t>
            </a:r>
          </a:p>
        </p:txBody>
      </p:sp>
      <p:sp>
        <p:nvSpPr>
          <p:cNvPr id="5" name="Content Placeholder 4">
            <a:extLst>
              <a:ext uri="{FF2B5EF4-FFF2-40B4-BE49-F238E27FC236}">
                <a16:creationId xmlns:a16="http://schemas.microsoft.com/office/drawing/2014/main" id="{865AD10D-54A6-FF1B-90B2-5C0C6FA9D6D6}"/>
              </a:ext>
            </a:extLst>
          </p:cNvPr>
          <p:cNvSpPr>
            <a:spLocks noGrp="1"/>
          </p:cNvSpPr>
          <p:nvPr>
            <p:ph idx="1"/>
          </p:nvPr>
        </p:nvSpPr>
        <p:spPr>
          <a:xfrm>
            <a:off x="838200" y="1608342"/>
            <a:ext cx="10515600" cy="4351338"/>
          </a:xfrm>
        </p:spPr>
        <p:txBody>
          <a:bodyPr>
            <a:normAutofit fontScale="92500"/>
          </a:bodyPr>
          <a:lstStyle/>
          <a:p>
            <a:pPr marL="0" indent="0">
              <a:lnSpc>
                <a:spcPct val="107000"/>
              </a:lnSpc>
              <a:spcAft>
                <a:spcPts val="800"/>
              </a:spcAft>
              <a:buNone/>
            </a:pPr>
            <a:r>
              <a:rPr lang="en-GB" sz="2400" dirty="0">
                <a:solidFill>
                  <a:schemeClr val="tx1"/>
                </a:solidFill>
                <a:latin typeface="Calibri" panose="020F0502020204030204" pitchFamily="34" charset="0"/>
                <a:cs typeface="Times New Roman" panose="02020603050405020304" pitchFamily="18" charset="0"/>
              </a:rPr>
              <a:t>Some people say that the Bible is out of date – it is no longer useful in today’s world. </a:t>
            </a:r>
          </a:p>
          <a:p>
            <a:pPr marL="0" indent="0">
              <a:lnSpc>
                <a:spcPct val="107000"/>
              </a:lnSpc>
              <a:spcAft>
                <a:spcPts val="800"/>
              </a:spcAft>
              <a:buNone/>
            </a:pPr>
            <a:r>
              <a:rPr lang="en-GB" sz="2400" dirty="0">
                <a:solidFill>
                  <a:schemeClr val="tx1"/>
                </a:solidFill>
                <a:latin typeface="Calibri" panose="020F0502020204030204" pitchFamily="34" charset="0"/>
                <a:cs typeface="Times New Roman" panose="02020603050405020304" pitchFamily="18" charset="0"/>
              </a:rPr>
              <a:t>Why might someone agree that this is true? Explain with two or three reasons and examples.</a:t>
            </a:r>
          </a:p>
          <a:p>
            <a:pPr marL="0" indent="0">
              <a:lnSpc>
                <a:spcPct val="107000"/>
              </a:lnSpc>
              <a:spcAft>
                <a:spcPts val="800"/>
              </a:spcAft>
              <a:buNone/>
            </a:pPr>
            <a:endParaRPr lang="en-GB" sz="2400" dirty="0">
              <a:solidFill>
                <a:schemeClr val="tx1"/>
              </a:solidFill>
              <a:latin typeface="Calibri" panose="020F0502020204030204" pitchFamily="34" charset="0"/>
              <a:cs typeface="Times New Roman" panose="02020603050405020304" pitchFamily="18" charset="0"/>
            </a:endParaRPr>
          </a:p>
          <a:p>
            <a:pPr marL="0" indent="0">
              <a:lnSpc>
                <a:spcPct val="107000"/>
              </a:lnSpc>
              <a:spcAft>
                <a:spcPts val="800"/>
              </a:spcAft>
              <a:buNone/>
            </a:pPr>
            <a:r>
              <a:rPr lang="en-GB" sz="2400" dirty="0">
                <a:solidFill>
                  <a:schemeClr val="tx1"/>
                </a:solidFill>
                <a:latin typeface="Calibri" panose="020F0502020204030204" pitchFamily="34" charset="0"/>
                <a:cs typeface="Times New Roman" panose="02020603050405020304" pitchFamily="18" charset="0"/>
              </a:rPr>
              <a:t>Why might someone disagree? Explain with two or three reasons and examples. </a:t>
            </a:r>
          </a:p>
          <a:p>
            <a:pPr marL="0" indent="0">
              <a:lnSpc>
                <a:spcPct val="107000"/>
              </a:lnSpc>
              <a:spcAft>
                <a:spcPts val="800"/>
              </a:spcAft>
              <a:buNone/>
            </a:pPr>
            <a:endParaRPr lang="en-GB" sz="2400" dirty="0">
              <a:solidFill>
                <a:schemeClr val="tx1"/>
              </a:solidFill>
              <a:latin typeface="Calibri" panose="020F0502020204030204" pitchFamily="34" charset="0"/>
              <a:cs typeface="Times New Roman" panose="02020603050405020304" pitchFamily="18" charset="0"/>
            </a:endParaRPr>
          </a:p>
          <a:p>
            <a:pPr marL="0" indent="0">
              <a:lnSpc>
                <a:spcPct val="107000"/>
              </a:lnSpc>
              <a:spcAft>
                <a:spcPts val="800"/>
              </a:spcAft>
              <a:buNone/>
            </a:pPr>
            <a:r>
              <a:rPr lang="en-GB" sz="2400" dirty="0">
                <a:solidFill>
                  <a:schemeClr val="tx1"/>
                </a:solidFill>
                <a:latin typeface="Calibri" panose="020F0502020204030204" pitchFamily="34" charset="0"/>
                <a:cs typeface="Times New Roman" panose="02020603050405020304" pitchFamily="18" charset="0"/>
              </a:rPr>
              <a:t>Now that you’ve thought about this, what do you think? Explain why you agree, disagree, give a reason with an example. </a:t>
            </a:r>
          </a:p>
        </p:txBody>
      </p:sp>
    </p:spTree>
    <p:extLst>
      <p:ext uri="{BB962C8B-B14F-4D97-AF65-F5344CB8AC3E}">
        <p14:creationId xmlns:p14="http://schemas.microsoft.com/office/powerpoint/2010/main" val="1900379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465</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Calibri</vt:lpstr>
      <vt:lpstr>Office Theme</vt:lpstr>
      <vt:lpstr>Religious Education Year 7 School closure work</vt:lpstr>
      <vt:lpstr>Getting ready</vt:lpstr>
      <vt:lpstr>TASKS for learning</vt:lpstr>
      <vt:lpstr>Task 1: Give Me 5!</vt:lpstr>
      <vt:lpstr>Task 2: What’s so special about the Bible?</vt:lpstr>
      <vt:lpstr>Task 3: How do Christians use the Bible?</vt:lpstr>
      <vt:lpstr>Task 4: Express your opinions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 Surman</dc:creator>
  <cp:lastModifiedBy>R Surman</cp:lastModifiedBy>
  <cp:revision>2</cp:revision>
  <dcterms:created xsi:type="dcterms:W3CDTF">2026-01-07T15:48:29Z</dcterms:created>
  <dcterms:modified xsi:type="dcterms:W3CDTF">2026-01-07T16:06:14Z</dcterms:modified>
</cp:coreProperties>
</file>