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7" r:id="rId6"/>
    <p:sldId id="258" r:id="rId7"/>
    <p:sldId id="259" r:id="rId8"/>
    <p:sldId id="263" r:id="rId9"/>
    <p:sldId id="264" r:id="rId10"/>
    <p:sldId id="266"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 styleId="{5940675A-B579-460E-94D1-54222C63F5DA}" styleName="">
    <a:wholeTbl>
      <a:tcTxStyle>
        <a:font>
          <a:latin typeface="+mn-lt"/>
          <a:ea typeface="+mn-ea"/>
          <a:cs typeface="+mn-cs"/>
        </a:font>
        <a:srgbClr val="000000"/>
      </a:tcTxStyle>
      <a:tcStyle>
        <a:tcBdr>
          <a:left>
            <a:ln w="12701" cap="flat" cmpd="sng" algn="ctr">
              <a:solidFill>
                <a:srgbClr val="000000"/>
              </a:solidFill>
              <a:prstDash val="solid"/>
              <a:round/>
              <a:headEnd type="none" w="med" len="med"/>
              <a:tailEnd type="none" w="med" len="med"/>
            </a:ln>
          </a:left>
          <a:right>
            <a:ln w="12701" cap="flat" cmpd="sng" algn="ctr">
              <a:solidFill>
                <a:srgbClr val="000000"/>
              </a:solidFill>
              <a:prstDash val="solid"/>
              <a:round/>
              <a:headEnd type="none" w="med" len="med"/>
              <a:tailEnd type="none" w="med" len="med"/>
            </a:ln>
          </a:right>
          <a:top>
            <a:ln w="12701" cap="flat" cmpd="sng" algn="ctr">
              <a:solidFill>
                <a:srgbClr val="000000"/>
              </a:solidFill>
              <a:prstDash val="solid"/>
              <a:round/>
              <a:headEnd type="none" w="med" len="med"/>
              <a:tailEnd type="none" w="med" len="med"/>
            </a:ln>
          </a:top>
          <a:bottom>
            <a:ln w="12701" cap="flat" cmpd="sng" algn="ctr">
              <a:solidFill>
                <a:srgbClr val="000000"/>
              </a:solidFill>
              <a:prstDash val="solid"/>
              <a:round/>
              <a:headEnd type="none" w="med" len="med"/>
              <a:tailEnd type="none" w="med" len="med"/>
            </a:ln>
          </a:bottom>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endParaRPr lang="en-GB"/>
          </a:p>
        </p:txBody>
      </p:sp>
      <p:sp>
        <p:nvSpPr>
          <p:cNvPr id="3" name="Date Placeholder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fld id="{363EDAF3-CD83-4258-B037-717FA66B52B2}" type="datetime1">
              <a:rPr lang="en-GB"/>
              <a:pPr lvl="0"/>
              <a:t>08/11/2023</a:t>
            </a:fld>
            <a:endParaRPr lang="en-GB"/>
          </a:p>
        </p:txBody>
      </p:sp>
      <p:sp>
        <p:nvSpPr>
          <p:cNvPr id="4" name="Slide Image Placeholder 3"/>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es Placeholder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endParaRPr lang="en-GB"/>
          </a:p>
        </p:txBody>
      </p:sp>
      <p:sp>
        <p:nvSpPr>
          <p:cNvPr id="7" name="Slide Number Placeholder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fld id="{C4CF8AC2-B101-4B98-B09E-D2C4BC0FE9D3}" type="slidenum">
              <a:t>‹#›</a:t>
            </a:fld>
            <a:endParaRPr lang="en-GB"/>
          </a:p>
        </p:txBody>
      </p:sp>
    </p:spTree>
    <p:extLst>
      <p:ext uri="{BB962C8B-B14F-4D97-AF65-F5344CB8AC3E}">
        <p14:creationId xmlns:p14="http://schemas.microsoft.com/office/powerpoint/2010/main" val="35223717"/>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txBox="1">
            <a:spLocks noGrp="1"/>
          </p:cNvSpPr>
          <p:nvPr>
            <p:ph type="body" sz="quarter" idx="1"/>
          </p:nvPr>
        </p:nvSpPr>
        <p:spPr/>
        <p:txBody>
          <a:bodyPr/>
          <a:lstStyle/>
          <a:p>
            <a:pPr lvl="0"/>
            <a:r>
              <a:rPr lang="en-GB" b="1" dirty="0"/>
              <a:t>Choose one of the designers from the list on this page. On the next page add any information/images you have found. This should include information about who they are, how they got into design, who were their influences and images of them and their work. Tip – do a google search for ‘Famous Product Designers’.</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7C3FBC8-C510-4ABE-B8B8-0A6B3E187E6F}" type="slidenum">
              <a:t>2</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txBox="1">
            <a:spLocks noGrp="1"/>
          </p:cNvSpPr>
          <p:nvPr>
            <p:ph type="body" sz="quarter" idx="1"/>
          </p:nvPr>
        </p:nvSpPr>
        <p:spPr/>
        <p:txBody>
          <a:bodyPr/>
          <a:lstStyle/>
          <a:p>
            <a:pPr lvl="0"/>
            <a:r>
              <a:rPr lang="en-GB" b="1" dirty="0"/>
              <a:t>If you are sticking work down make sure you do this neatly. If you are copying and pasting make sure that the layout is even and professional looking.</a:t>
            </a:r>
          </a:p>
          <a:p>
            <a:pPr lvl="0"/>
            <a:r>
              <a:rPr lang="en-GB" b="1" dirty="0"/>
              <a:t>Include information about who they are, how they got into design, who were their influences and add images of them and their work. Tip – do a google search for ‘Famous Product Designers’.</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253F1A3-2F83-4F42-8F7F-D238238D80B1}" type="slidenum">
              <a:t>3</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txBox="1">
            <a:spLocks noGrp="1"/>
          </p:cNvSpPr>
          <p:nvPr>
            <p:ph type="body" sz="quarter" idx="1"/>
          </p:nvPr>
        </p:nvSpPr>
        <p:spPr/>
        <p:txBody>
          <a:bodyPr/>
          <a:lstStyle/>
          <a:p>
            <a:pPr lvl="0"/>
            <a:r>
              <a:rPr lang="en-GB" b="1" dirty="0"/>
              <a:t>Explain the chosen designer’s style (of the products that they have produced) using the criteria above. Try to use words that have ben used from the information in your previous web search.</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3272FB8-1B99-40E8-AA09-A9E481CB8C7B}" type="slidenum">
              <a:t>4</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txBox="1">
            <a:spLocks noGrp="1"/>
          </p:cNvSpPr>
          <p:nvPr>
            <p:ph type="body" sz="quarter" idx="1"/>
          </p:nvPr>
        </p:nvSpPr>
        <p:spPr/>
        <p:txBody>
          <a:bodyPr/>
          <a:lstStyle/>
          <a:p>
            <a:pPr lvl="0"/>
            <a:r>
              <a:rPr lang="en-GB" b="1" dirty="0"/>
              <a:t>Think about the product that you are going to design. What is it going to be like? Write at least one specification point for each of the criteria. Each point should be written as a sentence starting either ‘It must’, ‘It should’ or ‘It could’. Musts are things that it HAS to do or be like. </a:t>
            </a:r>
            <a:r>
              <a:rPr lang="en-GB" b="1" dirty="0" err="1"/>
              <a:t>Shoulds</a:t>
            </a:r>
            <a:r>
              <a:rPr lang="en-GB" b="1" dirty="0"/>
              <a:t> and </a:t>
            </a:r>
            <a:r>
              <a:rPr lang="en-GB" b="1" dirty="0" err="1"/>
              <a:t>Coulds</a:t>
            </a:r>
            <a:r>
              <a:rPr lang="en-GB" b="1" dirty="0"/>
              <a:t> are more flexible.</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9B75D31-A15E-476C-90C3-A3521AEB3432}" type="slidenum">
              <a:t>5</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txBox="1">
            <a:spLocks noGrp="1"/>
          </p:cNvSpPr>
          <p:nvPr>
            <p:ph type="body" sz="quarter" idx="1"/>
          </p:nvPr>
        </p:nvSpPr>
        <p:spPr/>
        <p:txBody>
          <a:bodyPr/>
          <a:lstStyle/>
          <a:p>
            <a:pPr lvl="0"/>
            <a:r>
              <a:rPr lang="en-GB" b="1" dirty="0"/>
              <a:t>Use a sharp pencil to draw a range of designs, more than 3 up to a maximum of 10. Think about the style of the designer you have chosen. Also think carefully about what you wrote in your specification, what did you say your product would do or be like?</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8F8155-25F2-42B5-A049-5EA66945A246}" type="slidenum">
              <a:t>6</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txBox="1">
            <a:spLocks noGrp="1"/>
          </p:cNvSpPr>
          <p:nvPr>
            <p:ph type="body" sz="quarter" idx="1"/>
          </p:nvPr>
        </p:nvSpPr>
        <p:spPr/>
        <p:txBody>
          <a:bodyPr/>
          <a:lstStyle/>
          <a:p>
            <a:pPr lvl="0"/>
            <a:r>
              <a:rPr lang="en-GB" b="1" dirty="0">
                <a:solidFill>
                  <a:schemeClr val="tx1"/>
                </a:solidFill>
              </a:rPr>
              <a:t>Draw out your final design as neatly as possible, use colour on your drawing and write notes to explain your design and why you have chosen it.</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0205004-BD78-40DA-8EEE-4AC9C4C6D909}" type="slidenum">
              <a:t>7</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txBox="1">
            <a:spLocks noGrp="1"/>
          </p:cNvSpPr>
          <p:nvPr>
            <p:ph type="body" sz="quarter" idx="1"/>
          </p:nvPr>
        </p:nvSpPr>
        <p:spPr/>
        <p:txBody>
          <a:bodyPr/>
          <a:lstStyle/>
          <a:p>
            <a:pPr lvl="0"/>
            <a:r>
              <a:rPr lang="en-GB" b="1" dirty="0"/>
              <a:t>Look back at your specification and decide whether your final design does what you said it would </a:t>
            </a:r>
            <a:r>
              <a:rPr lang="en-GB" b="1" dirty="0" smtClean="0"/>
              <a:t>do in your specification, </a:t>
            </a:r>
            <a:r>
              <a:rPr lang="en-GB" b="1" dirty="0"/>
              <a:t>put a tick in the relevant box. Think about how you could improve your design and write clear points explaining how you would make your design better, matching the specification more closely.</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11A312B-ECBE-4E88-8EC4-6186075A7C8B}" type="slidenum">
              <a:t>8</a:t>
            </a:fld>
            <a:endParaRPr lang="en-GB" sz="1200" b="0" i="0" u="none" strike="noStrike" kern="1200" cap="none" spc="0" baseline="0">
              <a:solidFill>
                <a:srgbClr val="000000"/>
              </a:solidFill>
              <a:uFillTx/>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p:cNvSpPr txBox="1">
            <a:spLocks noGrp="1"/>
          </p:cNvSpPr>
          <p:nvPr>
            <p:ph type="dt" sz="half" idx="7"/>
          </p:nvPr>
        </p:nvSpPr>
        <p:spPr/>
        <p:txBody>
          <a:bodyPr/>
          <a:lstStyle>
            <a:lvl1pPr>
              <a:defRPr/>
            </a:lvl1pPr>
          </a:lstStyle>
          <a:p>
            <a:pPr lvl="0"/>
            <a:fld id="{323DADDB-019B-4A18-A70D-3598653FECD2}" type="datetime1">
              <a:rPr lang="en-GB"/>
              <a:pPr lvl="0"/>
              <a:t>08/11/2023</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2047FF15-3E61-4A0F-9AF2-6A405A66766A}" type="slidenum">
              <a:t>‹#›</a:t>
            </a:fld>
            <a:endParaRPr lang="en-GB"/>
          </a:p>
        </p:txBody>
      </p:sp>
    </p:spTree>
    <p:extLst>
      <p:ext uri="{BB962C8B-B14F-4D97-AF65-F5344CB8AC3E}">
        <p14:creationId xmlns:p14="http://schemas.microsoft.com/office/powerpoint/2010/main" val="40473676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96857EA9-62EC-4F64-B6F9-7EEFCD917776}" type="datetime1">
              <a:rPr lang="en-GB"/>
              <a:pPr lvl="0"/>
              <a:t>08/11/2023</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F881430E-063F-41B1-A147-541516A04428}" type="slidenum">
              <a:t>‹#›</a:t>
            </a:fld>
            <a:endParaRPr lang="en-GB"/>
          </a:p>
        </p:txBody>
      </p:sp>
    </p:spTree>
    <p:extLst>
      <p:ext uri="{BB962C8B-B14F-4D97-AF65-F5344CB8AC3E}">
        <p14:creationId xmlns:p14="http://schemas.microsoft.com/office/powerpoint/2010/main" val="32554333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B437832A-8886-4512-8CE3-57DF6E4511F0}" type="datetime1">
              <a:rPr lang="en-GB"/>
              <a:pPr lvl="0"/>
              <a:t>08/11/2023</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9646A899-CCC0-415E-8ABF-BDB7E989224F}" type="slidenum">
              <a:t>‹#›</a:t>
            </a:fld>
            <a:endParaRPr lang="en-GB"/>
          </a:p>
        </p:txBody>
      </p:sp>
    </p:spTree>
    <p:extLst>
      <p:ext uri="{BB962C8B-B14F-4D97-AF65-F5344CB8AC3E}">
        <p14:creationId xmlns:p14="http://schemas.microsoft.com/office/powerpoint/2010/main" val="9724318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E7433274-8D33-496F-9C75-CE7152AA5F8D}" type="datetime1">
              <a:rPr lang="en-GB"/>
              <a:pPr lvl="0"/>
              <a:t>08/11/2023</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AA68B1D4-1868-4CC1-8277-A0AF7F9A1DA8}" type="slidenum">
              <a:t>‹#›</a:t>
            </a:fld>
            <a:endParaRPr lang="en-GB"/>
          </a:p>
        </p:txBody>
      </p:sp>
    </p:spTree>
    <p:extLst>
      <p:ext uri="{BB962C8B-B14F-4D97-AF65-F5344CB8AC3E}">
        <p14:creationId xmlns:p14="http://schemas.microsoft.com/office/powerpoint/2010/main" val="33762501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fld id="{1D8545B6-45E6-4E3D-90E0-3C9A5A97AF0D}" type="datetime1">
              <a:rPr lang="en-GB"/>
              <a:pPr lvl="0"/>
              <a:t>08/11/2023</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C1E1F2CE-3F66-49BE-A1F1-A0A4341552BF}" type="slidenum">
              <a:t>‹#›</a:t>
            </a:fld>
            <a:endParaRPr lang="en-GB"/>
          </a:p>
        </p:txBody>
      </p:sp>
    </p:spTree>
    <p:extLst>
      <p:ext uri="{BB962C8B-B14F-4D97-AF65-F5344CB8AC3E}">
        <p14:creationId xmlns:p14="http://schemas.microsoft.com/office/powerpoint/2010/main" val="25990987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txBox="1">
            <a:spLocks noGrp="1"/>
          </p:cNvSpPr>
          <p:nvPr>
            <p:ph type="dt" sz="half" idx="7"/>
          </p:nvPr>
        </p:nvSpPr>
        <p:spPr/>
        <p:txBody>
          <a:bodyPr/>
          <a:lstStyle>
            <a:lvl1pPr>
              <a:defRPr/>
            </a:lvl1pPr>
          </a:lstStyle>
          <a:p>
            <a:pPr lvl="0"/>
            <a:fld id="{D5CC45B7-0C3C-491C-826F-5C1DE1BB06C4}" type="datetime1">
              <a:rPr lang="en-GB"/>
              <a:pPr lvl="0"/>
              <a:t>08/11/2023</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91F737D7-7AA7-4B68-AC93-8ADB05B170DF}" type="slidenum">
              <a:t>‹#›</a:t>
            </a:fld>
            <a:endParaRPr lang="en-GB"/>
          </a:p>
        </p:txBody>
      </p:sp>
    </p:spTree>
    <p:extLst>
      <p:ext uri="{BB962C8B-B14F-4D97-AF65-F5344CB8AC3E}">
        <p14:creationId xmlns:p14="http://schemas.microsoft.com/office/powerpoint/2010/main" val="3154026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txBox="1">
            <a:spLocks noGrp="1"/>
          </p:cNvSpPr>
          <p:nvPr>
            <p:ph type="dt" sz="half" idx="7"/>
          </p:nvPr>
        </p:nvSpPr>
        <p:spPr/>
        <p:txBody>
          <a:bodyPr/>
          <a:lstStyle>
            <a:lvl1pPr>
              <a:defRPr/>
            </a:lvl1pPr>
          </a:lstStyle>
          <a:p>
            <a:pPr lvl="0"/>
            <a:fld id="{61FA79A8-64D7-4CE4-B55A-231FA6557670}" type="datetime1">
              <a:rPr lang="en-GB"/>
              <a:pPr lvl="0"/>
              <a:t>08/11/2023</a:t>
            </a:fld>
            <a:endParaRPr lang="en-GB"/>
          </a:p>
        </p:txBody>
      </p:sp>
      <p:sp>
        <p:nvSpPr>
          <p:cNvPr id="8" name="Footer Placeholder 7"/>
          <p:cNvSpPr txBox="1">
            <a:spLocks noGrp="1"/>
          </p:cNvSpPr>
          <p:nvPr>
            <p:ph type="ftr" sz="quarter" idx="9"/>
          </p:nvPr>
        </p:nvSpPr>
        <p:spPr/>
        <p:txBody>
          <a:bodyPr/>
          <a:lstStyle>
            <a:lvl1pPr>
              <a:defRPr/>
            </a:lvl1pPr>
          </a:lstStyle>
          <a:p>
            <a:pPr lvl="0"/>
            <a:endParaRPr lang="en-GB"/>
          </a:p>
        </p:txBody>
      </p:sp>
      <p:sp>
        <p:nvSpPr>
          <p:cNvPr id="9" name="Slide Number Placeholder 8"/>
          <p:cNvSpPr txBox="1">
            <a:spLocks noGrp="1"/>
          </p:cNvSpPr>
          <p:nvPr>
            <p:ph type="sldNum" sz="quarter" idx="8"/>
          </p:nvPr>
        </p:nvSpPr>
        <p:spPr/>
        <p:txBody>
          <a:bodyPr/>
          <a:lstStyle>
            <a:lvl1pPr>
              <a:defRPr/>
            </a:lvl1pPr>
          </a:lstStyle>
          <a:p>
            <a:pPr lvl="0"/>
            <a:fld id="{6C4CFE74-5D22-47D0-ABD8-E0818DA76B63}" type="slidenum">
              <a:t>‹#›</a:t>
            </a:fld>
            <a:endParaRPr lang="en-GB"/>
          </a:p>
        </p:txBody>
      </p:sp>
    </p:spTree>
    <p:extLst>
      <p:ext uri="{BB962C8B-B14F-4D97-AF65-F5344CB8AC3E}">
        <p14:creationId xmlns:p14="http://schemas.microsoft.com/office/powerpoint/2010/main" val="840359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p:cNvSpPr txBox="1">
            <a:spLocks noGrp="1"/>
          </p:cNvSpPr>
          <p:nvPr>
            <p:ph type="dt" sz="half" idx="7"/>
          </p:nvPr>
        </p:nvSpPr>
        <p:spPr/>
        <p:txBody>
          <a:bodyPr/>
          <a:lstStyle>
            <a:lvl1pPr>
              <a:defRPr/>
            </a:lvl1pPr>
          </a:lstStyle>
          <a:p>
            <a:pPr lvl="0"/>
            <a:fld id="{FEBBEE08-5621-46CC-BFA7-5FFCCBAB3DAB}" type="datetime1">
              <a:rPr lang="en-GB"/>
              <a:pPr lvl="0"/>
              <a:t>08/11/2023</a:t>
            </a:fld>
            <a:endParaRPr lang="en-GB"/>
          </a:p>
        </p:txBody>
      </p:sp>
      <p:sp>
        <p:nvSpPr>
          <p:cNvPr id="4" name="Footer Placeholder 3"/>
          <p:cNvSpPr txBox="1">
            <a:spLocks noGrp="1"/>
          </p:cNvSpPr>
          <p:nvPr>
            <p:ph type="ftr" sz="quarter" idx="9"/>
          </p:nvPr>
        </p:nvSpPr>
        <p:spPr/>
        <p:txBody>
          <a:bodyPr/>
          <a:lstStyle>
            <a:lvl1pPr>
              <a:defRPr/>
            </a:lvl1pPr>
          </a:lstStyle>
          <a:p>
            <a:pPr lvl="0"/>
            <a:endParaRPr lang="en-GB"/>
          </a:p>
        </p:txBody>
      </p:sp>
      <p:sp>
        <p:nvSpPr>
          <p:cNvPr id="5" name="Slide Number Placeholder 4"/>
          <p:cNvSpPr txBox="1">
            <a:spLocks noGrp="1"/>
          </p:cNvSpPr>
          <p:nvPr>
            <p:ph type="sldNum" sz="quarter" idx="8"/>
          </p:nvPr>
        </p:nvSpPr>
        <p:spPr/>
        <p:txBody>
          <a:bodyPr/>
          <a:lstStyle>
            <a:lvl1pPr>
              <a:defRPr/>
            </a:lvl1pPr>
          </a:lstStyle>
          <a:p>
            <a:pPr lvl="0"/>
            <a:fld id="{24493061-5942-455B-A4C8-FF5EA5BECF16}" type="slidenum">
              <a:t>‹#›</a:t>
            </a:fld>
            <a:endParaRPr lang="en-GB"/>
          </a:p>
        </p:txBody>
      </p:sp>
    </p:spTree>
    <p:extLst>
      <p:ext uri="{BB962C8B-B14F-4D97-AF65-F5344CB8AC3E}">
        <p14:creationId xmlns:p14="http://schemas.microsoft.com/office/powerpoint/2010/main" val="39879495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fld id="{8795645E-F140-43D7-8ED9-5FB556E79A59}" type="datetime1">
              <a:rPr lang="en-GB"/>
              <a:pPr lvl="0"/>
              <a:t>08/11/2023</a:t>
            </a:fld>
            <a:endParaRPr lang="en-GB"/>
          </a:p>
        </p:txBody>
      </p:sp>
      <p:sp>
        <p:nvSpPr>
          <p:cNvPr id="3" name="Footer Placeholder 2"/>
          <p:cNvSpPr txBox="1">
            <a:spLocks noGrp="1"/>
          </p:cNvSpPr>
          <p:nvPr>
            <p:ph type="ftr" sz="quarter" idx="9"/>
          </p:nvPr>
        </p:nvSpPr>
        <p:spPr/>
        <p:txBody>
          <a:bodyPr/>
          <a:lstStyle>
            <a:lvl1pPr>
              <a:defRPr/>
            </a:lvl1pPr>
          </a:lstStyle>
          <a:p>
            <a:pPr lvl="0"/>
            <a:endParaRPr lang="en-GB"/>
          </a:p>
        </p:txBody>
      </p:sp>
      <p:sp>
        <p:nvSpPr>
          <p:cNvPr id="4" name="Slide Number Placeholder 3"/>
          <p:cNvSpPr txBox="1">
            <a:spLocks noGrp="1"/>
          </p:cNvSpPr>
          <p:nvPr>
            <p:ph type="sldNum" sz="quarter" idx="8"/>
          </p:nvPr>
        </p:nvSpPr>
        <p:spPr/>
        <p:txBody>
          <a:bodyPr/>
          <a:lstStyle>
            <a:lvl1pPr>
              <a:defRPr/>
            </a:lvl1pPr>
          </a:lstStyle>
          <a:p>
            <a:pPr lvl="0"/>
            <a:fld id="{937E3A5E-41C4-4C7B-80A8-AF366398B26D}" type="slidenum">
              <a:t>‹#›</a:t>
            </a:fld>
            <a:endParaRPr lang="en-GB"/>
          </a:p>
        </p:txBody>
      </p:sp>
    </p:spTree>
    <p:extLst>
      <p:ext uri="{BB962C8B-B14F-4D97-AF65-F5344CB8AC3E}">
        <p14:creationId xmlns:p14="http://schemas.microsoft.com/office/powerpoint/2010/main" val="10930434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87FC3CF8-B979-47B4-80A0-C2BC41FC6CA8}" type="datetime1">
              <a:rPr lang="en-GB"/>
              <a:pPr lvl="0"/>
              <a:t>08/11/2023</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0DB19E55-42E2-4338-8C29-950A6D7AABD2}" type="slidenum">
              <a:t>‹#›</a:t>
            </a:fld>
            <a:endParaRPr lang="en-GB"/>
          </a:p>
        </p:txBody>
      </p:sp>
    </p:spTree>
    <p:extLst>
      <p:ext uri="{BB962C8B-B14F-4D97-AF65-F5344CB8AC3E}">
        <p14:creationId xmlns:p14="http://schemas.microsoft.com/office/powerpoint/2010/main" val="208905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44A26A42-9709-4E02-A65D-5C8BED66E25D}" type="datetime1">
              <a:rPr lang="en-GB"/>
              <a:pPr lvl="0"/>
              <a:t>08/11/2023</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778D167D-B374-4917-931C-D519D551CB24}" type="slidenum">
              <a:t>‹#›</a:t>
            </a:fld>
            <a:endParaRPr lang="en-GB"/>
          </a:p>
        </p:txBody>
      </p:sp>
    </p:spTree>
    <p:extLst>
      <p:ext uri="{BB962C8B-B14F-4D97-AF65-F5344CB8AC3E}">
        <p14:creationId xmlns:p14="http://schemas.microsoft.com/office/powerpoint/2010/main" val="4096349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A318D18A-7FC4-4042-A974-93CD79D09D97}" type="datetime1">
              <a:rPr lang="en-GB"/>
              <a:pPr lvl="0"/>
              <a:t>08/11/2023</a:t>
            </a:fld>
            <a:endParaRPr lang="en-GB"/>
          </a:p>
        </p:txBody>
      </p:sp>
      <p:sp>
        <p:nvSpPr>
          <p:cNvPr id="5" name="Footer Placeholder 4"/>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7E0A4F5E-EF07-421A-AB53-3EA19031240E}"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p:cNvSpPr txBox="1">
            <a:spLocks noGrp="1"/>
          </p:cNvSpPr>
          <p:nvPr>
            <p:ph type="ctrTitle"/>
          </p:nvPr>
        </p:nvSpPr>
        <p:spPr>
          <a:xfrm>
            <a:off x="1524003" y="1122361"/>
            <a:ext cx="9144000" cy="1163638"/>
          </a:xfrm>
        </p:spPr>
        <p:txBody>
          <a:bodyPr/>
          <a:lstStyle/>
          <a:p>
            <a:pPr lvl="0"/>
            <a:r>
              <a:rPr lang="en-GB" sz="5400"/>
              <a:t>Design like a Famous Designer</a:t>
            </a:r>
          </a:p>
        </p:txBody>
      </p:sp>
      <p:sp>
        <p:nvSpPr>
          <p:cNvPr id="3" name="Subtitle 2"/>
          <p:cNvSpPr txBox="1">
            <a:spLocks noGrp="1"/>
          </p:cNvSpPr>
          <p:nvPr>
            <p:ph type="subTitle" idx="1"/>
          </p:nvPr>
        </p:nvSpPr>
        <p:spPr>
          <a:xfrm>
            <a:off x="1524003" y="2849563"/>
            <a:ext cx="9144000" cy="1655758"/>
          </a:xfrm>
        </p:spPr>
        <p:txBody>
          <a:bodyPr/>
          <a:lstStyle/>
          <a:p>
            <a:pPr lvl="0">
              <a:lnSpc>
                <a:spcPct val="80000"/>
              </a:lnSpc>
            </a:pPr>
            <a:r>
              <a:rPr lang="en-GB" dirty="0"/>
              <a:t>Learn about a famous designer and their work</a:t>
            </a:r>
          </a:p>
          <a:p>
            <a:pPr lvl="0">
              <a:lnSpc>
                <a:spcPct val="80000"/>
              </a:lnSpc>
            </a:pPr>
            <a:r>
              <a:rPr lang="en-GB" dirty="0"/>
              <a:t>Investigate and research their design style</a:t>
            </a:r>
          </a:p>
          <a:p>
            <a:pPr lvl="0">
              <a:lnSpc>
                <a:spcPct val="80000"/>
              </a:lnSpc>
            </a:pPr>
            <a:r>
              <a:rPr lang="en-GB" dirty="0" smtClean="0"/>
              <a:t>Design </a:t>
            </a:r>
            <a:r>
              <a:rPr lang="en-GB" dirty="0"/>
              <a:t>a product </a:t>
            </a:r>
            <a:r>
              <a:rPr lang="en-GB" dirty="0" smtClean="0"/>
              <a:t>of your choice</a:t>
            </a:r>
            <a:endParaRPr lang="en-GB" dirty="0"/>
          </a:p>
          <a:p>
            <a:pPr lvl="0">
              <a:lnSpc>
                <a:spcPct val="80000"/>
              </a:lnSpc>
            </a:pPr>
            <a:r>
              <a:rPr lang="en-GB" dirty="0"/>
              <a:t>i</a:t>
            </a:r>
            <a:r>
              <a:rPr lang="en-GB" dirty="0" smtClean="0"/>
              <a:t>n </a:t>
            </a:r>
            <a:r>
              <a:rPr lang="en-GB" dirty="0"/>
              <a:t>the style of a famous designer.</a:t>
            </a:r>
          </a:p>
          <a:p>
            <a:pPr lvl="0">
              <a:lnSpc>
                <a:spcPct val="80000"/>
              </a:lnSpc>
            </a:pPr>
            <a:endParaRPr lang="en-GB" dirty="0"/>
          </a:p>
        </p:txBody>
      </p:sp>
      <p:sp>
        <p:nvSpPr>
          <p:cNvPr id="4" name="TextBox 3"/>
          <p:cNvSpPr txBox="1"/>
          <p:nvPr/>
        </p:nvSpPr>
        <p:spPr>
          <a:xfrm>
            <a:off x="1294543" y="4952143"/>
            <a:ext cx="9904287" cy="923333"/>
          </a:xfrm>
          <a:prstGeom prst="rect">
            <a:avLst/>
          </a:prstGeom>
          <a:noFill/>
          <a:ln w="9528" cap="flat">
            <a:solidFill>
              <a:srgbClr val="0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dirty="0">
                <a:solidFill>
                  <a:srgbClr val="000000"/>
                </a:solidFill>
                <a:uFillTx/>
                <a:latin typeface="Calibri"/>
              </a:rPr>
              <a:t>Make sure that you have got the ‘Notes’ / ‘Comments’ switched on </a:t>
            </a:r>
            <a:r>
              <a:rPr lang="en-GB" sz="1800" b="0" i="0" u="none" strike="noStrike" kern="1200" cap="none" spc="0" baseline="0" dirty="0" err="1">
                <a:solidFill>
                  <a:srgbClr val="000000"/>
                </a:solidFill>
                <a:uFillTx/>
                <a:latin typeface="Calibri"/>
              </a:rPr>
              <a:t>on</a:t>
            </a:r>
            <a:r>
              <a:rPr lang="en-GB" sz="1800" b="0" i="0" u="none" strike="noStrike" kern="1200" cap="none" spc="0" baseline="0" dirty="0">
                <a:solidFill>
                  <a:srgbClr val="000000"/>
                </a:solidFill>
                <a:uFillTx/>
                <a:latin typeface="Calibri"/>
              </a:rPr>
              <a:t> PowerPoint so that you can see the additional guidance I have written </a:t>
            </a:r>
            <a:r>
              <a:rPr lang="en-GB" sz="1800" b="0" i="0" u="none" strike="noStrike" kern="1200" cap="none" spc="0" baseline="0" dirty="0" smtClean="0">
                <a:solidFill>
                  <a:srgbClr val="000000"/>
                </a:solidFill>
                <a:uFillTx/>
                <a:latin typeface="Calibri"/>
              </a:rPr>
              <a:t>for </a:t>
            </a:r>
            <a:r>
              <a:rPr lang="en-GB" sz="1800" b="0" i="0" u="none" strike="noStrike" kern="1200" cap="none" spc="0" baseline="0" dirty="0">
                <a:solidFill>
                  <a:srgbClr val="000000"/>
                </a:solidFill>
                <a:uFillTx/>
                <a:latin typeface="Calibri"/>
              </a:rPr>
              <a:t>each slide. You will see my notes at the bottom of the page for each slide as you work through the project.</a:t>
            </a:r>
          </a:p>
        </p:txBody>
      </p:sp>
      <p:pic>
        <p:nvPicPr>
          <p:cNvPr id="5" name="Picture 5" descr="A picture containing table, knife&#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2"/>
          <a:stretch>
            <a:fillRect/>
          </a:stretch>
        </p:blipFill>
        <p:spPr>
          <a:xfrm>
            <a:off x="538215" y="298798"/>
            <a:ext cx="1395913" cy="1395913"/>
          </a:xfrm>
          <a:prstGeom prst="rect">
            <a:avLst/>
          </a:prstGeom>
          <a:noFill/>
          <a:ln cap="flat">
            <a:noFill/>
          </a:ln>
        </p:spPr>
      </p:pic>
      <p:pic>
        <p:nvPicPr>
          <p:cNvPr id="6" name="Picture 7" descr="A picture containing indoor, sitting, black, white&#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9490859" y="0"/>
            <a:ext cx="2701137" cy="1655758"/>
          </a:xfrm>
          <a:prstGeom prst="rect">
            <a:avLst/>
          </a:prstGeom>
          <a:noFill/>
          <a:ln cap="flat">
            <a:noFill/>
          </a:ln>
        </p:spPr>
      </p:pic>
      <p:pic>
        <p:nvPicPr>
          <p:cNvPr id="7" name="Picture 9" descr="A picture containing stool, table&#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4"/>
          <a:stretch>
            <a:fillRect/>
          </a:stretch>
        </p:blipFill>
        <p:spPr>
          <a:xfrm>
            <a:off x="9524609" y="2732821"/>
            <a:ext cx="2286777" cy="1525712"/>
          </a:xfrm>
          <a:prstGeom prst="rect">
            <a:avLst/>
          </a:prstGeom>
          <a:noFill/>
          <a:ln cap="flat">
            <a:noFill/>
          </a:ln>
        </p:spPr>
      </p:pic>
      <p:pic>
        <p:nvPicPr>
          <p:cNvPr id="8" name="Picture 11" descr="A close up of a light&#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5"/>
          <a:srcRect l="33470" r="33591"/>
          <a:stretch>
            <a:fillRect/>
          </a:stretch>
        </p:blipFill>
        <p:spPr>
          <a:xfrm>
            <a:off x="1060493" y="2258275"/>
            <a:ext cx="1110776" cy="2297201"/>
          </a:xfrm>
          <a:prstGeom prst="rect">
            <a:avLst/>
          </a:prstGeom>
          <a:noFill/>
          <a:ln cap="flat">
            <a:noFill/>
          </a:ln>
        </p:spPr>
      </p:pic>
      <p:pic>
        <p:nvPicPr>
          <p:cNvPr id="9" name="Picture 13" descr="A picture containing clock, sitting, white&#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6"/>
          <a:stretch>
            <a:fillRect/>
          </a:stretch>
        </p:blipFill>
        <p:spPr>
          <a:xfrm>
            <a:off x="5043876" y="235686"/>
            <a:ext cx="2104253" cy="1184394"/>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lstStyle/>
          <a:p>
            <a:pPr lvl="0"/>
            <a:r>
              <a:rPr lang="en-GB" sz="2800"/>
              <a:t>Task: Choose one of the designers below and find out about them</a:t>
            </a:r>
          </a:p>
        </p:txBody>
      </p:sp>
      <p:sp>
        <p:nvSpPr>
          <p:cNvPr id="3" name="Rectangle: Rounded Corners 3"/>
          <p:cNvSpPr/>
          <p:nvPr/>
        </p:nvSpPr>
        <p:spPr>
          <a:xfrm>
            <a:off x="581028" y="971550"/>
            <a:ext cx="11039478" cy="5391146"/>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3147647" y="1523183"/>
            <a:ext cx="6822830" cy="452431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dirty="0" err="1">
                <a:solidFill>
                  <a:srgbClr val="000000"/>
                </a:solidFill>
                <a:uFillTx/>
                <a:latin typeface="Calibri"/>
              </a:rPr>
              <a:t>Phillipe</a:t>
            </a:r>
            <a:r>
              <a:rPr lang="en-GB" sz="2800" b="0" i="0" u="none" strike="noStrike" kern="1200" cap="none" spc="0" baseline="0" dirty="0">
                <a:solidFill>
                  <a:srgbClr val="000000"/>
                </a:solidFill>
                <a:uFillTx/>
                <a:latin typeface="Calibri"/>
              </a:rPr>
              <a:t> </a:t>
            </a:r>
            <a:r>
              <a:rPr lang="en-GB" sz="2800" b="0" i="0" u="none" strike="noStrike" kern="1200" cap="none" spc="0" baseline="0" dirty="0" err="1" smtClean="0">
                <a:solidFill>
                  <a:srgbClr val="000000"/>
                </a:solidFill>
                <a:uFillTx/>
                <a:latin typeface="Calibri"/>
              </a:rPr>
              <a:t>Starck</a:t>
            </a:r>
            <a:r>
              <a:rPr lang="en-GB" sz="2800" b="0" i="0" u="none" strike="noStrike" kern="1200" cap="none" spc="0" baseline="0" dirty="0" smtClean="0">
                <a:solidFill>
                  <a:srgbClr val="000000"/>
                </a:solidFill>
                <a:uFillTx/>
                <a:latin typeface="Calibri"/>
              </a:rPr>
              <a:t>		</a:t>
            </a:r>
            <a:r>
              <a:rPr lang="en-GB" sz="2800" b="0" i="0" u="none" strike="noStrike" kern="1200" cap="none" spc="0" baseline="0" dirty="0" err="1" smtClean="0">
                <a:solidFill>
                  <a:srgbClr val="000000"/>
                </a:solidFill>
                <a:uFillTx/>
                <a:latin typeface="Calibri"/>
              </a:rPr>
              <a:t>Zaha</a:t>
            </a:r>
            <a:r>
              <a:rPr lang="en-GB" sz="2800" b="0" i="0" u="none" strike="noStrike" kern="1200" cap="none" spc="0" baseline="0" dirty="0" smtClean="0">
                <a:solidFill>
                  <a:srgbClr val="000000"/>
                </a:solidFill>
                <a:uFillTx/>
                <a:latin typeface="Calibri"/>
              </a:rPr>
              <a:t> </a:t>
            </a:r>
            <a:r>
              <a:rPr lang="en-GB" sz="2800" b="0" i="0" u="none" strike="noStrike" kern="1200" cap="none" spc="0" baseline="0" dirty="0" err="1" smtClean="0">
                <a:solidFill>
                  <a:srgbClr val="000000"/>
                </a:solidFill>
                <a:uFillTx/>
                <a:latin typeface="Calibri"/>
              </a:rPr>
              <a:t>Hadid</a:t>
            </a: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dirty="0">
                <a:solidFill>
                  <a:srgbClr val="000000"/>
                </a:solidFill>
                <a:uFillTx/>
                <a:latin typeface="Calibri"/>
              </a:rPr>
              <a:t>Jonathan </a:t>
            </a:r>
            <a:r>
              <a:rPr lang="en-GB" sz="2800" b="0" i="0" u="none" strike="noStrike" kern="1200" cap="none" spc="0" baseline="0" dirty="0" err="1" smtClean="0">
                <a:solidFill>
                  <a:srgbClr val="000000"/>
                </a:solidFill>
                <a:uFillTx/>
                <a:latin typeface="Calibri"/>
              </a:rPr>
              <a:t>Ive</a:t>
            </a:r>
            <a:r>
              <a:rPr lang="en-GB" sz="2800" b="0" i="0" u="none" strike="noStrike" kern="1200" cap="none" spc="0" baseline="0" dirty="0" smtClean="0">
                <a:solidFill>
                  <a:srgbClr val="000000"/>
                </a:solidFill>
                <a:uFillTx/>
                <a:latin typeface="Calibri"/>
              </a:rPr>
              <a:t>			Karim Rashid</a:t>
            </a: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dirty="0">
                <a:solidFill>
                  <a:srgbClr val="000000"/>
                </a:solidFill>
                <a:uFillTx/>
                <a:latin typeface="Calibri"/>
              </a:rPr>
              <a:t>Tom </a:t>
            </a:r>
            <a:r>
              <a:rPr lang="en-GB" sz="2800" b="0" i="0" u="none" strike="noStrike" kern="1200" cap="none" spc="0" baseline="0" dirty="0" smtClean="0">
                <a:solidFill>
                  <a:srgbClr val="000000"/>
                </a:solidFill>
                <a:uFillTx/>
                <a:latin typeface="Calibri"/>
              </a:rPr>
              <a:t>Dixon			</a:t>
            </a:r>
            <a:r>
              <a:rPr lang="en-GB" sz="2800" b="0" i="0" u="none" strike="noStrike" kern="1200" cap="none" spc="0" baseline="0" dirty="0" err="1" smtClean="0">
                <a:solidFill>
                  <a:srgbClr val="000000"/>
                </a:solidFill>
                <a:uFillTx/>
                <a:latin typeface="Calibri"/>
              </a:rPr>
              <a:t>Aljoud</a:t>
            </a:r>
            <a:r>
              <a:rPr lang="en-GB" sz="2800" b="0" i="0" u="none" strike="noStrike" kern="1200" cap="none" spc="0" dirty="0" smtClean="0">
                <a:solidFill>
                  <a:srgbClr val="000000"/>
                </a:solidFill>
                <a:uFillTx/>
                <a:latin typeface="Calibri"/>
              </a:rPr>
              <a:t> </a:t>
            </a:r>
            <a:r>
              <a:rPr lang="en-GB" sz="2800" b="0" i="0" u="none" strike="noStrike" kern="1200" cap="none" spc="0" dirty="0" err="1" smtClean="0">
                <a:solidFill>
                  <a:srgbClr val="000000"/>
                </a:solidFill>
                <a:uFillTx/>
                <a:latin typeface="Calibri"/>
              </a:rPr>
              <a:t>Lootah</a:t>
            </a: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dirty="0">
                <a:solidFill>
                  <a:srgbClr val="000000"/>
                </a:solidFill>
                <a:uFillTx/>
                <a:latin typeface="Calibri"/>
              </a:rPr>
              <a:t>James </a:t>
            </a:r>
            <a:r>
              <a:rPr lang="en-GB" sz="2800" b="0" i="0" u="none" strike="noStrike" kern="1200" cap="none" spc="0" baseline="0" dirty="0" smtClean="0">
                <a:solidFill>
                  <a:srgbClr val="000000"/>
                </a:solidFill>
                <a:uFillTx/>
                <a:latin typeface="Calibri"/>
              </a:rPr>
              <a:t>Dyson		</a:t>
            </a:r>
            <a:r>
              <a:rPr lang="en-GB" sz="2800" b="0" i="0" u="none" strike="noStrike" kern="1200" cap="none" spc="0" baseline="0" dirty="0" err="1" smtClean="0">
                <a:solidFill>
                  <a:srgbClr val="000000"/>
                </a:solidFill>
                <a:uFillTx/>
                <a:latin typeface="Calibri"/>
              </a:rPr>
              <a:t>Yinka</a:t>
            </a:r>
            <a:r>
              <a:rPr lang="en-GB" sz="2800" b="0" i="0" u="none" strike="noStrike" kern="1200" cap="none" spc="0" baseline="0" dirty="0" smtClean="0">
                <a:solidFill>
                  <a:srgbClr val="000000"/>
                </a:solidFill>
                <a:uFillTx/>
                <a:latin typeface="Calibri"/>
              </a:rPr>
              <a:t> </a:t>
            </a:r>
            <a:r>
              <a:rPr lang="en-GB" sz="2800" b="0" i="0" u="none" strike="noStrike" kern="1200" cap="none" spc="0" baseline="0" dirty="0" err="1" smtClean="0">
                <a:solidFill>
                  <a:srgbClr val="000000"/>
                </a:solidFill>
                <a:uFillTx/>
                <a:latin typeface="Calibri"/>
              </a:rPr>
              <a:t>Ilori</a:t>
            </a: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dirty="0">
                <a:solidFill>
                  <a:srgbClr val="000000"/>
                </a:solidFill>
                <a:uFillTx/>
                <a:latin typeface="Calibri"/>
              </a:rPr>
              <a:t>Dieter </a:t>
            </a:r>
            <a:r>
              <a:rPr lang="en-GB" sz="2800" b="0" i="0" u="none" strike="noStrike" kern="1200" cap="none" spc="0" baseline="0" dirty="0" smtClean="0">
                <a:solidFill>
                  <a:srgbClr val="000000"/>
                </a:solidFill>
                <a:uFillTx/>
                <a:latin typeface="Calibri"/>
              </a:rPr>
              <a:t>Rams			Marcel Breuer</a:t>
            </a: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dirty="0">
              <a:solidFill>
                <a:srgbClr val="000000"/>
              </a:solidFill>
              <a:uFillTx/>
              <a:latin typeface="Calibri"/>
            </a:endParaRPr>
          </a:p>
        </p:txBody>
      </p:sp>
      <p:pic>
        <p:nvPicPr>
          <p:cNvPr id="5" name="Picture 6"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normAutofit fontScale="90000"/>
          </a:bodyPr>
          <a:lstStyle/>
          <a:p>
            <a:pPr lvl="0"/>
            <a:r>
              <a:rPr lang="en-GB" sz="2800" dirty="0"/>
              <a:t>Task: Print out and stick down or </a:t>
            </a:r>
            <a:r>
              <a:rPr lang="en-GB" sz="2800" dirty="0" smtClean="0"/>
              <a:t>paste and type </a:t>
            </a:r>
            <a:r>
              <a:rPr lang="en-GB" sz="2800" dirty="0"/>
              <a:t>onto this sheet your research</a:t>
            </a:r>
          </a:p>
        </p:txBody>
      </p:sp>
      <p:sp>
        <p:nvSpPr>
          <p:cNvPr id="3" name="Rectangle: Rounded Corners 3"/>
          <p:cNvSpPr/>
          <p:nvPr/>
        </p:nvSpPr>
        <p:spPr>
          <a:xfrm>
            <a:off x="581028" y="971550"/>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TextBox 5"/>
          <p:cNvSpPr txBox="1"/>
          <p:nvPr/>
        </p:nvSpPr>
        <p:spPr>
          <a:xfrm>
            <a:off x="857359" y="6087069"/>
            <a:ext cx="10891784"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Success criteria : you have gathered a wide range of images and information and presented it neatly and evenly</a:t>
            </a:r>
          </a:p>
        </p:txBody>
      </p:sp>
      <p:pic>
        <p:nvPicPr>
          <p:cNvPr id="7" name="Picture 6"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Rectangle 8"/>
          <p:cNvSpPr/>
          <p:nvPr/>
        </p:nvSpPr>
        <p:spPr>
          <a:xfrm>
            <a:off x="1181523" y="1387007"/>
            <a:ext cx="3770619" cy="1684964"/>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3" name="Title 1"/>
          <p:cNvSpPr txBox="1">
            <a:spLocks noGrp="1"/>
          </p:cNvSpPr>
          <p:nvPr>
            <p:ph type="title"/>
          </p:nvPr>
        </p:nvSpPr>
        <p:spPr>
          <a:xfrm>
            <a:off x="838203" y="231772"/>
            <a:ext cx="10515600" cy="739777"/>
          </a:xfrm>
        </p:spPr>
        <p:txBody>
          <a:bodyPr/>
          <a:lstStyle/>
          <a:p>
            <a:pPr lvl="0"/>
            <a:r>
              <a:rPr lang="en-GB" sz="2800"/>
              <a:t>Task: Analysing the style of their designs</a:t>
            </a:r>
          </a:p>
        </p:txBody>
      </p:sp>
      <p:sp>
        <p:nvSpPr>
          <p:cNvPr id="4" name="Rectangle: Rounded Corners 3"/>
          <p:cNvSpPr/>
          <p:nvPr/>
        </p:nvSpPr>
        <p:spPr>
          <a:xfrm>
            <a:off x="581028" y="976213"/>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7" name="TextBox 5"/>
          <p:cNvSpPr txBox="1"/>
          <p:nvPr/>
        </p:nvSpPr>
        <p:spPr>
          <a:xfrm>
            <a:off x="650111" y="6107946"/>
            <a:ext cx="1089178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dirty="0">
                <a:solidFill>
                  <a:srgbClr val="000000"/>
                </a:solidFill>
                <a:uFillTx/>
                <a:latin typeface="Calibri"/>
              </a:rPr>
              <a:t>Success criteria : You have described the designs </a:t>
            </a:r>
            <a:r>
              <a:rPr lang="en-GB" sz="1800" b="0" i="0" u="none" strike="noStrike" kern="1200" cap="none" spc="0" baseline="0" dirty="0" smtClean="0">
                <a:solidFill>
                  <a:srgbClr val="000000"/>
                </a:solidFill>
                <a:uFillTx/>
                <a:latin typeface="Calibri"/>
              </a:rPr>
              <a:t>you have chosen</a:t>
            </a:r>
            <a:r>
              <a:rPr lang="en-GB" sz="1800" b="0" i="0" u="none" strike="noStrike" kern="1200" cap="none" spc="0" dirty="0" smtClean="0">
                <a:solidFill>
                  <a:srgbClr val="000000"/>
                </a:solidFill>
                <a:uFillTx/>
                <a:latin typeface="Calibri"/>
              </a:rPr>
              <a:t> </a:t>
            </a:r>
            <a:r>
              <a:rPr lang="en-GB" sz="1800" b="0" i="0" u="none" strike="noStrike" kern="1200" cap="none" spc="0" baseline="0" dirty="0" smtClean="0">
                <a:solidFill>
                  <a:srgbClr val="000000"/>
                </a:solidFill>
                <a:uFillTx/>
                <a:latin typeface="Calibri"/>
              </a:rPr>
              <a:t>using </a:t>
            </a:r>
            <a:r>
              <a:rPr lang="en-GB" sz="1800" b="0" i="0" u="none" strike="noStrike" kern="1200" cap="none" spc="0" baseline="0" dirty="0">
                <a:solidFill>
                  <a:srgbClr val="000000"/>
                </a:solidFill>
                <a:uFillTx/>
                <a:latin typeface="Calibri"/>
              </a:rPr>
              <a:t>clear and relevant language in some detail.</a:t>
            </a:r>
          </a:p>
        </p:txBody>
      </p:sp>
      <p:sp>
        <p:nvSpPr>
          <p:cNvPr id="8" name="Rectangle 9"/>
          <p:cNvSpPr/>
          <p:nvPr/>
        </p:nvSpPr>
        <p:spPr>
          <a:xfrm>
            <a:off x="1181523" y="1284265"/>
            <a:ext cx="3938851" cy="1787706"/>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9" name="TextBox 6"/>
          <p:cNvSpPr txBox="1"/>
          <p:nvPr/>
        </p:nvSpPr>
        <p:spPr>
          <a:xfrm>
            <a:off x="1181523" y="1391680"/>
            <a:ext cx="3246632"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0" i="0" u="none" strike="noStrike" kern="1200" cap="none" spc="0" baseline="0">
                <a:solidFill>
                  <a:srgbClr val="000000"/>
                </a:solidFill>
                <a:uFillTx/>
                <a:latin typeface="Calibri"/>
              </a:rPr>
              <a:t>Function : what do their products do? How do they work?</a:t>
            </a:r>
          </a:p>
        </p:txBody>
      </p:sp>
      <p:sp>
        <p:nvSpPr>
          <p:cNvPr id="10" name="Rectangle 10"/>
          <p:cNvSpPr/>
          <p:nvPr/>
        </p:nvSpPr>
        <p:spPr>
          <a:xfrm>
            <a:off x="6046341" y="1284265"/>
            <a:ext cx="3938851" cy="1787706"/>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1" name="TextBox 7"/>
          <p:cNvSpPr txBox="1"/>
          <p:nvPr/>
        </p:nvSpPr>
        <p:spPr>
          <a:xfrm>
            <a:off x="6024935" y="1438378"/>
            <a:ext cx="3935641"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0" i="0" u="none" strike="noStrike" kern="1200" cap="none" spc="0" baseline="0">
                <a:solidFill>
                  <a:srgbClr val="000000"/>
                </a:solidFill>
                <a:uFillTx/>
                <a:latin typeface="Calibri"/>
              </a:rPr>
              <a:t>Form : what types of shape are their products? Rounded, angular, etc.</a:t>
            </a:r>
          </a:p>
        </p:txBody>
      </p:sp>
      <p:sp>
        <p:nvSpPr>
          <p:cNvPr id="12" name="Rectangle 11"/>
          <p:cNvSpPr/>
          <p:nvPr/>
        </p:nvSpPr>
        <p:spPr>
          <a:xfrm>
            <a:off x="1181523" y="3472498"/>
            <a:ext cx="3938851" cy="1787706"/>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3" name="TextBox 12"/>
          <p:cNvSpPr txBox="1"/>
          <p:nvPr/>
        </p:nvSpPr>
        <p:spPr>
          <a:xfrm>
            <a:off x="1181523" y="3579903"/>
            <a:ext cx="3938851"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0" i="0" u="none" strike="noStrike" kern="1200" cap="none" spc="0" baseline="0">
                <a:solidFill>
                  <a:srgbClr val="000000"/>
                </a:solidFill>
                <a:uFillTx/>
                <a:latin typeface="Calibri"/>
              </a:rPr>
              <a:t>Style : what is the style of their products? Modern, old fashioned, etc.</a:t>
            </a:r>
          </a:p>
        </p:txBody>
      </p:sp>
      <p:sp>
        <p:nvSpPr>
          <p:cNvPr id="14" name="Rectangle 13"/>
          <p:cNvSpPr/>
          <p:nvPr/>
        </p:nvSpPr>
        <p:spPr>
          <a:xfrm>
            <a:off x="6021726" y="3472498"/>
            <a:ext cx="3938851" cy="1787706"/>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5" name="TextBox 14"/>
          <p:cNvSpPr txBox="1"/>
          <p:nvPr/>
        </p:nvSpPr>
        <p:spPr>
          <a:xfrm>
            <a:off x="6021726" y="3579903"/>
            <a:ext cx="3246632"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0" i="0" u="none" strike="noStrike" kern="1200" cap="none" spc="0" baseline="0">
                <a:solidFill>
                  <a:srgbClr val="000000"/>
                </a:solidFill>
                <a:uFillTx/>
                <a:latin typeface="Calibri"/>
              </a:rPr>
              <a:t>Materials : what materials are their products made from?</a:t>
            </a:r>
          </a:p>
        </p:txBody>
      </p:sp>
      <p:pic>
        <p:nvPicPr>
          <p:cNvPr id="16" name="Picture 15"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lstStyle/>
          <a:p>
            <a:pPr lvl="0"/>
            <a:r>
              <a:rPr lang="en-GB" sz="2800"/>
              <a:t>Task: Describe the product that you are going to design</a:t>
            </a:r>
          </a:p>
        </p:txBody>
      </p:sp>
      <p:sp>
        <p:nvSpPr>
          <p:cNvPr id="3" name="Rectangle: Rounded Corners 3"/>
          <p:cNvSpPr/>
          <p:nvPr/>
        </p:nvSpPr>
        <p:spPr>
          <a:xfrm>
            <a:off x="581028" y="971550"/>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TextBox 5"/>
          <p:cNvSpPr txBox="1"/>
          <p:nvPr/>
        </p:nvSpPr>
        <p:spPr>
          <a:xfrm>
            <a:off x="857359" y="6087069"/>
            <a:ext cx="10891784"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Success criteria : you have written at least one point for each of the criteria in your specification.</a:t>
            </a:r>
          </a:p>
        </p:txBody>
      </p:sp>
      <p:sp>
        <p:nvSpPr>
          <p:cNvPr id="7" name="Rectangle 6"/>
          <p:cNvSpPr/>
          <p:nvPr/>
        </p:nvSpPr>
        <p:spPr>
          <a:xfrm>
            <a:off x="1376738" y="1315090"/>
            <a:ext cx="9061804" cy="4155893"/>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8" name="TextBox 8"/>
          <p:cNvSpPr txBox="1"/>
          <p:nvPr/>
        </p:nvSpPr>
        <p:spPr>
          <a:xfrm>
            <a:off x="1476051" y="1489749"/>
            <a:ext cx="3770610" cy="646334"/>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Write a design specification for the product you are going to design.</a:t>
            </a:r>
          </a:p>
        </p:txBody>
      </p:sp>
      <p:pic>
        <p:nvPicPr>
          <p:cNvPr id="9" name="Picture 10"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
        <p:nvSpPr>
          <p:cNvPr id="10" name="TextBox 11"/>
          <p:cNvSpPr txBox="1"/>
          <p:nvPr/>
        </p:nvSpPr>
        <p:spPr>
          <a:xfrm>
            <a:off x="1643862" y="2136084"/>
            <a:ext cx="4398510" cy="313931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Function – what it does?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Form – what shape could it be?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Materials – what could it be made from?</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User – who might be the target user?</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Size – how large might the product be?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1" name="TextBox 12"/>
          <p:cNvSpPr txBox="1"/>
          <p:nvPr/>
        </p:nvSpPr>
        <p:spPr>
          <a:xfrm>
            <a:off x="5903137" y="2690082"/>
            <a:ext cx="4398510" cy="2031321"/>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Manufacture – how might it be made?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Ergonomics – how might you make it comfortable to use?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normAutofit fontScale="90000"/>
          </a:bodyPr>
          <a:lstStyle/>
          <a:p>
            <a:pPr lvl="0"/>
            <a:r>
              <a:rPr lang="en-GB" sz="2800" dirty="0"/>
              <a:t>Task: produce a </a:t>
            </a:r>
            <a:r>
              <a:rPr lang="en-GB" sz="2800" dirty="0" smtClean="0"/>
              <a:t>range of (at least 6) </a:t>
            </a:r>
            <a:r>
              <a:rPr lang="en-GB" sz="2800" dirty="0"/>
              <a:t>hand drawn designs for your product</a:t>
            </a:r>
          </a:p>
        </p:txBody>
      </p:sp>
      <p:sp>
        <p:nvSpPr>
          <p:cNvPr id="3" name="Rectangle: Rounded Corners 3"/>
          <p:cNvSpPr/>
          <p:nvPr/>
        </p:nvSpPr>
        <p:spPr>
          <a:xfrm>
            <a:off x="581028" y="971550"/>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TextBox 5"/>
          <p:cNvSpPr txBox="1"/>
          <p:nvPr/>
        </p:nvSpPr>
        <p:spPr>
          <a:xfrm>
            <a:off x="838203" y="5959007"/>
            <a:ext cx="10891784"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dirty="0">
                <a:solidFill>
                  <a:srgbClr val="000000"/>
                </a:solidFill>
                <a:uFillTx/>
                <a:latin typeface="Calibri"/>
              </a:rPr>
              <a:t>Success criteria : you have drawn a range of designs for your product. </a:t>
            </a:r>
            <a:r>
              <a:rPr lang="en-GB" sz="1800" b="0" i="0" u="none" strike="noStrike" kern="1200" cap="none" spc="0" baseline="0" dirty="0" smtClean="0">
                <a:solidFill>
                  <a:srgbClr val="000000"/>
                </a:solidFill>
                <a:uFillTx/>
                <a:latin typeface="Calibri"/>
              </a:rPr>
              <a:t>They clearly copy the style of the designer who you researched. They </a:t>
            </a:r>
            <a:r>
              <a:rPr lang="en-GB" sz="1800" b="0" i="0" u="none" strike="noStrike" kern="1200" cap="none" spc="0" baseline="0" dirty="0">
                <a:solidFill>
                  <a:srgbClr val="000000"/>
                </a:solidFill>
                <a:uFillTx/>
                <a:latin typeface="Calibri"/>
              </a:rPr>
              <a:t>are coloured in and have </a:t>
            </a:r>
            <a:r>
              <a:rPr lang="en-GB" dirty="0" smtClean="0">
                <a:solidFill>
                  <a:srgbClr val="000000"/>
                </a:solidFill>
                <a:latin typeface="Calibri"/>
              </a:rPr>
              <a:t>notes explaining each design.</a:t>
            </a:r>
            <a:endParaRPr lang="en-GB" sz="1800" b="0" i="0" u="none" strike="noStrike" kern="1200" cap="none" spc="0" baseline="0" dirty="0">
              <a:solidFill>
                <a:srgbClr val="000000"/>
              </a:solidFill>
              <a:uFillTx/>
              <a:latin typeface="Calibri"/>
            </a:endParaRPr>
          </a:p>
        </p:txBody>
      </p:sp>
      <p:pic>
        <p:nvPicPr>
          <p:cNvPr id="7" name="Picture 10"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lstStyle/>
          <a:p>
            <a:pPr lvl="0"/>
            <a:r>
              <a:rPr lang="en-GB" sz="2800"/>
              <a:t>Task: choose one of your designs and explain why you have chosen it</a:t>
            </a:r>
          </a:p>
        </p:txBody>
      </p:sp>
      <p:sp>
        <p:nvSpPr>
          <p:cNvPr id="3" name="Rectangle: Rounded Corners 3"/>
          <p:cNvSpPr/>
          <p:nvPr/>
        </p:nvSpPr>
        <p:spPr>
          <a:xfrm>
            <a:off x="581028" y="971550"/>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TextBox 5"/>
          <p:cNvSpPr txBox="1"/>
          <p:nvPr/>
        </p:nvSpPr>
        <p:spPr>
          <a:xfrm>
            <a:off x="838203" y="5959007"/>
            <a:ext cx="10891784"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Success criteria : you have drawn out a developed final design, in 3D if possible, of the product you are going to make. You have explained using notes or labels why you have chosen this particular design.</a:t>
            </a:r>
          </a:p>
        </p:txBody>
      </p:sp>
      <p:sp>
        <p:nvSpPr>
          <p:cNvPr id="7" name="TextBox 6"/>
          <p:cNvSpPr txBox="1"/>
          <p:nvPr/>
        </p:nvSpPr>
        <p:spPr>
          <a:xfrm>
            <a:off x="6863138" y="1551398"/>
            <a:ext cx="3952128" cy="3970315"/>
          </a:xfrm>
          <a:prstGeom prst="rect">
            <a:avLst/>
          </a:prstGeom>
          <a:noFill/>
          <a:ln w="9528" cap="flat">
            <a:solidFill>
              <a:srgbClr val="0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Why I have chosen this design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pic>
        <p:nvPicPr>
          <p:cNvPr id="8" name="Picture 7"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lstStyle/>
          <a:p>
            <a:pPr lvl="0"/>
            <a:r>
              <a:rPr lang="en-GB" sz="2500"/>
              <a:t>Task: Evaluate your design</a:t>
            </a:r>
          </a:p>
        </p:txBody>
      </p:sp>
      <p:sp>
        <p:nvSpPr>
          <p:cNvPr id="3" name="Rectangle: Rounded Corners 3"/>
          <p:cNvSpPr/>
          <p:nvPr/>
        </p:nvSpPr>
        <p:spPr>
          <a:xfrm>
            <a:off x="581028" y="971550"/>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TextBox 5"/>
          <p:cNvSpPr txBox="1"/>
          <p:nvPr/>
        </p:nvSpPr>
        <p:spPr>
          <a:xfrm>
            <a:off x="838203" y="5959007"/>
            <a:ext cx="10891784"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Success criteria : you have checked your design against the specification that you have written. You have decided whether it does the things you said it would or not. You have given reasons as to why it has or has not.</a:t>
            </a:r>
          </a:p>
        </p:txBody>
      </p:sp>
      <p:pic>
        <p:nvPicPr>
          <p:cNvPr id="7" name="Picture 6"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graphicFrame>
        <p:nvGraphicFramePr>
          <p:cNvPr id="8" name="Table 8"/>
          <p:cNvGraphicFramePr>
            <a:graphicFrameLocks noGrp="1"/>
          </p:cNvGraphicFramePr>
          <p:nvPr/>
        </p:nvGraphicFramePr>
        <p:xfrm>
          <a:off x="838203" y="2114952"/>
          <a:ext cx="4802308" cy="3225820"/>
        </p:xfrm>
        <a:graphic>
          <a:graphicData uri="http://schemas.openxmlformats.org/drawingml/2006/table">
            <a:tbl>
              <a:tblPr firstRow="1" bandRow="1">
                <a:effectLst/>
                <a:tableStyleId>{5940675A-B579-460E-94D1-54222C63F5DA}</a:tableStyleId>
              </a:tblPr>
              <a:tblGrid>
                <a:gridCol w="3423952">
                  <a:extLst>
                    <a:ext uri="{9D8B030D-6E8A-4147-A177-3AD203B41FA5}">
                      <a16:colId xmlns:a16="http://schemas.microsoft.com/office/drawing/2014/main" val="54048312"/>
                    </a:ext>
                  </a:extLst>
                </a:gridCol>
                <a:gridCol w="630414">
                  <a:extLst>
                    <a:ext uri="{9D8B030D-6E8A-4147-A177-3AD203B41FA5}">
                      <a16:colId xmlns:a16="http://schemas.microsoft.com/office/drawing/2014/main" val="4180803335"/>
                    </a:ext>
                  </a:extLst>
                </a:gridCol>
                <a:gridCol w="747942">
                  <a:extLst>
                    <a:ext uri="{9D8B030D-6E8A-4147-A177-3AD203B41FA5}">
                      <a16:colId xmlns:a16="http://schemas.microsoft.com/office/drawing/2014/main" val="2409141334"/>
                    </a:ext>
                  </a:extLst>
                </a:gridCol>
              </a:tblGrid>
              <a:tr h="370844">
                <a:tc>
                  <a:txBody>
                    <a:bodyPr/>
                    <a:lstStyle/>
                    <a:p>
                      <a:pPr lvl="0"/>
                      <a:r>
                        <a:rPr lang="en-GB"/>
                        <a:t>Specification Point</a:t>
                      </a:r>
                    </a:p>
                  </a:txBody>
                  <a:tcPr/>
                </a:tc>
                <a:tc>
                  <a:txBody>
                    <a:bodyPr/>
                    <a:lstStyle/>
                    <a:p>
                      <a:pPr lvl="0"/>
                      <a:r>
                        <a:rPr lang="en-GB"/>
                        <a:t>Met</a:t>
                      </a:r>
                    </a:p>
                  </a:txBody>
                  <a:tcPr/>
                </a:tc>
                <a:tc>
                  <a:txBody>
                    <a:bodyPr/>
                    <a:lstStyle/>
                    <a:p>
                      <a:pPr lvl="0"/>
                      <a:r>
                        <a:rPr lang="en-GB"/>
                        <a:t>Not met</a:t>
                      </a:r>
                    </a:p>
                  </a:txBody>
                  <a:tcPr/>
                </a:tc>
                <a:extLst>
                  <a:ext uri="{0D108BD9-81ED-4DB2-BD59-A6C34878D82A}">
                    <a16:rowId xmlns:a16="http://schemas.microsoft.com/office/drawing/2014/main" val="177630121"/>
                  </a:ext>
                </a:extLst>
              </a:tr>
              <a:tr h="370844">
                <a:tc>
                  <a:txBody>
                    <a:bodyPr/>
                    <a:lstStyle/>
                    <a:p>
                      <a:pPr lvl="0"/>
                      <a:r>
                        <a:rPr lang="en-GB"/>
                        <a:t>Function</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1985819796"/>
                  </a:ext>
                </a:extLst>
              </a:tr>
              <a:tr h="370844">
                <a:tc>
                  <a:txBody>
                    <a:bodyPr/>
                    <a:lstStyle/>
                    <a:p>
                      <a:pPr lvl="0"/>
                      <a:r>
                        <a:rPr lang="en-GB"/>
                        <a:t>Form</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2972247472"/>
                  </a:ext>
                </a:extLst>
              </a:tr>
              <a:tr h="370844">
                <a:tc>
                  <a:txBody>
                    <a:bodyPr/>
                    <a:lstStyle/>
                    <a:p>
                      <a:pPr lvl="0"/>
                      <a:r>
                        <a:rPr lang="en-GB"/>
                        <a:t>Materials</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1651013349"/>
                  </a:ext>
                </a:extLst>
              </a:tr>
              <a:tr h="370844">
                <a:tc>
                  <a:txBody>
                    <a:bodyPr/>
                    <a:lstStyle/>
                    <a:p>
                      <a:pPr lvl="0"/>
                      <a:r>
                        <a:rPr lang="en-GB"/>
                        <a:t>User</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2442174105"/>
                  </a:ext>
                </a:extLst>
              </a:tr>
              <a:tr h="370844">
                <a:tc>
                  <a:txBody>
                    <a:bodyPr/>
                    <a:lstStyle/>
                    <a:p>
                      <a:pPr lvl="0"/>
                      <a:r>
                        <a:rPr lang="en-GB"/>
                        <a:t>Size</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807107271"/>
                  </a:ext>
                </a:extLst>
              </a:tr>
              <a:tr h="185422">
                <a:tc>
                  <a:txBody>
                    <a:bodyPr/>
                    <a:lstStyle/>
                    <a:p>
                      <a:pPr lvl="0"/>
                      <a:r>
                        <a:rPr lang="en-GB"/>
                        <a:t>Manufacture</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2916703364"/>
                  </a:ext>
                </a:extLst>
              </a:tr>
              <a:tr h="185422">
                <a:tc>
                  <a:txBody>
                    <a:bodyPr/>
                    <a:lstStyle/>
                    <a:p>
                      <a:pPr lvl="0"/>
                      <a:r>
                        <a:rPr lang="en-GB"/>
                        <a:t>Ergonomics</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4166023862"/>
                  </a:ext>
                </a:extLst>
              </a:tr>
            </a:tbl>
          </a:graphicData>
        </a:graphic>
      </p:graphicFrame>
      <p:sp>
        <p:nvSpPr>
          <p:cNvPr id="9" name="TextBox 9"/>
          <p:cNvSpPr txBox="1"/>
          <p:nvPr/>
        </p:nvSpPr>
        <p:spPr>
          <a:xfrm>
            <a:off x="6096003" y="1736335"/>
            <a:ext cx="4802309" cy="3693316"/>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How I would improve my design to match the specification more closely</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6E7D4120504B24D8C18E150A41454E1" ma:contentTypeVersion="2" ma:contentTypeDescription="Create a new document." ma:contentTypeScope="" ma:versionID="991f149785bbf426bf245ee3cb503ca8">
  <xsd:schema xmlns:xsd="http://www.w3.org/2001/XMLSchema" xmlns:xs="http://www.w3.org/2001/XMLSchema" xmlns:p="http://schemas.microsoft.com/office/2006/metadata/properties" xmlns:ns2="bd4704b7-7ac6-498f-b56c-12af798d968e" targetNamespace="http://schemas.microsoft.com/office/2006/metadata/properties" ma:root="true" ma:fieldsID="949ccb302cf9c2e3793ecda87d2b1580" ns2:_="">
    <xsd:import namespace="bd4704b7-7ac6-498f-b56c-12af798d968e"/>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4704b7-7ac6-498f-b56c-12af798d96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3F0EB8-4852-454C-87AA-E218BDFF8EB6}">
  <ds:schemaRefs>
    <ds:schemaRef ds:uri="http://purl.org/dc/elements/1.1/"/>
    <ds:schemaRef ds:uri="http://schemas.microsoft.com/office/2006/metadata/properties"/>
    <ds:schemaRef ds:uri="http://www.w3.org/XML/1998/namespace"/>
    <ds:schemaRef ds:uri="http://purl.org/dc/dcmitype/"/>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bd4704b7-7ac6-498f-b56c-12af798d968e"/>
  </ds:schemaRefs>
</ds:datastoreItem>
</file>

<file path=customXml/itemProps2.xml><?xml version="1.0" encoding="utf-8"?>
<ds:datastoreItem xmlns:ds="http://schemas.openxmlformats.org/officeDocument/2006/customXml" ds:itemID="{02ED7E42-D0C1-43D4-A98D-CD1CD6D220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4704b7-7ac6-498f-b56c-12af798d96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9743A11-7037-4442-BB0A-151D028454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100</TotalTime>
  <Words>938</Words>
  <Application>Microsoft Office PowerPoint</Application>
  <PresentationFormat>Widescreen</PresentationFormat>
  <Paragraphs>87</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Design like a Famous Designer</vt:lpstr>
      <vt:lpstr>Task: Choose one of the designers below and find out about them</vt:lpstr>
      <vt:lpstr>Task: Print out and stick down or paste and type onto this sheet your research</vt:lpstr>
      <vt:lpstr>Task: Analysing the style of their designs</vt:lpstr>
      <vt:lpstr>Task: Describe the product that you are going to design</vt:lpstr>
      <vt:lpstr>Task: produce a range of (at least 6) hand drawn designs for your product</vt:lpstr>
      <vt:lpstr>Task: choose one of your designs and explain why you have chosen it</vt:lpstr>
      <vt:lpstr>Task: Evaluate your design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Product Packaging</dc:title>
  <dc:creator>John Mortimer</dc:creator>
  <cp:lastModifiedBy>J Mortimer</cp:lastModifiedBy>
  <cp:revision>8</cp:revision>
  <dcterms:created xsi:type="dcterms:W3CDTF">2020-03-24T11:53:35Z</dcterms:created>
  <dcterms:modified xsi:type="dcterms:W3CDTF">2023-11-08T09:37:35Z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0x01010026E7D4120504B24D8C18E150A41454E1</vt:lpwstr>
  </property>
</Properties>
</file>