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59" r:id="rId3"/>
    <p:sldId id="260" r:id="rId4"/>
  </p:sldIdLst>
  <p:sldSz cx="12801600" cy="9601200" type="A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151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smtClean="0"/>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33116AA-E6FB-40A4-852C-BDB100BEE319}" type="datetimeFigureOut">
              <a:rPr lang="en-GB" smtClean="0"/>
              <a:t>25/06/2024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08189B-537D-48B8-B189-2D73E7956172}" type="slidenum">
              <a:rPr lang="en-GB" smtClean="0"/>
              <a:t>‹#›</a:t>
            </a:fld>
            <a:endParaRPr lang="en-GB"/>
          </a:p>
        </p:txBody>
      </p:sp>
    </p:spTree>
    <p:extLst>
      <p:ext uri="{BB962C8B-B14F-4D97-AF65-F5344CB8AC3E}">
        <p14:creationId xmlns:p14="http://schemas.microsoft.com/office/powerpoint/2010/main" val="2470615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33116AA-E6FB-40A4-852C-BDB100BEE319}" type="datetimeFigureOut">
              <a:rPr lang="en-GB" smtClean="0"/>
              <a:t>25/06/2024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08189B-537D-48B8-B189-2D73E7956172}" type="slidenum">
              <a:rPr lang="en-GB" smtClean="0"/>
              <a:t>‹#›</a:t>
            </a:fld>
            <a:endParaRPr lang="en-GB"/>
          </a:p>
        </p:txBody>
      </p:sp>
    </p:spTree>
    <p:extLst>
      <p:ext uri="{BB962C8B-B14F-4D97-AF65-F5344CB8AC3E}">
        <p14:creationId xmlns:p14="http://schemas.microsoft.com/office/powerpoint/2010/main" val="2335374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smtClean="0"/>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33116AA-E6FB-40A4-852C-BDB100BEE319}" type="datetimeFigureOut">
              <a:rPr lang="en-GB" smtClean="0"/>
              <a:t>25/06/2024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08189B-537D-48B8-B189-2D73E7956172}" type="slidenum">
              <a:rPr lang="en-GB" smtClean="0"/>
              <a:t>‹#›</a:t>
            </a:fld>
            <a:endParaRPr lang="en-GB"/>
          </a:p>
        </p:txBody>
      </p:sp>
    </p:spTree>
    <p:extLst>
      <p:ext uri="{BB962C8B-B14F-4D97-AF65-F5344CB8AC3E}">
        <p14:creationId xmlns:p14="http://schemas.microsoft.com/office/powerpoint/2010/main" val="82130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33116AA-E6FB-40A4-852C-BDB100BEE319}" type="datetimeFigureOut">
              <a:rPr lang="en-GB" smtClean="0"/>
              <a:t>25/06/2024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08189B-537D-48B8-B189-2D73E7956172}" type="slidenum">
              <a:rPr lang="en-GB" smtClean="0"/>
              <a:t>‹#›</a:t>
            </a:fld>
            <a:endParaRPr lang="en-GB"/>
          </a:p>
        </p:txBody>
      </p:sp>
    </p:spTree>
    <p:extLst>
      <p:ext uri="{BB962C8B-B14F-4D97-AF65-F5344CB8AC3E}">
        <p14:creationId xmlns:p14="http://schemas.microsoft.com/office/powerpoint/2010/main" val="2407906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33116AA-E6FB-40A4-852C-BDB100BEE319}" type="datetimeFigureOut">
              <a:rPr lang="en-GB" smtClean="0"/>
              <a:t>25/06/2024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408189B-537D-48B8-B189-2D73E7956172}" type="slidenum">
              <a:rPr lang="en-GB" smtClean="0"/>
              <a:t>‹#›</a:t>
            </a:fld>
            <a:endParaRPr lang="en-GB"/>
          </a:p>
        </p:txBody>
      </p:sp>
    </p:spTree>
    <p:extLst>
      <p:ext uri="{BB962C8B-B14F-4D97-AF65-F5344CB8AC3E}">
        <p14:creationId xmlns:p14="http://schemas.microsoft.com/office/powerpoint/2010/main" val="3357239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33116AA-E6FB-40A4-852C-BDB100BEE319}" type="datetimeFigureOut">
              <a:rPr lang="en-GB" smtClean="0"/>
              <a:t>25/06/2024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408189B-537D-48B8-B189-2D73E7956172}" type="slidenum">
              <a:rPr lang="en-GB" smtClean="0"/>
              <a:t>‹#›</a:t>
            </a:fld>
            <a:endParaRPr lang="en-GB"/>
          </a:p>
        </p:txBody>
      </p:sp>
    </p:spTree>
    <p:extLst>
      <p:ext uri="{BB962C8B-B14F-4D97-AF65-F5344CB8AC3E}">
        <p14:creationId xmlns:p14="http://schemas.microsoft.com/office/powerpoint/2010/main" val="1370310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3116AA-E6FB-40A4-852C-BDB100BEE319}" type="datetimeFigureOut">
              <a:rPr lang="en-GB" smtClean="0"/>
              <a:t>25/06/2024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408189B-537D-48B8-B189-2D73E7956172}" type="slidenum">
              <a:rPr lang="en-GB" smtClean="0"/>
              <a:t>‹#›</a:t>
            </a:fld>
            <a:endParaRPr lang="en-GB"/>
          </a:p>
        </p:txBody>
      </p:sp>
    </p:spTree>
    <p:extLst>
      <p:ext uri="{BB962C8B-B14F-4D97-AF65-F5344CB8AC3E}">
        <p14:creationId xmlns:p14="http://schemas.microsoft.com/office/powerpoint/2010/main" val="1560215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Edit Master text styles</a:t>
            </a:r>
          </a:p>
        </p:txBody>
      </p:sp>
      <p:sp>
        <p:nvSpPr>
          <p:cNvPr id="5" name="Date Placeholder 4"/>
          <p:cNvSpPr>
            <a:spLocks noGrp="1"/>
          </p:cNvSpPr>
          <p:nvPr>
            <p:ph type="dt" sz="half" idx="10"/>
          </p:nvPr>
        </p:nvSpPr>
        <p:spPr/>
        <p:txBody>
          <a:bodyPr/>
          <a:lstStyle/>
          <a:p>
            <a:fld id="{233116AA-E6FB-40A4-852C-BDB100BEE319}" type="datetimeFigureOut">
              <a:rPr lang="en-GB" smtClean="0"/>
              <a:t>25/06/2024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08189B-537D-48B8-B189-2D73E7956172}" type="slidenum">
              <a:rPr lang="en-GB" smtClean="0"/>
              <a:t>‹#›</a:t>
            </a:fld>
            <a:endParaRPr lang="en-GB"/>
          </a:p>
        </p:txBody>
      </p:sp>
    </p:spTree>
    <p:extLst>
      <p:ext uri="{BB962C8B-B14F-4D97-AF65-F5344CB8AC3E}">
        <p14:creationId xmlns:p14="http://schemas.microsoft.com/office/powerpoint/2010/main" val="4259699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smtClean="0"/>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Edit Master text styles</a:t>
            </a:r>
          </a:p>
        </p:txBody>
      </p:sp>
      <p:sp>
        <p:nvSpPr>
          <p:cNvPr id="5" name="Date Placeholder 4"/>
          <p:cNvSpPr>
            <a:spLocks noGrp="1"/>
          </p:cNvSpPr>
          <p:nvPr>
            <p:ph type="dt" sz="half" idx="10"/>
          </p:nvPr>
        </p:nvSpPr>
        <p:spPr/>
        <p:txBody>
          <a:bodyPr/>
          <a:lstStyle/>
          <a:p>
            <a:fld id="{233116AA-E6FB-40A4-852C-BDB100BEE319}" type="datetimeFigureOut">
              <a:rPr lang="en-GB" smtClean="0"/>
              <a:t>25/06/2024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408189B-537D-48B8-B189-2D73E7956172}" type="slidenum">
              <a:rPr lang="en-GB" smtClean="0"/>
              <a:t>‹#›</a:t>
            </a:fld>
            <a:endParaRPr lang="en-GB"/>
          </a:p>
        </p:txBody>
      </p:sp>
    </p:spTree>
    <p:extLst>
      <p:ext uri="{BB962C8B-B14F-4D97-AF65-F5344CB8AC3E}">
        <p14:creationId xmlns:p14="http://schemas.microsoft.com/office/powerpoint/2010/main" val="4166868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33116AA-E6FB-40A4-852C-BDB100BEE319}" type="datetimeFigureOut">
              <a:rPr lang="en-GB" smtClean="0"/>
              <a:t>25/06/2024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08189B-537D-48B8-B189-2D73E7956172}" type="slidenum">
              <a:rPr lang="en-GB" smtClean="0"/>
              <a:t>‹#›</a:t>
            </a:fld>
            <a:endParaRPr lang="en-GB"/>
          </a:p>
        </p:txBody>
      </p:sp>
    </p:spTree>
    <p:extLst>
      <p:ext uri="{BB962C8B-B14F-4D97-AF65-F5344CB8AC3E}">
        <p14:creationId xmlns:p14="http://schemas.microsoft.com/office/powerpoint/2010/main" val="828989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33116AA-E6FB-40A4-852C-BDB100BEE319}" type="datetimeFigureOut">
              <a:rPr lang="en-GB" smtClean="0"/>
              <a:t>25/06/2024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408189B-537D-48B8-B189-2D73E7956172}" type="slidenum">
              <a:rPr lang="en-GB" smtClean="0"/>
              <a:t>‹#›</a:t>
            </a:fld>
            <a:endParaRPr lang="en-GB"/>
          </a:p>
        </p:txBody>
      </p:sp>
    </p:spTree>
    <p:extLst>
      <p:ext uri="{BB962C8B-B14F-4D97-AF65-F5344CB8AC3E}">
        <p14:creationId xmlns:p14="http://schemas.microsoft.com/office/powerpoint/2010/main" val="5364808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233116AA-E6FB-40A4-852C-BDB100BEE319}" type="datetimeFigureOut">
              <a:rPr lang="en-GB" smtClean="0"/>
              <a:t>25/06/2024</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C408189B-537D-48B8-B189-2D73E7956172}" type="slidenum">
              <a:rPr lang="en-GB" smtClean="0"/>
              <a:t>‹#›</a:t>
            </a:fld>
            <a:endParaRPr lang="en-GB"/>
          </a:p>
        </p:txBody>
      </p:sp>
    </p:spTree>
    <p:extLst>
      <p:ext uri="{BB962C8B-B14F-4D97-AF65-F5344CB8AC3E}">
        <p14:creationId xmlns:p14="http://schemas.microsoft.com/office/powerpoint/2010/main" val="18130874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241889"/>
            <a:ext cx="1339028" cy="1518763"/>
          </a:xfrm>
          <a:prstGeom prst="rect">
            <a:avLst/>
          </a:prstGeom>
        </p:spPr>
      </p:pic>
      <p:sp>
        <p:nvSpPr>
          <p:cNvPr id="7" name="Rectangle 6"/>
          <p:cNvSpPr/>
          <p:nvPr/>
        </p:nvSpPr>
        <p:spPr>
          <a:xfrm>
            <a:off x="1226708" y="139015"/>
            <a:ext cx="6252033" cy="544765"/>
          </a:xfrm>
          <a:prstGeom prst="rect">
            <a:avLst/>
          </a:prstGeom>
        </p:spPr>
        <p:txBody>
          <a:bodyPr wrap="none">
            <a:spAutoFit/>
          </a:bodyPr>
          <a:lstStyle/>
          <a:p>
            <a:r>
              <a:rPr lang="en-GB" sz="2940" dirty="0">
                <a:solidFill>
                  <a:srgbClr val="D29500"/>
                </a:solidFill>
                <a:latin typeface="Lato" panose="020F0502020204030203" pitchFamily="34" charset="0"/>
              </a:rPr>
              <a:t>KS3 ASSESSMENT </a:t>
            </a:r>
            <a:r>
              <a:rPr lang="en-GB" sz="2940" dirty="0">
                <a:solidFill>
                  <a:srgbClr val="002060"/>
                </a:solidFill>
                <a:latin typeface="Lato" panose="020F0502020204030203" pitchFamily="34" charset="0"/>
              </a:rPr>
              <a:t>IN </a:t>
            </a:r>
            <a:r>
              <a:rPr lang="en-GB" sz="2940" dirty="0" smtClean="0">
                <a:solidFill>
                  <a:srgbClr val="002060"/>
                </a:solidFill>
                <a:latin typeface="Lato" panose="020F0502020204030203" pitchFamily="34" charset="0"/>
              </a:rPr>
              <a:t>MFL: FRENCH</a:t>
            </a:r>
            <a:endParaRPr lang="en-GB" sz="2940" dirty="0">
              <a:solidFill>
                <a:srgbClr val="002060"/>
              </a:solidFill>
              <a:latin typeface="Lato" panose="020F0502020204030203"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773440722"/>
              </p:ext>
            </p:extLst>
          </p:nvPr>
        </p:nvGraphicFramePr>
        <p:xfrm>
          <a:off x="247081" y="1760652"/>
          <a:ext cx="12339667" cy="7277216"/>
        </p:xfrm>
        <a:graphic>
          <a:graphicData uri="http://schemas.openxmlformats.org/drawingml/2006/table">
            <a:tbl>
              <a:tblPr firstRow="1" bandRow="1">
                <a:tableStyleId>{5C22544A-7EE6-4342-B048-85BDC9FD1C3A}</a:tableStyleId>
              </a:tblPr>
              <a:tblGrid>
                <a:gridCol w="470548">
                  <a:extLst>
                    <a:ext uri="{9D8B030D-6E8A-4147-A177-3AD203B41FA5}">
                      <a16:colId xmlns:a16="http://schemas.microsoft.com/office/drawing/2014/main" val="351465365"/>
                    </a:ext>
                  </a:extLst>
                </a:gridCol>
                <a:gridCol w="5420123">
                  <a:extLst>
                    <a:ext uri="{9D8B030D-6E8A-4147-A177-3AD203B41FA5}">
                      <a16:colId xmlns:a16="http://schemas.microsoft.com/office/drawing/2014/main" val="3818681189"/>
                    </a:ext>
                  </a:extLst>
                </a:gridCol>
                <a:gridCol w="3584981">
                  <a:extLst>
                    <a:ext uri="{9D8B030D-6E8A-4147-A177-3AD203B41FA5}">
                      <a16:colId xmlns:a16="http://schemas.microsoft.com/office/drawing/2014/main" val="1485819097"/>
                    </a:ext>
                  </a:extLst>
                </a:gridCol>
                <a:gridCol w="2864015">
                  <a:extLst>
                    <a:ext uri="{9D8B030D-6E8A-4147-A177-3AD203B41FA5}">
                      <a16:colId xmlns:a16="http://schemas.microsoft.com/office/drawing/2014/main" val="2662193137"/>
                    </a:ext>
                  </a:extLst>
                </a:gridCol>
              </a:tblGrid>
              <a:tr h="442655">
                <a:tc>
                  <a:txBody>
                    <a:bodyPr/>
                    <a:lstStyle/>
                    <a:p>
                      <a:endParaRPr lang="en-GB" sz="3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Knowledge</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Skills</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Communication</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extLst>
                  <a:ext uri="{0D108BD9-81ED-4DB2-BD59-A6C34878D82A}">
                    <a16:rowId xmlns:a16="http://schemas.microsoft.com/office/drawing/2014/main" val="3509283177"/>
                  </a:ext>
                </a:extLst>
              </a:tr>
              <a:tr h="2192715">
                <a:tc>
                  <a:txBody>
                    <a:bodyPr/>
                    <a:lstStyle/>
                    <a:p>
                      <a:pPr algn="ctr"/>
                      <a:r>
                        <a:rPr lang="en-GB" sz="2000" b="1" dirty="0" smtClean="0"/>
                        <a:t>Year 7</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300" dirty="0" smtClean="0"/>
                        <a:t>Introducing yourself, describing siblings, describing a classroom, our likes &amp; dislikes, describe yourself &amp; others, free time activities</a:t>
                      </a:r>
                    </a:p>
                    <a:p>
                      <a:pPr marL="285750" indent="-285750">
                        <a:buFont typeface="Arial" panose="020B0604020202020204" pitchFamily="34" charset="0"/>
                        <a:buChar char="•"/>
                      </a:pPr>
                      <a:r>
                        <a:rPr lang="en-GB" sz="1300" dirty="0" smtClean="0"/>
                        <a:t>School environment, subjects, uniform, typical school day, learning about a typical French school</a:t>
                      </a:r>
                    </a:p>
                    <a:p>
                      <a:pPr marL="285750" indent="-285750">
                        <a:buFont typeface="Arial" panose="020B0604020202020204" pitchFamily="34" charset="0"/>
                        <a:buChar char="•"/>
                      </a:pPr>
                      <a:r>
                        <a:rPr lang="en-GB" sz="1300" dirty="0" smtClean="0"/>
                        <a:t>Free time activities &amp; sports, weather &amp; seasons, sport in French speaking countries, our likes &amp; dislikes</a:t>
                      </a:r>
                    </a:p>
                    <a:p>
                      <a:pPr marL="285750" indent="-285750">
                        <a:buFont typeface="Arial" panose="020B0604020202020204" pitchFamily="34" charset="0"/>
                        <a:buChar char="•"/>
                      </a:pPr>
                      <a:r>
                        <a:rPr lang="en-GB" sz="1300" dirty="0" smtClean="0"/>
                        <a:t>Animals, numbers, describing family and where you live, breakfast preferences, learning about Bastille Day</a:t>
                      </a:r>
                    </a:p>
                    <a:p>
                      <a:pPr marL="285750" indent="-285750">
                        <a:buFont typeface="Arial" panose="020B0604020202020204" pitchFamily="34" charset="0"/>
                        <a:buChar char="•"/>
                      </a:pPr>
                      <a:r>
                        <a:rPr lang="en-GB" sz="1300" dirty="0" smtClean="0"/>
                        <a:t>Places in a town, where you go at the week-end, inviting someone out, ordering food &amp; drink, making plans, learning about Paris</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rowSpan="3">
                  <a:txBody>
                    <a:bodyPr/>
                    <a:lstStyle/>
                    <a:p>
                      <a:pPr marL="0" indent="0">
                        <a:buFont typeface="Arial" panose="020B0604020202020204" pitchFamily="34" charset="0"/>
                        <a:buNone/>
                      </a:pPr>
                      <a:r>
                        <a:rPr lang="en-GB" sz="1300" b="1" dirty="0" smtClean="0"/>
                        <a:t>Across all languages and all years, the four</a:t>
                      </a:r>
                      <a:r>
                        <a:rPr lang="en-GB" sz="1300" b="1" baseline="0" dirty="0" smtClean="0"/>
                        <a:t> key skills:</a:t>
                      </a:r>
                    </a:p>
                    <a:p>
                      <a:pPr marL="285750" indent="-285750">
                        <a:buFont typeface="Arial" panose="020B0604020202020204" pitchFamily="34" charset="0"/>
                        <a:buChar char="•"/>
                      </a:pPr>
                      <a:r>
                        <a:rPr lang="en-GB" sz="1300" b="1" dirty="0" smtClean="0"/>
                        <a:t>Listen</a:t>
                      </a:r>
                      <a:r>
                        <a:rPr lang="en-GB" sz="1300" dirty="0" smtClean="0"/>
                        <a:t> – to be able to understand spoken, recorded</a:t>
                      </a:r>
                      <a:r>
                        <a:rPr lang="en-GB" sz="1300" baseline="0" dirty="0" smtClean="0"/>
                        <a:t> or conversational language</a:t>
                      </a:r>
                      <a:endParaRPr lang="en-GB" sz="1300" dirty="0" smtClean="0"/>
                    </a:p>
                    <a:p>
                      <a:pPr marL="285750" indent="-285750">
                        <a:buFont typeface="Arial" panose="020B0604020202020204" pitchFamily="34" charset="0"/>
                        <a:buChar char="•"/>
                      </a:pPr>
                      <a:r>
                        <a:rPr lang="en-GB" sz="1300" b="1" dirty="0" smtClean="0"/>
                        <a:t>Read</a:t>
                      </a:r>
                      <a:r>
                        <a:rPr lang="en-GB" sz="1300" dirty="0" smtClean="0"/>
                        <a:t> – to be able to understand</a:t>
                      </a:r>
                      <a:r>
                        <a:rPr lang="en-GB" sz="1300" baseline="0" dirty="0" smtClean="0"/>
                        <a:t> meaning from written texts, including increasingly complex language and  grammatical structures</a:t>
                      </a:r>
                      <a:endParaRPr lang="en-GB" sz="1300" dirty="0" smtClean="0"/>
                    </a:p>
                    <a:p>
                      <a:pPr marL="285750" indent="-285750">
                        <a:buFont typeface="Arial" panose="020B0604020202020204" pitchFamily="34" charset="0"/>
                        <a:buChar char="•"/>
                      </a:pPr>
                      <a:r>
                        <a:rPr lang="en-GB" sz="1300" b="1" dirty="0" smtClean="0"/>
                        <a:t>Write</a:t>
                      </a:r>
                      <a:r>
                        <a:rPr lang="en-GB" sz="1300" dirty="0" smtClean="0"/>
                        <a:t> – to be able to write clearly in the target language using accurate rules of spelling, punctuation and grammar</a:t>
                      </a:r>
                    </a:p>
                    <a:p>
                      <a:pPr marL="285750" indent="-285750">
                        <a:buFont typeface="Arial" panose="020B0604020202020204" pitchFamily="34" charset="0"/>
                        <a:buChar char="•"/>
                      </a:pPr>
                      <a:r>
                        <a:rPr lang="en-GB" sz="1300" b="1" dirty="0" smtClean="0"/>
                        <a:t>Speak – </a:t>
                      </a:r>
                      <a:r>
                        <a:rPr lang="en-GB" sz="1300" b="0" dirty="0" smtClean="0"/>
                        <a:t>to be able to speak</a:t>
                      </a:r>
                      <a:r>
                        <a:rPr lang="en-GB" sz="1300" b="0" baseline="0" dirty="0" smtClean="0"/>
                        <a:t> clearly , fluently and be understood in prepared and spontaneous contexts</a:t>
                      </a:r>
                      <a:endParaRPr lang="en-GB" sz="1300" b="0" dirty="0" smtClean="0"/>
                    </a:p>
                    <a:p>
                      <a:pPr marL="285750" indent="-285750">
                        <a:buFont typeface="Arial" panose="020B0604020202020204" pitchFamily="34" charset="0"/>
                        <a:buChar char="•"/>
                      </a:pPr>
                      <a:endParaRPr lang="en-GB" sz="1300" b="0" dirty="0" smtClean="0"/>
                    </a:p>
                    <a:p>
                      <a:pPr marL="0" indent="0">
                        <a:buFont typeface="Arial" panose="020B0604020202020204" pitchFamily="34" charset="0"/>
                        <a:buNone/>
                      </a:pPr>
                      <a:r>
                        <a:rPr lang="en-GB" sz="1300" b="1" dirty="0" smtClean="0"/>
                        <a:t>And also:</a:t>
                      </a:r>
                    </a:p>
                    <a:p>
                      <a:pPr marL="285750" indent="-285750">
                        <a:buFont typeface="Arial" panose="020B0604020202020204" pitchFamily="34" charset="0"/>
                        <a:buChar char="•"/>
                      </a:pPr>
                      <a:r>
                        <a:rPr lang="en-GB" sz="1300" b="0" dirty="0" smtClean="0"/>
                        <a:t>Develop and utilise a wide range of vocabulary</a:t>
                      </a:r>
                    </a:p>
                    <a:p>
                      <a:pPr marL="285750" indent="-285750">
                        <a:buFont typeface="Arial" panose="020B0604020202020204" pitchFamily="34" charset="0"/>
                        <a:buChar char="•"/>
                      </a:pPr>
                      <a:r>
                        <a:rPr lang="en-GB" sz="1300" b="0" dirty="0" smtClean="0"/>
                        <a:t>Make</a:t>
                      </a:r>
                      <a:r>
                        <a:rPr lang="en-GB" sz="1300" b="0" baseline="0" dirty="0" smtClean="0"/>
                        <a:t> connections and synthesise understanding</a:t>
                      </a:r>
                    </a:p>
                    <a:p>
                      <a:pPr marL="285750" indent="-285750">
                        <a:buFont typeface="Arial" panose="020B0604020202020204" pitchFamily="34" charset="0"/>
                        <a:buChar char="•"/>
                      </a:pPr>
                      <a:r>
                        <a:rPr lang="en-GB" sz="1300" b="0" baseline="0" dirty="0" smtClean="0"/>
                        <a:t>Apply the rules of grammar consistently</a:t>
                      </a:r>
                    </a:p>
                    <a:p>
                      <a:pPr marL="285750" indent="-285750">
                        <a:buFont typeface="Arial" panose="020B0604020202020204" pitchFamily="34" charset="0"/>
                        <a:buChar char="•"/>
                      </a:pPr>
                      <a:r>
                        <a:rPr lang="en-GB" sz="1300" b="0" baseline="0" dirty="0" smtClean="0"/>
                        <a:t>Use a range of voice moods</a:t>
                      </a:r>
                    </a:p>
                    <a:p>
                      <a:pPr marL="285750" indent="-285750">
                        <a:buFont typeface="Arial" panose="020B0604020202020204" pitchFamily="34" charset="0"/>
                        <a:buChar char="•"/>
                      </a:pPr>
                      <a:r>
                        <a:rPr lang="en-GB" sz="1300" b="0" baseline="0" dirty="0" smtClean="0"/>
                        <a:t>Listen effectively to obtain information and respond</a:t>
                      </a:r>
                    </a:p>
                    <a:p>
                      <a:pPr marL="285750" indent="-285750">
                        <a:buFont typeface="Arial" panose="020B0604020202020204" pitchFamily="34" charset="0"/>
                        <a:buChar char="•"/>
                      </a:pPr>
                      <a:r>
                        <a:rPr lang="en-GB" sz="1300" b="0" baseline="0" dirty="0" smtClean="0"/>
                        <a:t>Transcribe words and short sentences</a:t>
                      </a:r>
                    </a:p>
                    <a:p>
                      <a:pPr marL="285750" indent="-285750">
                        <a:buFont typeface="Arial" panose="020B0604020202020204" pitchFamily="34" charset="0"/>
                        <a:buChar char="•"/>
                      </a:pPr>
                      <a:r>
                        <a:rPr lang="en-GB" sz="1300" b="0" baseline="0" dirty="0" smtClean="0"/>
                        <a:t>Read for comprehension</a:t>
                      </a:r>
                    </a:p>
                    <a:p>
                      <a:pPr marL="285750" indent="-285750">
                        <a:buFont typeface="Arial" panose="020B0604020202020204" pitchFamily="34" charset="0"/>
                        <a:buChar char="•"/>
                      </a:pPr>
                      <a:r>
                        <a:rPr lang="en-GB" sz="1300" b="0" baseline="0" dirty="0" smtClean="0"/>
                        <a:t>Retrieve key information from written and oral sources</a:t>
                      </a:r>
                    </a:p>
                    <a:p>
                      <a:pPr marL="285750" indent="-285750">
                        <a:buFont typeface="Arial" panose="020B0604020202020204" pitchFamily="34" charset="0"/>
                        <a:buChar char="•"/>
                      </a:pPr>
                      <a:r>
                        <a:rPr lang="en-GB" sz="1300" b="0" baseline="0" dirty="0" smtClean="0"/>
                        <a:t>Read literary texts</a:t>
                      </a:r>
                    </a:p>
                    <a:p>
                      <a:pPr marL="285750" indent="-285750">
                        <a:buFont typeface="Arial" panose="020B0604020202020204" pitchFamily="34" charset="0"/>
                        <a:buChar char="•"/>
                      </a:pPr>
                      <a:endParaRPr lang="en-GB" sz="1300" b="0" baseline="0" dirty="0" smtClean="0"/>
                    </a:p>
                    <a:p>
                      <a:pPr marL="285750" indent="-285750">
                        <a:buFont typeface="Arial" panose="020B0604020202020204" pitchFamily="34" charset="0"/>
                        <a:buChar char="•"/>
                      </a:pPr>
                      <a:endParaRPr lang="en-GB" sz="1300" b="0" dirty="0" smtClean="0"/>
                    </a:p>
                    <a:p>
                      <a:pPr marL="0" indent="0">
                        <a:buFont typeface="Arial" panose="020B0604020202020204" pitchFamily="34" charset="0"/>
                        <a:buNone/>
                      </a:pPr>
                      <a:endParaRPr lang="en-GB" sz="1300" b="0" dirty="0" smtClean="0"/>
                    </a:p>
                    <a:p>
                      <a:pPr marL="0" indent="0">
                        <a:buFont typeface="Arial" panose="020B0604020202020204" pitchFamily="34" charset="0"/>
                        <a:buNone/>
                      </a:pPr>
                      <a:endParaRPr lang="en-GB" sz="1300" b="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rowSpan="3">
                  <a:txBody>
                    <a:bodyPr/>
                    <a:lstStyle/>
                    <a:p>
                      <a:pPr marL="285750" indent="-285750">
                        <a:buFont typeface="Arial" panose="020B0604020202020204" pitchFamily="34" charset="0"/>
                        <a:buChar char="•"/>
                      </a:pPr>
                      <a:r>
                        <a:rPr lang="en-GB" sz="1300" dirty="0" smtClean="0"/>
                        <a:t>Use</a:t>
                      </a:r>
                      <a:r>
                        <a:rPr lang="en-GB" sz="1300" baseline="0" dirty="0" smtClean="0"/>
                        <a:t> accurate spelling, punctuation and grammar</a:t>
                      </a:r>
                    </a:p>
                    <a:p>
                      <a:pPr marL="285750" indent="-285750">
                        <a:buFont typeface="Arial" panose="020B0604020202020204" pitchFamily="34" charset="0"/>
                        <a:buChar char="•"/>
                      </a:pPr>
                      <a:r>
                        <a:rPr lang="en-GB" sz="1300" dirty="0" smtClean="0"/>
                        <a:t>Make meaning clear in spoken contexts</a:t>
                      </a:r>
                    </a:p>
                    <a:p>
                      <a:pPr marL="285750" indent="-285750">
                        <a:buFont typeface="Arial" panose="020B0604020202020204" pitchFamily="34" charset="0"/>
                        <a:buChar char="•"/>
                      </a:pPr>
                      <a:r>
                        <a:rPr lang="en-GB" sz="1300" dirty="0" smtClean="0"/>
                        <a:t>Make meaning</a:t>
                      </a:r>
                      <a:r>
                        <a:rPr lang="en-GB" sz="1300" baseline="0" dirty="0" smtClean="0"/>
                        <a:t> clear in written contexts</a:t>
                      </a:r>
                    </a:p>
                    <a:p>
                      <a:pPr marL="285750" indent="-285750">
                        <a:buFont typeface="Arial" panose="020B0604020202020204" pitchFamily="34" charset="0"/>
                        <a:buChar char="•"/>
                      </a:pPr>
                      <a:r>
                        <a:rPr lang="en-GB" sz="1300" baseline="0" dirty="0" smtClean="0"/>
                        <a:t>Participate effectively in class questioning</a:t>
                      </a:r>
                    </a:p>
                    <a:p>
                      <a:pPr marL="285750" indent="-285750">
                        <a:buFont typeface="Arial" panose="020B0604020202020204" pitchFamily="34" charset="0"/>
                        <a:buChar char="•"/>
                      </a:pPr>
                      <a:r>
                        <a:rPr lang="en-GB" sz="1300" baseline="0" dirty="0" smtClean="0"/>
                        <a:t>Organise and sequence speech to meet the needs of audience</a:t>
                      </a:r>
                    </a:p>
                    <a:p>
                      <a:pPr marL="285750" indent="-285750">
                        <a:buFont typeface="Arial" panose="020B0604020202020204" pitchFamily="34" charset="0"/>
                        <a:buChar char="•"/>
                      </a:pPr>
                      <a:r>
                        <a:rPr lang="en-GB" sz="1300" baseline="0" dirty="0" smtClean="0"/>
                        <a:t>Express and develop ideas clearly</a:t>
                      </a:r>
                    </a:p>
                    <a:p>
                      <a:pPr marL="285750" indent="-285750">
                        <a:buFont typeface="Arial" panose="020B0604020202020204" pitchFamily="34" charset="0"/>
                        <a:buChar char="•"/>
                      </a:pPr>
                      <a:r>
                        <a:rPr lang="en-GB" sz="1300" baseline="0" dirty="0" smtClean="0"/>
                        <a:t>Discuss effectively with peers</a:t>
                      </a:r>
                    </a:p>
                    <a:p>
                      <a:pPr marL="285750" indent="-285750">
                        <a:buFont typeface="Arial" panose="020B0604020202020204" pitchFamily="34" charset="0"/>
                        <a:buChar char="•"/>
                      </a:pP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508344070"/>
                  </a:ext>
                </a:extLst>
              </a:tr>
              <a:tr h="1915507">
                <a:tc>
                  <a:txBody>
                    <a:bodyPr/>
                    <a:lstStyle/>
                    <a:p>
                      <a:pPr algn="ctr"/>
                      <a:r>
                        <a:rPr lang="en-GB" sz="2000" b="1" dirty="0" smtClean="0"/>
                        <a:t>Year 8</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300" dirty="0" smtClean="0"/>
                        <a:t>Festivals, celebrations, special days, buying items at a market, talking about New Year and future plans</a:t>
                      </a:r>
                    </a:p>
                    <a:p>
                      <a:pPr marL="285750" indent="-285750">
                        <a:buFont typeface="Arial" panose="020B0604020202020204" pitchFamily="34" charset="0"/>
                        <a:buChar char="•"/>
                      </a:pPr>
                      <a:r>
                        <a:rPr lang="en-GB" sz="1300" dirty="0" smtClean="0"/>
                        <a:t>Holidays and school holiday activities, visiting a theme park, where did you go and how, answering questions</a:t>
                      </a:r>
                    </a:p>
                    <a:p>
                      <a:pPr marL="285750" indent="-285750">
                        <a:buFont typeface="Arial" panose="020B0604020202020204" pitchFamily="34" charset="0"/>
                        <a:buChar char="•"/>
                      </a:pPr>
                      <a:r>
                        <a:rPr lang="en-GB" sz="1300" dirty="0" smtClean="0"/>
                        <a:t>Celebrity, TV programmes, technology, cinema, leisure activities</a:t>
                      </a:r>
                    </a:p>
                    <a:p>
                      <a:pPr marL="285750" indent="-285750">
                        <a:buFont typeface="Arial" panose="020B0604020202020204" pitchFamily="34" charset="0"/>
                        <a:buChar char="•"/>
                      </a:pPr>
                      <a:r>
                        <a:rPr lang="en-GB" sz="1300" dirty="0" smtClean="0"/>
                        <a:t>Where you live, weather, daily routine, chores at home, moving house</a:t>
                      </a:r>
                    </a:p>
                    <a:p>
                      <a:pPr marL="285750" indent="-285750">
                        <a:buFont typeface="Arial" panose="020B0604020202020204" pitchFamily="34" charset="0"/>
                        <a:buChar char="•"/>
                      </a:pPr>
                      <a:r>
                        <a:rPr lang="en-GB" sz="1300" dirty="0" smtClean="0"/>
                        <a:t>Sports and sporting events, opinions on sports, giving direction to sporting events, illness and injury, interviewing a sports person</a:t>
                      </a:r>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pPr marL="285750" indent="-285750">
                        <a:buFont typeface="Arial" panose="020B0604020202020204" pitchFamily="34" charset="0"/>
                        <a:buChar char="•"/>
                      </a:pP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dirty="0"/>
                    </a:p>
                  </a:txBody>
                  <a:tcP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108227416"/>
                  </a:ext>
                </a:extLst>
              </a:tr>
              <a:tr h="2165934">
                <a:tc>
                  <a:txBody>
                    <a:bodyPr/>
                    <a:lstStyle/>
                    <a:p>
                      <a:pPr algn="ctr"/>
                      <a:r>
                        <a:rPr lang="en-GB" sz="2000" b="1" dirty="0" smtClean="0"/>
                        <a:t>Year 9</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300" dirty="0" smtClean="0"/>
                        <a:t>Family &amp; relationships: Family and describing people, places in town, activities and times, talking about friends and what makes a good friend, talking about family relationships, making arrangements to go out, describing a day out, discussing role models. </a:t>
                      </a:r>
                    </a:p>
                    <a:p>
                      <a:pPr marL="285750" indent="-285750">
                        <a:buFont typeface="Arial" panose="020B0604020202020204" pitchFamily="34" charset="0"/>
                        <a:buChar char="•"/>
                      </a:pPr>
                      <a:r>
                        <a:rPr lang="en-GB" sz="1300" dirty="0" smtClean="0"/>
                        <a:t>Leisure time, technology, music &amp; TV, festivals: films and going to the cinema, talking about sport, talking about using technology, discussing reading habits and music, talking about television programs , talking about a night out with friends</a:t>
                      </a:r>
                    </a:p>
                    <a:p>
                      <a:pPr marL="285750" indent="-285750">
                        <a:buFont typeface="Arial" panose="020B0604020202020204" pitchFamily="34" charset="0"/>
                        <a:buChar char="•"/>
                      </a:pPr>
                      <a:r>
                        <a:rPr lang="en-GB" sz="1300" dirty="0" smtClean="0"/>
                        <a:t>Daily life, shopping, festivals &amp; traditions: Talking about food and meals, discussing clothes and what to wear, describing your daily life, shopping for clothes, describing festivals and traditions, talking about shopping for a special meal, Describing family celebrations</a:t>
                      </a: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pPr marL="0" marR="0" lvl="0" indent="0" algn="l" defTabSz="128016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300" dirty="0" smtClean="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dirty="0"/>
                    </a:p>
                  </a:txBody>
                  <a:tcP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2039631941"/>
                  </a:ext>
                </a:extLst>
              </a:tr>
            </a:tbl>
          </a:graphicData>
        </a:graphic>
      </p:graphicFrame>
      <p:sp>
        <p:nvSpPr>
          <p:cNvPr id="9" name="Rectangle 8"/>
          <p:cNvSpPr/>
          <p:nvPr/>
        </p:nvSpPr>
        <p:spPr>
          <a:xfrm>
            <a:off x="1196524" y="729140"/>
            <a:ext cx="9197542" cy="830997"/>
          </a:xfrm>
          <a:prstGeom prst="rect">
            <a:avLst/>
          </a:prstGeom>
        </p:spPr>
        <p:txBody>
          <a:bodyPr wrap="square">
            <a:spAutoFit/>
          </a:bodyPr>
          <a:lstStyle/>
          <a:p>
            <a:r>
              <a:rPr lang="en-GB" sz="1600" dirty="0">
                <a:solidFill>
                  <a:srgbClr val="002060"/>
                </a:solidFill>
                <a:latin typeface="Lato" panose="020F0502020204030203" pitchFamily="34" charset="0"/>
              </a:rPr>
              <a:t>Our </a:t>
            </a:r>
            <a:r>
              <a:rPr lang="en-GB" sz="1600" dirty="0" smtClean="0">
                <a:solidFill>
                  <a:srgbClr val="002060"/>
                </a:solidFill>
                <a:latin typeface="Lato" panose="020F0502020204030203" pitchFamily="34" charset="0"/>
              </a:rPr>
              <a:t>MFL KS3 curriculum</a:t>
            </a:r>
            <a:r>
              <a:rPr lang="en-GB" sz="1600" dirty="0">
                <a:solidFill>
                  <a:srgbClr val="002060"/>
                </a:solidFill>
                <a:latin typeface="Lato" panose="020F0502020204030203" pitchFamily="34" charset="0"/>
              </a:rPr>
              <a:t>, which </a:t>
            </a:r>
            <a:r>
              <a:rPr lang="en-GB" sz="1600" dirty="0" smtClean="0">
                <a:solidFill>
                  <a:srgbClr val="002060"/>
                </a:solidFill>
                <a:latin typeface="Lato" panose="020F0502020204030203" pitchFamily="34" charset="0"/>
              </a:rPr>
              <a:t>reflects </a:t>
            </a:r>
            <a:r>
              <a:rPr lang="en-GB" sz="1600" dirty="0">
                <a:solidFill>
                  <a:srgbClr val="002060"/>
                </a:solidFill>
                <a:latin typeface="Lato" panose="020F0502020204030203" pitchFamily="34" charset="0"/>
              </a:rPr>
              <a:t>the national </a:t>
            </a:r>
            <a:r>
              <a:rPr lang="en-GB" sz="1600" dirty="0" smtClean="0">
                <a:solidFill>
                  <a:srgbClr val="002060"/>
                </a:solidFill>
                <a:latin typeface="Lato" panose="020F0502020204030203" pitchFamily="34" charset="0"/>
              </a:rPr>
              <a:t>curriculum, is designed to ensure all students understand and respond to languages, speak with increasing confidence, can write at varying length, read competently and listen effectively in their studied language. We teach students about or how to…</a:t>
            </a:r>
            <a:endParaRPr lang="en-GB" sz="1600" dirty="0">
              <a:solidFill>
                <a:srgbClr val="002060"/>
              </a:solidFill>
              <a:latin typeface="Lato" panose="020F0502020204030203" pitchFamily="34" charset="0"/>
            </a:endParaRPr>
          </a:p>
        </p:txBody>
      </p:sp>
      <p:pic>
        <p:nvPicPr>
          <p:cNvPr id="8" name="Picture 7"/>
          <p:cNvPicPr>
            <a:picLocks noChangeAspect="1"/>
          </p:cNvPicPr>
          <p:nvPr/>
        </p:nvPicPr>
        <p:blipFill>
          <a:blip r:embed="rId3"/>
          <a:stretch>
            <a:fillRect/>
          </a:stretch>
        </p:blipFill>
        <p:spPr>
          <a:xfrm>
            <a:off x="10833904" y="63355"/>
            <a:ext cx="1752845" cy="1697297"/>
          </a:xfrm>
          <a:prstGeom prst="rect">
            <a:avLst/>
          </a:prstGeom>
        </p:spPr>
      </p:pic>
      <p:sp>
        <p:nvSpPr>
          <p:cNvPr id="10" name="Rectangle 9"/>
          <p:cNvSpPr/>
          <p:nvPr/>
        </p:nvSpPr>
        <p:spPr>
          <a:xfrm>
            <a:off x="196117" y="9237632"/>
            <a:ext cx="12441593" cy="338554"/>
          </a:xfrm>
          <a:prstGeom prst="rect">
            <a:avLst/>
          </a:prstGeom>
        </p:spPr>
        <p:txBody>
          <a:bodyPr wrap="square">
            <a:spAutoFit/>
          </a:bodyPr>
          <a:lstStyle/>
          <a:p>
            <a:r>
              <a:rPr lang="en-GB" sz="1600" dirty="0" smtClean="0">
                <a:solidFill>
                  <a:srgbClr val="002060"/>
                </a:solidFill>
                <a:latin typeface="Lato" panose="020F0502020204030203" pitchFamily="34" charset="0"/>
              </a:rPr>
              <a:t>*This table is not exhaustive and seeks to reflect some of the major knowledge, skills and communication developed in this subject area.</a:t>
            </a:r>
            <a:endParaRPr lang="en-GB" sz="1600" dirty="0">
              <a:solidFill>
                <a:srgbClr val="002060"/>
              </a:solidFill>
              <a:latin typeface="Lato" panose="020F0502020204030203" pitchFamily="34" charset="0"/>
            </a:endParaRPr>
          </a:p>
        </p:txBody>
      </p:sp>
      <p:pic>
        <p:nvPicPr>
          <p:cNvPr id="4" name="Picture 3"/>
          <p:cNvPicPr>
            <a:picLocks noChangeAspect="1"/>
          </p:cNvPicPr>
          <p:nvPr/>
        </p:nvPicPr>
        <p:blipFill>
          <a:blip r:embed="rId4"/>
          <a:stretch>
            <a:fillRect/>
          </a:stretch>
        </p:blipFill>
        <p:spPr>
          <a:xfrm rot="16200000">
            <a:off x="233324" y="1890319"/>
            <a:ext cx="509284" cy="339947"/>
          </a:xfrm>
          <a:prstGeom prst="rect">
            <a:avLst/>
          </a:prstGeom>
          <a:ln>
            <a:solidFill>
              <a:schemeClr val="bg1"/>
            </a:solidFill>
          </a:ln>
        </p:spPr>
      </p:pic>
    </p:spTree>
    <p:extLst>
      <p:ext uri="{BB962C8B-B14F-4D97-AF65-F5344CB8AC3E}">
        <p14:creationId xmlns:p14="http://schemas.microsoft.com/office/powerpoint/2010/main" val="2274492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241889"/>
            <a:ext cx="1339028" cy="1518763"/>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65264212"/>
              </p:ext>
            </p:extLst>
          </p:nvPr>
        </p:nvGraphicFramePr>
        <p:xfrm>
          <a:off x="247081" y="1760652"/>
          <a:ext cx="12339667" cy="7358777"/>
        </p:xfrm>
        <a:graphic>
          <a:graphicData uri="http://schemas.openxmlformats.org/drawingml/2006/table">
            <a:tbl>
              <a:tblPr firstRow="1" bandRow="1">
                <a:tableStyleId>{5C22544A-7EE6-4342-B048-85BDC9FD1C3A}</a:tableStyleId>
              </a:tblPr>
              <a:tblGrid>
                <a:gridCol w="470548">
                  <a:extLst>
                    <a:ext uri="{9D8B030D-6E8A-4147-A177-3AD203B41FA5}">
                      <a16:colId xmlns:a16="http://schemas.microsoft.com/office/drawing/2014/main" val="351465365"/>
                    </a:ext>
                  </a:extLst>
                </a:gridCol>
                <a:gridCol w="5420123">
                  <a:extLst>
                    <a:ext uri="{9D8B030D-6E8A-4147-A177-3AD203B41FA5}">
                      <a16:colId xmlns:a16="http://schemas.microsoft.com/office/drawing/2014/main" val="3818681189"/>
                    </a:ext>
                  </a:extLst>
                </a:gridCol>
                <a:gridCol w="3584981">
                  <a:extLst>
                    <a:ext uri="{9D8B030D-6E8A-4147-A177-3AD203B41FA5}">
                      <a16:colId xmlns:a16="http://schemas.microsoft.com/office/drawing/2014/main" val="1485819097"/>
                    </a:ext>
                  </a:extLst>
                </a:gridCol>
                <a:gridCol w="2864015">
                  <a:extLst>
                    <a:ext uri="{9D8B030D-6E8A-4147-A177-3AD203B41FA5}">
                      <a16:colId xmlns:a16="http://schemas.microsoft.com/office/drawing/2014/main" val="2662193137"/>
                    </a:ext>
                  </a:extLst>
                </a:gridCol>
              </a:tblGrid>
              <a:tr h="551469">
                <a:tc>
                  <a:txBody>
                    <a:bodyPr/>
                    <a:lstStyle/>
                    <a:p>
                      <a:endParaRPr lang="en-GB" sz="3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Knowledge</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Skills</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Communication</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extLst>
                  <a:ext uri="{0D108BD9-81ED-4DB2-BD59-A6C34878D82A}">
                    <a16:rowId xmlns:a16="http://schemas.microsoft.com/office/drawing/2014/main" val="3509283177"/>
                  </a:ext>
                </a:extLst>
              </a:tr>
              <a:tr h="1946928">
                <a:tc>
                  <a:txBody>
                    <a:bodyPr/>
                    <a:lstStyle/>
                    <a:p>
                      <a:pPr algn="ctr"/>
                      <a:r>
                        <a:rPr lang="en-GB" sz="2000" b="1" dirty="0" smtClean="0"/>
                        <a:t>Year 7</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0" indent="0">
                        <a:buFont typeface="Arial" panose="020B0604020202020204" pitchFamily="34" charset="0"/>
                        <a:buNone/>
                      </a:pPr>
                      <a:r>
                        <a:rPr lang="en-GB" sz="1300" dirty="0" smtClean="0"/>
                        <a:t>Students</a:t>
                      </a:r>
                      <a:r>
                        <a:rPr lang="en-GB" sz="1300" baseline="0" dirty="0" smtClean="0"/>
                        <a:t> do not study Spanish as an option in Y7</a:t>
                      </a:r>
                      <a:endParaRPr lang="en-GB" sz="1300" dirty="0" smtClean="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rowSpan="3">
                  <a:txBody>
                    <a:bodyPr/>
                    <a:lstStyle/>
                    <a:p>
                      <a:pPr marL="0" indent="0">
                        <a:buFont typeface="Arial" panose="020B0604020202020204" pitchFamily="34" charset="0"/>
                        <a:buNone/>
                      </a:pPr>
                      <a:r>
                        <a:rPr lang="en-GB" sz="1300" b="1" dirty="0" smtClean="0"/>
                        <a:t>Across all languages and all years, the four</a:t>
                      </a:r>
                      <a:r>
                        <a:rPr lang="en-GB" sz="1300" b="1" baseline="0" dirty="0" smtClean="0"/>
                        <a:t> key skills:</a:t>
                      </a:r>
                    </a:p>
                    <a:p>
                      <a:pPr marL="285750" indent="-285750">
                        <a:buFont typeface="Arial" panose="020B0604020202020204" pitchFamily="34" charset="0"/>
                        <a:buChar char="•"/>
                      </a:pPr>
                      <a:r>
                        <a:rPr lang="en-GB" sz="1300" b="1" dirty="0" smtClean="0"/>
                        <a:t>Listen</a:t>
                      </a:r>
                      <a:r>
                        <a:rPr lang="en-GB" sz="1300" dirty="0" smtClean="0"/>
                        <a:t> – to be able to understand spoken, recorded</a:t>
                      </a:r>
                      <a:r>
                        <a:rPr lang="en-GB" sz="1300" baseline="0" dirty="0" smtClean="0"/>
                        <a:t> or conversational language</a:t>
                      </a:r>
                      <a:endParaRPr lang="en-GB" sz="1300" dirty="0" smtClean="0"/>
                    </a:p>
                    <a:p>
                      <a:pPr marL="285750" indent="-285750">
                        <a:buFont typeface="Arial" panose="020B0604020202020204" pitchFamily="34" charset="0"/>
                        <a:buChar char="•"/>
                      </a:pPr>
                      <a:r>
                        <a:rPr lang="en-GB" sz="1300" b="1" dirty="0" smtClean="0"/>
                        <a:t>Read</a:t>
                      </a:r>
                      <a:r>
                        <a:rPr lang="en-GB" sz="1300" dirty="0" smtClean="0"/>
                        <a:t> – to be able to understand</a:t>
                      </a:r>
                      <a:r>
                        <a:rPr lang="en-GB" sz="1300" baseline="0" dirty="0" smtClean="0"/>
                        <a:t> meaning from written texts, including increasingly complex language and  grammatical structures</a:t>
                      </a:r>
                      <a:endParaRPr lang="en-GB" sz="1300" dirty="0" smtClean="0"/>
                    </a:p>
                    <a:p>
                      <a:pPr marL="285750" indent="-285750">
                        <a:buFont typeface="Arial" panose="020B0604020202020204" pitchFamily="34" charset="0"/>
                        <a:buChar char="•"/>
                      </a:pPr>
                      <a:r>
                        <a:rPr lang="en-GB" sz="1300" b="1" dirty="0" smtClean="0"/>
                        <a:t>Write</a:t>
                      </a:r>
                      <a:r>
                        <a:rPr lang="en-GB" sz="1300" dirty="0" smtClean="0"/>
                        <a:t> – to be able to write clearly in the target language using accurate rules of spelling, punctuation and grammar</a:t>
                      </a:r>
                    </a:p>
                    <a:p>
                      <a:pPr marL="285750" indent="-285750">
                        <a:buFont typeface="Arial" panose="020B0604020202020204" pitchFamily="34" charset="0"/>
                        <a:buChar char="•"/>
                      </a:pPr>
                      <a:r>
                        <a:rPr lang="en-GB" sz="1300" b="1" dirty="0" smtClean="0"/>
                        <a:t>Speak – </a:t>
                      </a:r>
                      <a:r>
                        <a:rPr lang="en-GB" sz="1300" b="0" dirty="0" smtClean="0"/>
                        <a:t>to be able to speak</a:t>
                      </a:r>
                      <a:r>
                        <a:rPr lang="en-GB" sz="1300" b="0" baseline="0" dirty="0" smtClean="0"/>
                        <a:t> clearly , fluently and be understood in prepared and spontaneous contexts</a:t>
                      </a:r>
                      <a:endParaRPr lang="en-GB" sz="1300" b="0" dirty="0" smtClean="0"/>
                    </a:p>
                    <a:p>
                      <a:pPr marL="285750" indent="-285750">
                        <a:buFont typeface="Arial" panose="020B0604020202020204" pitchFamily="34" charset="0"/>
                        <a:buChar char="•"/>
                      </a:pPr>
                      <a:endParaRPr lang="en-GB" sz="1300" b="0" dirty="0" smtClean="0"/>
                    </a:p>
                    <a:p>
                      <a:pPr marL="0" indent="0">
                        <a:buFont typeface="Arial" panose="020B0604020202020204" pitchFamily="34" charset="0"/>
                        <a:buNone/>
                      </a:pPr>
                      <a:r>
                        <a:rPr lang="en-GB" sz="1300" b="1" dirty="0" smtClean="0"/>
                        <a:t>And also:</a:t>
                      </a:r>
                    </a:p>
                    <a:p>
                      <a:pPr marL="285750" indent="-285750">
                        <a:buFont typeface="Arial" panose="020B0604020202020204" pitchFamily="34" charset="0"/>
                        <a:buChar char="•"/>
                      </a:pPr>
                      <a:r>
                        <a:rPr lang="en-GB" sz="1300" b="0" dirty="0" smtClean="0"/>
                        <a:t>Develop and utilise a wide range of vocabulary</a:t>
                      </a:r>
                    </a:p>
                    <a:p>
                      <a:pPr marL="285750" indent="-285750">
                        <a:buFont typeface="Arial" panose="020B0604020202020204" pitchFamily="34" charset="0"/>
                        <a:buChar char="•"/>
                      </a:pPr>
                      <a:r>
                        <a:rPr lang="en-GB" sz="1300" b="0" dirty="0" smtClean="0"/>
                        <a:t>Make</a:t>
                      </a:r>
                      <a:r>
                        <a:rPr lang="en-GB" sz="1300" b="0" baseline="0" dirty="0" smtClean="0"/>
                        <a:t> connections and synthesise understanding</a:t>
                      </a:r>
                    </a:p>
                    <a:p>
                      <a:pPr marL="285750" indent="-285750">
                        <a:buFont typeface="Arial" panose="020B0604020202020204" pitchFamily="34" charset="0"/>
                        <a:buChar char="•"/>
                      </a:pPr>
                      <a:r>
                        <a:rPr lang="en-GB" sz="1300" b="0" baseline="0" dirty="0" smtClean="0"/>
                        <a:t>Apply the rules of grammar consistently</a:t>
                      </a:r>
                    </a:p>
                    <a:p>
                      <a:pPr marL="285750" indent="-285750">
                        <a:buFont typeface="Arial" panose="020B0604020202020204" pitchFamily="34" charset="0"/>
                        <a:buChar char="•"/>
                      </a:pPr>
                      <a:r>
                        <a:rPr lang="en-GB" sz="1300" b="0" baseline="0" dirty="0" smtClean="0"/>
                        <a:t>Use a range of voice moods</a:t>
                      </a:r>
                    </a:p>
                    <a:p>
                      <a:pPr marL="285750" indent="-285750">
                        <a:buFont typeface="Arial" panose="020B0604020202020204" pitchFamily="34" charset="0"/>
                        <a:buChar char="•"/>
                      </a:pPr>
                      <a:r>
                        <a:rPr lang="en-GB" sz="1300" b="0" baseline="0" dirty="0" smtClean="0"/>
                        <a:t>Listen effectively to obtain information and respond</a:t>
                      </a:r>
                    </a:p>
                    <a:p>
                      <a:pPr marL="285750" indent="-285750">
                        <a:buFont typeface="Arial" panose="020B0604020202020204" pitchFamily="34" charset="0"/>
                        <a:buChar char="•"/>
                      </a:pPr>
                      <a:r>
                        <a:rPr lang="en-GB" sz="1300" b="0" baseline="0" dirty="0" smtClean="0"/>
                        <a:t>Transcribe words and short sentences</a:t>
                      </a:r>
                    </a:p>
                    <a:p>
                      <a:pPr marL="285750" indent="-285750">
                        <a:buFont typeface="Arial" panose="020B0604020202020204" pitchFamily="34" charset="0"/>
                        <a:buChar char="•"/>
                      </a:pPr>
                      <a:r>
                        <a:rPr lang="en-GB" sz="1300" b="0" baseline="0" dirty="0" smtClean="0"/>
                        <a:t>Read for comprehension</a:t>
                      </a:r>
                    </a:p>
                    <a:p>
                      <a:pPr marL="285750" indent="-285750">
                        <a:buFont typeface="Arial" panose="020B0604020202020204" pitchFamily="34" charset="0"/>
                        <a:buChar char="•"/>
                      </a:pPr>
                      <a:r>
                        <a:rPr lang="en-GB" sz="1300" b="0" baseline="0" dirty="0" smtClean="0"/>
                        <a:t>Retrieve key information from written and oral sources</a:t>
                      </a:r>
                    </a:p>
                    <a:p>
                      <a:pPr marL="285750" indent="-285750">
                        <a:buFont typeface="Arial" panose="020B0604020202020204" pitchFamily="34" charset="0"/>
                        <a:buChar char="•"/>
                      </a:pPr>
                      <a:r>
                        <a:rPr lang="en-GB" sz="1300" b="0" baseline="0" dirty="0" smtClean="0"/>
                        <a:t>Read literary texts</a:t>
                      </a:r>
                    </a:p>
                    <a:p>
                      <a:pPr marL="285750" indent="-285750">
                        <a:buFont typeface="Arial" panose="020B0604020202020204" pitchFamily="34" charset="0"/>
                        <a:buChar char="•"/>
                      </a:pPr>
                      <a:endParaRPr lang="en-GB" sz="1300" b="0" baseline="0" dirty="0" smtClean="0"/>
                    </a:p>
                    <a:p>
                      <a:pPr marL="285750" indent="-285750">
                        <a:buFont typeface="Arial" panose="020B0604020202020204" pitchFamily="34" charset="0"/>
                        <a:buChar char="•"/>
                      </a:pPr>
                      <a:endParaRPr lang="en-GB" sz="1300" b="0" dirty="0" smtClean="0"/>
                    </a:p>
                    <a:p>
                      <a:pPr marL="0" indent="0">
                        <a:buFont typeface="Arial" panose="020B0604020202020204" pitchFamily="34" charset="0"/>
                        <a:buNone/>
                      </a:pPr>
                      <a:endParaRPr lang="en-GB" sz="1300" b="0" dirty="0" smtClean="0"/>
                    </a:p>
                    <a:p>
                      <a:pPr marL="0" indent="0">
                        <a:buFont typeface="Arial" panose="020B0604020202020204" pitchFamily="34" charset="0"/>
                        <a:buNone/>
                      </a:pPr>
                      <a:endParaRPr lang="en-GB" sz="1300" b="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rowSpan="3">
                  <a:txBody>
                    <a:bodyPr/>
                    <a:lstStyle/>
                    <a:p>
                      <a:pPr marL="285750" indent="-285750">
                        <a:buFont typeface="Arial" panose="020B0604020202020204" pitchFamily="34" charset="0"/>
                        <a:buChar char="•"/>
                      </a:pPr>
                      <a:r>
                        <a:rPr lang="en-GB" sz="1300" dirty="0" smtClean="0"/>
                        <a:t>Use</a:t>
                      </a:r>
                      <a:r>
                        <a:rPr lang="en-GB" sz="1300" baseline="0" dirty="0" smtClean="0"/>
                        <a:t> accurate spelling, punctuation and grammar</a:t>
                      </a:r>
                    </a:p>
                    <a:p>
                      <a:pPr marL="285750" indent="-285750">
                        <a:buFont typeface="Arial" panose="020B0604020202020204" pitchFamily="34" charset="0"/>
                        <a:buChar char="•"/>
                      </a:pPr>
                      <a:r>
                        <a:rPr lang="en-GB" sz="1300" dirty="0" smtClean="0"/>
                        <a:t>Make meaning clear in spoken contexts</a:t>
                      </a:r>
                    </a:p>
                    <a:p>
                      <a:pPr marL="285750" indent="-285750">
                        <a:buFont typeface="Arial" panose="020B0604020202020204" pitchFamily="34" charset="0"/>
                        <a:buChar char="•"/>
                      </a:pPr>
                      <a:r>
                        <a:rPr lang="en-GB" sz="1300" dirty="0" smtClean="0"/>
                        <a:t>Make meaning</a:t>
                      </a:r>
                      <a:r>
                        <a:rPr lang="en-GB" sz="1300" baseline="0" dirty="0" smtClean="0"/>
                        <a:t> clear in written contexts</a:t>
                      </a:r>
                    </a:p>
                    <a:p>
                      <a:pPr marL="285750" indent="-285750">
                        <a:buFont typeface="Arial" panose="020B0604020202020204" pitchFamily="34" charset="0"/>
                        <a:buChar char="•"/>
                      </a:pPr>
                      <a:r>
                        <a:rPr lang="en-GB" sz="1300" baseline="0" dirty="0" smtClean="0"/>
                        <a:t>Participate effectively in class questioning</a:t>
                      </a:r>
                    </a:p>
                    <a:p>
                      <a:pPr marL="285750" indent="-285750">
                        <a:buFont typeface="Arial" panose="020B0604020202020204" pitchFamily="34" charset="0"/>
                        <a:buChar char="•"/>
                      </a:pPr>
                      <a:r>
                        <a:rPr lang="en-GB" sz="1300" baseline="0" dirty="0" smtClean="0"/>
                        <a:t>Organise and sequence speech to meet the needs of audience</a:t>
                      </a:r>
                    </a:p>
                    <a:p>
                      <a:pPr marL="285750" indent="-285750">
                        <a:buFont typeface="Arial" panose="020B0604020202020204" pitchFamily="34" charset="0"/>
                        <a:buChar char="•"/>
                      </a:pPr>
                      <a:r>
                        <a:rPr lang="en-GB" sz="1300" baseline="0" dirty="0" smtClean="0"/>
                        <a:t>Express and develop ideas clearly</a:t>
                      </a:r>
                    </a:p>
                    <a:p>
                      <a:pPr marL="285750" indent="-285750">
                        <a:buFont typeface="Arial" panose="020B0604020202020204" pitchFamily="34" charset="0"/>
                        <a:buChar char="•"/>
                      </a:pPr>
                      <a:r>
                        <a:rPr lang="en-GB" sz="1300" baseline="0" dirty="0" smtClean="0"/>
                        <a:t>Discuss effectively with peers</a:t>
                      </a:r>
                    </a:p>
                    <a:p>
                      <a:pPr marL="285750" indent="-285750">
                        <a:buFont typeface="Arial" panose="020B0604020202020204" pitchFamily="34" charset="0"/>
                        <a:buChar char="•"/>
                      </a:pP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508344070"/>
                  </a:ext>
                </a:extLst>
              </a:tr>
              <a:tr h="1700793">
                <a:tc>
                  <a:txBody>
                    <a:bodyPr/>
                    <a:lstStyle/>
                    <a:p>
                      <a:pPr algn="ctr"/>
                      <a:r>
                        <a:rPr lang="en-GB" sz="2000" b="1" dirty="0" smtClean="0"/>
                        <a:t>Year 8</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0" indent="0">
                        <a:buFont typeface="Arial" panose="020B0604020202020204" pitchFamily="34" charset="0"/>
                        <a:buNone/>
                      </a:pPr>
                      <a:r>
                        <a:rPr lang="en-GB" sz="1300" dirty="0" smtClean="0"/>
                        <a:t>Students</a:t>
                      </a:r>
                      <a:r>
                        <a:rPr lang="en-GB" sz="1300" baseline="0" dirty="0" smtClean="0"/>
                        <a:t> do not study Spanish as an option in Y8</a:t>
                      </a:r>
                      <a:endParaRPr lang="en-GB" sz="1300" dirty="0" smtClean="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pPr marL="285750" indent="-285750">
                        <a:buFont typeface="Arial" panose="020B0604020202020204" pitchFamily="34" charset="0"/>
                        <a:buChar char="•"/>
                      </a:pP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dirty="0"/>
                    </a:p>
                  </a:txBody>
                  <a:tcP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108227416"/>
                  </a:ext>
                </a:extLst>
              </a:tr>
              <a:tr h="2743606">
                <a:tc>
                  <a:txBody>
                    <a:bodyPr/>
                    <a:lstStyle/>
                    <a:p>
                      <a:pPr algn="ctr"/>
                      <a:r>
                        <a:rPr lang="en-GB" sz="2000" b="1" dirty="0" smtClean="0"/>
                        <a:t>Year 9</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300" dirty="0" smtClean="0"/>
                        <a:t>Basics: Greetings and feelings, Alphabet, Days of the week, Months of the year, Numbers (up to 100) and dates, Age and birthday, Family members, Pets and animals, Colours and adjectival agreements, Physical description, Personality, Clothes, Telling the time (12h clock), Christmas in Spain</a:t>
                      </a:r>
                    </a:p>
                    <a:p>
                      <a:pPr marL="285750" indent="-285750">
                        <a:buFont typeface="Arial" panose="020B0604020202020204" pitchFamily="34" charset="0"/>
                        <a:buChar char="•"/>
                      </a:pPr>
                      <a:r>
                        <a:rPr lang="en-GB" sz="1300" dirty="0" smtClean="0"/>
                        <a:t>Hobbies and local and global areas: Hobbies (sports), Hobbies (leisure time activities), Hobbies (musical instruments), Weather and compass directions, Countries, Nationalities, Easter in Spain</a:t>
                      </a:r>
                    </a:p>
                    <a:p>
                      <a:pPr marL="285750" indent="-285750">
                        <a:buFont typeface="Arial" panose="020B0604020202020204" pitchFamily="34" charset="0"/>
                        <a:buChar char="•"/>
                      </a:pPr>
                      <a:r>
                        <a:rPr lang="en-GB" sz="1300" dirty="0" smtClean="0"/>
                        <a:t>School, food and drink and festivals in Spain and South America: School stationary, School subjects, Teachers, School facilities, School timetable, Activities at break and lunch, School uniform, School rules, Food and drink - describing food and drink and giving opinions, Meals, Restaurant and menus, Typical food and drink – Spanish and South American specialities, Festivals in Spain and South America</a:t>
                      </a:r>
                    </a:p>
                    <a:p>
                      <a:pPr marL="285750" indent="-285750">
                        <a:buFont typeface="Arial" panose="020B0604020202020204" pitchFamily="34" charset="0"/>
                        <a:buChar char="•"/>
                      </a:pP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pPr marL="0" marR="0" lvl="0" indent="0" algn="l" defTabSz="128016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300" dirty="0" smtClean="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dirty="0"/>
                    </a:p>
                  </a:txBody>
                  <a:tcP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2039631941"/>
                  </a:ext>
                </a:extLst>
              </a:tr>
            </a:tbl>
          </a:graphicData>
        </a:graphic>
      </p:graphicFrame>
      <p:sp>
        <p:nvSpPr>
          <p:cNvPr id="9" name="Rectangle 8"/>
          <p:cNvSpPr/>
          <p:nvPr/>
        </p:nvSpPr>
        <p:spPr>
          <a:xfrm>
            <a:off x="1196524" y="729140"/>
            <a:ext cx="9197542" cy="830997"/>
          </a:xfrm>
          <a:prstGeom prst="rect">
            <a:avLst/>
          </a:prstGeom>
        </p:spPr>
        <p:txBody>
          <a:bodyPr wrap="square">
            <a:spAutoFit/>
          </a:bodyPr>
          <a:lstStyle/>
          <a:p>
            <a:r>
              <a:rPr lang="en-GB" sz="1600" dirty="0">
                <a:solidFill>
                  <a:srgbClr val="002060"/>
                </a:solidFill>
                <a:latin typeface="Lato" panose="020F0502020204030203" pitchFamily="34" charset="0"/>
              </a:rPr>
              <a:t>Our </a:t>
            </a:r>
            <a:r>
              <a:rPr lang="en-GB" sz="1600" dirty="0" smtClean="0">
                <a:solidFill>
                  <a:srgbClr val="002060"/>
                </a:solidFill>
                <a:latin typeface="Lato" panose="020F0502020204030203" pitchFamily="34" charset="0"/>
              </a:rPr>
              <a:t>MFL KS3 curriculum</a:t>
            </a:r>
            <a:r>
              <a:rPr lang="en-GB" sz="1600" dirty="0">
                <a:solidFill>
                  <a:srgbClr val="002060"/>
                </a:solidFill>
                <a:latin typeface="Lato" panose="020F0502020204030203" pitchFamily="34" charset="0"/>
              </a:rPr>
              <a:t>, which </a:t>
            </a:r>
            <a:r>
              <a:rPr lang="en-GB" sz="1600" dirty="0" smtClean="0">
                <a:solidFill>
                  <a:srgbClr val="002060"/>
                </a:solidFill>
                <a:latin typeface="Lato" panose="020F0502020204030203" pitchFamily="34" charset="0"/>
              </a:rPr>
              <a:t>reflects </a:t>
            </a:r>
            <a:r>
              <a:rPr lang="en-GB" sz="1600" dirty="0">
                <a:solidFill>
                  <a:srgbClr val="002060"/>
                </a:solidFill>
                <a:latin typeface="Lato" panose="020F0502020204030203" pitchFamily="34" charset="0"/>
              </a:rPr>
              <a:t>the national </a:t>
            </a:r>
            <a:r>
              <a:rPr lang="en-GB" sz="1600" dirty="0" smtClean="0">
                <a:solidFill>
                  <a:srgbClr val="002060"/>
                </a:solidFill>
                <a:latin typeface="Lato" panose="020F0502020204030203" pitchFamily="34" charset="0"/>
              </a:rPr>
              <a:t>curriculum, is designed to ensure all students understand and respond to languages, speak with increasing confidence, can write at varying length, read competently and listen effectively in their studied language. We teach students about or how to…</a:t>
            </a:r>
            <a:endParaRPr lang="en-GB" sz="1600" dirty="0">
              <a:solidFill>
                <a:srgbClr val="002060"/>
              </a:solidFill>
              <a:latin typeface="Lato" panose="020F0502020204030203" pitchFamily="34" charset="0"/>
            </a:endParaRPr>
          </a:p>
        </p:txBody>
      </p:sp>
      <p:pic>
        <p:nvPicPr>
          <p:cNvPr id="8" name="Picture 7"/>
          <p:cNvPicPr>
            <a:picLocks noChangeAspect="1"/>
          </p:cNvPicPr>
          <p:nvPr/>
        </p:nvPicPr>
        <p:blipFill>
          <a:blip r:embed="rId3"/>
          <a:stretch>
            <a:fillRect/>
          </a:stretch>
        </p:blipFill>
        <p:spPr>
          <a:xfrm>
            <a:off x="10833904" y="63355"/>
            <a:ext cx="1752845" cy="1697297"/>
          </a:xfrm>
          <a:prstGeom prst="rect">
            <a:avLst/>
          </a:prstGeom>
        </p:spPr>
      </p:pic>
      <p:sp>
        <p:nvSpPr>
          <p:cNvPr id="10" name="Rectangle 9"/>
          <p:cNvSpPr/>
          <p:nvPr/>
        </p:nvSpPr>
        <p:spPr>
          <a:xfrm>
            <a:off x="196117" y="9237632"/>
            <a:ext cx="12441593" cy="338554"/>
          </a:xfrm>
          <a:prstGeom prst="rect">
            <a:avLst/>
          </a:prstGeom>
        </p:spPr>
        <p:txBody>
          <a:bodyPr wrap="square">
            <a:spAutoFit/>
          </a:bodyPr>
          <a:lstStyle/>
          <a:p>
            <a:r>
              <a:rPr lang="en-GB" sz="1600" dirty="0" smtClean="0">
                <a:solidFill>
                  <a:srgbClr val="002060"/>
                </a:solidFill>
                <a:latin typeface="Lato" panose="020F0502020204030203" pitchFamily="34" charset="0"/>
              </a:rPr>
              <a:t>*This table is not exhaustive and seeks to reflect some of the major knowledge, skills and communication developed in this subject area.</a:t>
            </a:r>
            <a:endParaRPr lang="en-GB" sz="1600" dirty="0">
              <a:solidFill>
                <a:srgbClr val="002060"/>
              </a:solidFill>
              <a:latin typeface="Lato" panose="020F0502020204030203" pitchFamily="34" charset="0"/>
            </a:endParaRPr>
          </a:p>
        </p:txBody>
      </p:sp>
      <p:pic>
        <p:nvPicPr>
          <p:cNvPr id="11" name="Picture 10"/>
          <p:cNvPicPr>
            <a:picLocks noChangeAspect="1"/>
          </p:cNvPicPr>
          <p:nvPr/>
        </p:nvPicPr>
        <p:blipFill>
          <a:blip r:embed="rId4"/>
          <a:stretch>
            <a:fillRect/>
          </a:stretch>
        </p:blipFill>
        <p:spPr>
          <a:xfrm rot="16200000">
            <a:off x="253348" y="1936754"/>
            <a:ext cx="430012" cy="286153"/>
          </a:xfrm>
          <a:prstGeom prst="rect">
            <a:avLst/>
          </a:prstGeom>
        </p:spPr>
      </p:pic>
      <p:sp>
        <p:nvSpPr>
          <p:cNvPr id="12" name="Rectangle 11"/>
          <p:cNvSpPr/>
          <p:nvPr/>
        </p:nvSpPr>
        <p:spPr>
          <a:xfrm>
            <a:off x="1226708" y="139015"/>
            <a:ext cx="6322565" cy="544765"/>
          </a:xfrm>
          <a:prstGeom prst="rect">
            <a:avLst/>
          </a:prstGeom>
        </p:spPr>
        <p:txBody>
          <a:bodyPr wrap="none">
            <a:spAutoFit/>
          </a:bodyPr>
          <a:lstStyle/>
          <a:p>
            <a:r>
              <a:rPr lang="en-GB" sz="2940" dirty="0">
                <a:solidFill>
                  <a:srgbClr val="D29500"/>
                </a:solidFill>
                <a:latin typeface="Lato" panose="020F0502020204030203" pitchFamily="34" charset="0"/>
              </a:rPr>
              <a:t>KS3 ASSESSMENT </a:t>
            </a:r>
            <a:r>
              <a:rPr lang="en-GB" sz="2940" dirty="0">
                <a:solidFill>
                  <a:srgbClr val="002060"/>
                </a:solidFill>
                <a:latin typeface="Lato" panose="020F0502020204030203" pitchFamily="34" charset="0"/>
              </a:rPr>
              <a:t>IN </a:t>
            </a:r>
            <a:r>
              <a:rPr lang="en-GB" sz="2940" dirty="0" smtClean="0">
                <a:solidFill>
                  <a:srgbClr val="002060"/>
                </a:solidFill>
                <a:latin typeface="Lato" panose="020F0502020204030203" pitchFamily="34" charset="0"/>
              </a:rPr>
              <a:t>MFL: SPANISH</a:t>
            </a:r>
            <a:endParaRPr lang="en-GB" sz="2940" dirty="0">
              <a:solidFill>
                <a:srgbClr val="002060"/>
              </a:solidFill>
              <a:latin typeface="Lato" panose="020F0502020204030203" pitchFamily="34" charset="0"/>
            </a:endParaRPr>
          </a:p>
        </p:txBody>
      </p:sp>
    </p:spTree>
    <p:extLst>
      <p:ext uri="{BB962C8B-B14F-4D97-AF65-F5344CB8AC3E}">
        <p14:creationId xmlns:p14="http://schemas.microsoft.com/office/powerpoint/2010/main" val="227033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241889"/>
            <a:ext cx="1339028" cy="1518763"/>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7765542"/>
              </p:ext>
            </p:extLst>
          </p:nvPr>
        </p:nvGraphicFramePr>
        <p:xfrm>
          <a:off x="247081" y="1760652"/>
          <a:ext cx="12339667" cy="7277216"/>
        </p:xfrm>
        <a:graphic>
          <a:graphicData uri="http://schemas.openxmlformats.org/drawingml/2006/table">
            <a:tbl>
              <a:tblPr firstRow="1" bandRow="1">
                <a:tableStyleId>{5C22544A-7EE6-4342-B048-85BDC9FD1C3A}</a:tableStyleId>
              </a:tblPr>
              <a:tblGrid>
                <a:gridCol w="470548">
                  <a:extLst>
                    <a:ext uri="{9D8B030D-6E8A-4147-A177-3AD203B41FA5}">
                      <a16:colId xmlns:a16="http://schemas.microsoft.com/office/drawing/2014/main" val="351465365"/>
                    </a:ext>
                  </a:extLst>
                </a:gridCol>
                <a:gridCol w="5420123">
                  <a:extLst>
                    <a:ext uri="{9D8B030D-6E8A-4147-A177-3AD203B41FA5}">
                      <a16:colId xmlns:a16="http://schemas.microsoft.com/office/drawing/2014/main" val="3818681189"/>
                    </a:ext>
                  </a:extLst>
                </a:gridCol>
                <a:gridCol w="3584981">
                  <a:extLst>
                    <a:ext uri="{9D8B030D-6E8A-4147-A177-3AD203B41FA5}">
                      <a16:colId xmlns:a16="http://schemas.microsoft.com/office/drawing/2014/main" val="1485819097"/>
                    </a:ext>
                  </a:extLst>
                </a:gridCol>
                <a:gridCol w="2864015">
                  <a:extLst>
                    <a:ext uri="{9D8B030D-6E8A-4147-A177-3AD203B41FA5}">
                      <a16:colId xmlns:a16="http://schemas.microsoft.com/office/drawing/2014/main" val="2662193137"/>
                    </a:ext>
                  </a:extLst>
                </a:gridCol>
              </a:tblGrid>
              <a:tr h="442655">
                <a:tc>
                  <a:txBody>
                    <a:bodyPr/>
                    <a:lstStyle/>
                    <a:p>
                      <a:endParaRPr lang="en-GB" sz="3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Knowledge</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Skills</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tc>
                  <a:txBody>
                    <a:bodyPr/>
                    <a:lstStyle/>
                    <a:p>
                      <a:r>
                        <a:rPr lang="en-GB" sz="2000" dirty="0" smtClean="0"/>
                        <a:t>Communication</a:t>
                      </a:r>
                      <a:endParaRPr lang="en-GB" sz="20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002060"/>
                    </a:solidFill>
                  </a:tcPr>
                </a:tc>
                <a:extLst>
                  <a:ext uri="{0D108BD9-81ED-4DB2-BD59-A6C34878D82A}">
                    <a16:rowId xmlns:a16="http://schemas.microsoft.com/office/drawing/2014/main" val="3509283177"/>
                  </a:ext>
                </a:extLst>
              </a:tr>
              <a:tr h="2192715">
                <a:tc>
                  <a:txBody>
                    <a:bodyPr/>
                    <a:lstStyle/>
                    <a:p>
                      <a:pPr algn="ctr"/>
                      <a:r>
                        <a:rPr lang="en-GB" sz="2000" b="1" dirty="0" smtClean="0"/>
                        <a:t>Year 7</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0" indent="0">
                        <a:buFont typeface="Arial" panose="020B0604020202020204" pitchFamily="34" charset="0"/>
                        <a:buNone/>
                      </a:pPr>
                      <a:r>
                        <a:rPr lang="en-GB" sz="1300" dirty="0" smtClean="0"/>
                        <a:t>Students</a:t>
                      </a:r>
                      <a:r>
                        <a:rPr lang="en-GB" sz="1300" baseline="0" dirty="0" smtClean="0"/>
                        <a:t> do not study German as an option in Y7</a:t>
                      </a:r>
                      <a:endParaRPr lang="en-GB" sz="1300" dirty="0" smtClean="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rowSpan="3">
                  <a:txBody>
                    <a:bodyPr/>
                    <a:lstStyle/>
                    <a:p>
                      <a:pPr marL="0" indent="0">
                        <a:buFont typeface="Arial" panose="020B0604020202020204" pitchFamily="34" charset="0"/>
                        <a:buNone/>
                      </a:pPr>
                      <a:r>
                        <a:rPr lang="en-GB" sz="1300" b="1" dirty="0" smtClean="0"/>
                        <a:t>Across all languages and all years, the four</a:t>
                      </a:r>
                      <a:r>
                        <a:rPr lang="en-GB" sz="1300" b="1" baseline="0" dirty="0" smtClean="0"/>
                        <a:t> key skills:</a:t>
                      </a:r>
                    </a:p>
                    <a:p>
                      <a:pPr marL="285750" indent="-285750">
                        <a:buFont typeface="Arial" panose="020B0604020202020204" pitchFamily="34" charset="0"/>
                        <a:buChar char="•"/>
                      </a:pPr>
                      <a:r>
                        <a:rPr lang="en-GB" sz="1300" b="1" dirty="0" smtClean="0"/>
                        <a:t>Listen</a:t>
                      </a:r>
                      <a:r>
                        <a:rPr lang="en-GB" sz="1300" dirty="0" smtClean="0"/>
                        <a:t> – to be able to understand spoken, recorded</a:t>
                      </a:r>
                      <a:r>
                        <a:rPr lang="en-GB" sz="1300" baseline="0" dirty="0" smtClean="0"/>
                        <a:t> or conversational language</a:t>
                      </a:r>
                      <a:endParaRPr lang="en-GB" sz="1300" dirty="0" smtClean="0"/>
                    </a:p>
                    <a:p>
                      <a:pPr marL="285750" indent="-285750">
                        <a:buFont typeface="Arial" panose="020B0604020202020204" pitchFamily="34" charset="0"/>
                        <a:buChar char="•"/>
                      </a:pPr>
                      <a:r>
                        <a:rPr lang="en-GB" sz="1300" b="1" dirty="0" smtClean="0"/>
                        <a:t>Read</a:t>
                      </a:r>
                      <a:r>
                        <a:rPr lang="en-GB" sz="1300" dirty="0" smtClean="0"/>
                        <a:t> – to be able to understand</a:t>
                      </a:r>
                      <a:r>
                        <a:rPr lang="en-GB" sz="1300" baseline="0" dirty="0" smtClean="0"/>
                        <a:t> meaning from written texts, including increasingly complex language and  grammatical structures</a:t>
                      </a:r>
                      <a:endParaRPr lang="en-GB" sz="1300" dirty="0" smtClean="0"/>
                    </a:p>
                    <a:p>
                      <a:pPr marL="285750" indent="-285750">
                        <a:buFont typeface="Arial" panose="020B0604020202020204" pitchFamily="34" charset="0"/>
                        <a:buChar char="•"/>
                      </a:pPr>
                      <a:r>
                        <a:rPr lang="en-GB" sz="1300" b="1" dirty="0" smtClean="0"/>
                        <a:t>Write</a:t>
                      </a:r>
                      <a:r>
                        <a:rPr lang="en-GB" sz="1300" dirty="0" smtClean="0"/>
                        <a:t> – to be able to write clearly in the target language using accurate rules of spelling, punctuation and grammar</a:t>
                      </a:r>
                    </a:p>
                    <a:p>
                      <a:pPr marL="285750" indent="-285750">
                        <a:buFont typeface="Arial" panose="020B0604020202020204" pitchFamily="34" charset="0"/>
                        <a:buChar char="•"/>
                      </a:pPr>
                      <a:r>
                        <a:rPr lang="en-GB" sz="1300" b="1" dirty="0" smtClean="0"/>
                        <a:t>Speak – </a:t>
                      </a:r>
                      <a:r>
                        <a:rPr lang="en-GB" sz="1300" b="0" dirty="0" smtClean="0"/>
                        <a:t>to be able to speak</a:t>
                      </a:r>
                      <a:r>
                        <a:rPr lang="en-GB" sz="1300" b="0" baseline="0" dirty="0" smtClean="0"/>
                        <a:t> clearly , fluently and be understood in prepared and spontaneous contexts</a:t>
                      </a:r>
                      <a:endParaRPr lang="en-GB" sz="1300" b="0" dirty="0" smtClean="0"/>
                    </a:p>
                    <a:p>
                      <a:pPr marL="285750" indent="-285750">
                        <a:buFont typeface="Arial" panose="020B0604020202020204" pitchFamily="34" charset="0"/>
                        <a:buChar char="•"/>
                      </a:pPr>
                      <a:endParaRPr lang="en-GB" sz="1300" b="0" dirty="0" smtClean="0"/>
                    </a:p>
                    <a:p>
                      <a:pPr marL="0" indent="0">
                        <a:buFont typeface="Arial" panose="020B0604020202020204" pitchFamily="34" charset="0"/>
                        <a:buNone/>
                      </a:pPr>
                      <a:r>
                        <a:rPr lang="en-GB" sz="1300" b="1" dirty="0" smtClean="0"/>
                        <a:t>And also:</a:t>
                      </a:r>
                    </a:p>
                    <a:p>
                      <a:pPr marL="285750" indent="-285750">
                        <a:buFont typeface="Arial" panose="020B0604020202020204" pitchFamily="34" charset="0"/>
                        <a:buChar char="•"/>
                      </a:pPr>
                      <a:r>
                        <a:rPr lang="en-GB" sz="1300" b="0" dirty="0" smtClean="0"/>
                        <a:t>Develop and utilise a wide range of vocabulary</a:t>
                      </a:r>
                    </a:p>
                    <a:p>
                      <a:pPr marL="285750" indent="-285750">
                        <a:buFont typeface="Arial" panose="020B0604020202020204" pitchFamily="34" charset="0"/>
                        <a:buChar char="•"/>
                      </a:pPr>
                      <a:r>
                        <a:rPr lang="en-GB" sz="1300" b="0" dirty="0" smtClean="0"/>
                        <a:t>Make</a:t>
                      </a:r>
                      <a:r>
                        <a:rPr lang="en-GB" sz="1300" b="0" baseline="0" dirty="0" smtClean="0"/>
                        <a:t> connections and synthesise understanding</a:t>
                      </a:r>
                    </a:p>
                    <a:p>
                      <a:pPr marL="285750" indent="-285750">
                        <a:buFont typeface="Arial" panose="020B0604020202020204" pitchFamily="34" charset="0"/>
                        <a:buChar char="•"/>
                      </a:pPr>
                      <a:r>
                        <a:rPr lang="en-GB" sz="1300" b="0" baseline="0" dirty="0" smtClean="0"/>
                        <a:t>Apply the rules of grammar consistently</a:t>
                      </a:r>
                    </a:p>
                    <a:p>
                      <a:pPr marL="285750" indent="-285750">
                        <a:buFont typeface="Arial" panose="020B0604020202020204" pitchFamily="34" charset="0"/>
                        <a:buChar char="•"/>
                      </a:pPr>
                      <a:r>
                        <a:rPr lang="en-GB" sz="1300" b="0" baseline="0" dirty="0" smtClean="0"/>
                        <a:t>Use a range of voice moods</a:t>
                      </a:r>
                    </a:p>
                    <a:p>
                      <a:pPr marL="285750" indent="-285750">
                        <a:buFont typeface="Arial" panose="020B0604020202020204" pitchFamily="34" charset="0"/>
                        <a:buChar char="•"/>
                      </a:pPr>
                      <a:r>
                        <a:rPr lang="en-GB" sz="1300" b="0" baseline="0" dirty="0" smtClean="0"/>
                        <a:t>Listen effectively to obtain information and respond</a:t>
                      </a:r>
                    </a:p>
                    <a:p>
                      <a:pPr marL="285750" indent="-285750">
                        <a:buFont typeface="Arial" panose="020B0604020202020204" pitchFamily="34" charset="0"/>
                        <a:buChar char="•"/>
                      </a:pPr>
                      <a:r>
                        <a:rPr lang="en-GB" sz="1300" b="0" baseline="0" dirty="0" smtClean="0"/>
                        <a:t>Transcribe words and short sentences</a:t>
                      </a:r>
                    </a:p>
                    <a:p>
                      <a:pPr marL="285750" indent="-285750">
                        <a:buFont typeface="Arial" panose="020B0604020202020204" pitchFamily="34" charset="0"/>
                        <a:buChar char="•"/>
                      </a:pPr>
                      <a:r>
                        <a:rPr lang="en-GB" sz="1300" b="0" baseline="0" dirty="0" smtClean="0"/>
                        <a:t>Read for comprehension</a:t>
                      </a:r>
                    </a:p>
                    <a:p>
                      <a:pPr marL="285750" indent="-285750">
                        <a:buFont typeface="Arial" panose="020B0604020202020204" pitchFamily="34" charset="0"/>
                        <a:buChar char="•"/>
                      </a:pPr>
                      <a:r>
                        <a:rPr lang="en-GB" sz="1300" b="0" baseline="0" dirty="0" smtClean="0"/>
                        <a:t>Retrieve key information from written and oral sources</a:t>
                      </a:r>
                    </a:p>
                    <a:p>
                      <a:pPr marL="285750" indent="-285750">
                        <a:buFont typeface="Arial" panose="020B0604020202020204" pitchFamily="34" charset="0"/>
                        <a:buChar char="•"/>
                      </a:pPr>
                      <a:r>
                        <a:rPr lang="en-GB" sz="1300" b="0" baseline="0" dirty="0" smtClean="0"/>
                        <a:t>Read literary texts</a:t>
                      </a:r>
                    </a:p>
                    <a:p>
                      <a:pPr marL="285750" indent="-285750">
                        <a:buFont typeface="Arial" panose="020B0604020202020204" pitchFamily="34" charset="0"/>
                        <a:buChar char="•"/>
                      </a:pPr>
                      <a:endParaRPr lang="en-GB" sz="1300" b="0" baseline="0" dirty="0" smtClean="0"/>
                    </a:p>
                    <a:p>
                      <a:pPr marL="285750" indent="-285750">
                        <a:buFont typeface="Arial" panose="020B0604020202020204" pitchFamily="34" charset="0"/>
                        <a:buChar char="•"/>
                      </a:pPr>
                      <a:endParaRPr lang="en-GB" sz="1300" b="0" dirty="0" smtClean="0"/>
                    </a:p>
                    <a:p>
                      <a:pPr marL="0" indent="0">
                        <a:buFont typeface="Arial" panose="020B0604020202020204" pitchFamily="34" charset="0"/>
                        <a:buNone/>
                      </a:pPr>
                      <a:endParaRPr lang="en-GB" sz="1300" b="0" dirty="0" smtClean="0"/>
                    </a:p>
                    <a:p>
                      <a:pPr marL="0" indent="0">
                        <a:buFont typeface="Arial" panose="020B0604020202020204" pitchFamily="34" charset="0"/>
                        <a:buNone/>
                      </a:pPr>
                      <a:endParaRPr lang="en-GB" sz="1300" b="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rowSpan="3">
                  <a:txBody>
                    <a:bodyPr/>
                    <a:lstStyle/>
                    <a:p>
                      <a:pPr marL="285750" indent="-285750">
                        <a:buFont typeface="Arial" panose="020B0604020202020204" pitchFamily="34" charset="0"/>
                        <a:buChar char="•"/>
                      </a:pPr>
                      <a:r>
                        <a:rPr lang="en-GB" sz="1300" dirty="0" smtClean="0"/>
                        <a:t>Use</a:t>
                      </a:r>
                      <a:r>
                        <a:rPr lang="en-GB" sz="1300" baseline="0" dirty="0" smtClean="0"/>
                        <a:t> accurate spelling, punctuation and grammar</a:t>
                      </a:r>
                    </a:p>
                    <a:p>
                      <a:pPr marL="285750" indent="-285750">
                        <a:buFont typeface="Arial" panose="020B0604020202020204" pitchFamily="34" charset="0"/>
                        <a:buChar char="•"/>
                      </a:pPr>
                      <a:r>
                        <a:rPr lang="en-GB" sz="1300" dirty="0" smtClean="0"/>
                        <a:t>Make meaning clear in spoken contexts</a:t>
                      </a:r>
                    </a:p>
                    <a:p>
                      <a:pPr marL="285750" indent="-285750">
                        <a:buFont typeface="Arial" panose="020B0604020202020204" pitchFamily="34" charset="0"/>
                        <a:buChar char="•"/>
                      </a:pPr>
                      <a:r>
                        <a:rPr lang="en-GB" sz="1300" dirty="0" smtClean="0"/>
                        <a:t>Make meaning</a:t>
                      </a:r>
                      <a:r>
                        <a:rPr lang="en-GB" sz="1300" baseline="0" dirty="0" smtClean="0"/>
                        <a:t> clear in written contexts</a:t>
                      </a:r>
                    </a:p>
                    <a:p>
                      <a:pPr marL="285750" indent="-285750">
                        <a:buFont typeface="Arial" panose="020B0604020202020204" pitchFamily="34" charset="0"/>
                        <a:buChar char="•"/>
                      </a:pPr>
                      <a:r>
                        <a:rPr lang="en-GB" sz="1300" baseline="0" dirty="0" smtClean="0"/>
                        <a:t>Participate effectively in class questioning</a:t>
                      </a:r>
                    </a:p>
                    <a:p>
                      <a:pPr marL="285750" indent="-285750">
                        <a:buFont typeface="Arial" panose="020B0604020202020204" pitchFamily="34" charset="0"/>
                        <a:buChar char="•"/>
                      </a:pPr>
                      <a:r>
                        <a:rPr lang="en-GB" sz="1300" baseline="0" dirty="0" smtClean="0"/>
                        <a:t>Organise and sequence speech to meet the needs of audience</a:t>
                      </a:r>
                    </a:p>
                    <a:p>
                      <a:pPr marL="285750" indent="-285750">
                        <a:buFont typeface="Arial" panose="020B0604020202020204" pitchFamily="34" charset="0"/>
                        <a:buChar char="•"/>
                      </a:pPr>
                      <a:r>
                        <a:rPr lang="en-GB" sz="1300" baseline="0" dirty="0" smtClean="0"/>
                        <a:t>Express and develop ideas clearly</a:t>
                      </a:r>
                    </a:p>
                    <a:p>
                      <a:pPr marL="285750" indent="-285750">
                        <a:buFont typeface="Arial" panose="020B0604020202020204" pitchFamily="34" charset="0"/>
                        <a:buChar char="•"/>
                      </a:pPr>
                      <a:r>
                        <a:rPr lang="en-GB" sz="1300" baseline="0" dirty="0" smtClean="0"/>
                        <a:t>Discuss effectively with peers</a:t>
                      </a:r>
                    </a:p>
                    <a:p>
                      <a:pPr marL="285750" indent="-285750">
                        <a:buFont typeface="Arial" panose="020B0604020202020204" pitchFamily="34" charset="0"/>
                        <a:buChar char="•"/>
                      </a:pP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extLst>
                  <a:ext uri="{0D108BD9-81ED-4DB2-BD59-A6C34878D82A}">
                    <a16:rowId xmlns:a16="http://schemas.microsoft.com/office/drawing/2014/main" val="1508344070"/>
                  </a:ext>
                </a:extLst>
              </a:tr>
              <a:tr h="1915507">
                <a:tc>
                  <a:txBody>
                    <a:bodyPr/>
                    <a:lstStyle/>
                    <a:p>
                      <a:pPr algn="ctr"/>
                      <a:r>
                        <a:rPr lang="en-GB" sz="2000" b="1" dirty="0" smtClean="0"/>
                        <a:t>Year 8</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0" indent="0">
                        <a:buFont typeface="Arial" panose="020B0604020202020204" pitchFamily="34" charset="0"/>
                        <a:buNone/>
                      </a:pPr>
                      <a:r>
                        <a:rPr lang="en-GB" sz="1300" dirty="0" smtClean="0"/>
                        <a:t>Students</a:t>
                      </a:r>
                      <a:r>
                        <a:rPr lang="en-GB" sz="1300" baseline="0" dirty="0" smtClean="0"/>
                        <a:t> do not study German as an option in Y8</a:t>
                      </a:r>
                      <a:endParaRPr lang="en-GB" sz="1300" dirty="0" smtClean="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pPr marL="285750" indent="-285750">
                        <a:buFont typeface="Arial" panose="020B0604020202020204" pitchFamily="34" charset="0"/>
                        <a:buChar char="•"/>
                      </a:pP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dirty="0"/>
                    </a:p>
                  </a:txBody>
                  <a:tcP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3108227416"/>
                  </a:ext>
                </a:extLst>
              </a:tr>
              <a:tr h="2165934">
                <a:tc>
                  <a:txBody>
                    <a:bodyPr/>
                    <a:lstStyle/>
                    <a:p>
                      <a:pPr algn="ctr"/>
                      <a:r>
                        <a:rPr lang="en-GB" sz="2000" b="1" dirty="0" smtClean="0"/>
                        <a:t>Year 9</a:t>
                      </a:r>
                      <a:endParaRPr lang="en-GB" sz="2000" b="1" dirty="0"/>
                    </a:p>
                  </a:txBody>
                  <a:tcPr marL="118169" marR="118169" marT="59084" marB="59084" vert="vert270">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rgbClr val="D29500"/>
                    </a:solidFill>
                  </a:tcPr>
                </a:tc>
                <a:tc>
                  <a:txBody>
                    <a:bodyPr/>
                    <a:lstStyle/>
                    <a:p>
                      <a:pPr marL="285750" indent="-285750">
                        <a:buFont typeface="Arial" panose="020B0604020202020204" pitchFamily="34" charset="0"/>
                        <a:buChar char="•"/>
                      </a:pPr>
                      <a:r>
                        <a:rPr lang="en-GB" sz="1300" dirty="0" smtClean="0"/>
                        <a:t>Basics : Greetings and feelings, Alphabet, Days of the week , Months of the year, Numbers (up to 100), Dates , Age and birthday, Countries, Nationalities, Family members, Pets and animals, Colours, Physical description, Personality and Clothes, Christmas in Germany</a:t>
                      </a:r>
                    </a:p>
                    <a:p>
                      <a:pPr marL="285750" indent="-285750">
                        <a:buFont typeface="Arial" panose="020B0604020202020204" pitchFamily="34" charset="0"/>
                        <a:buChar char="•"/>
                      </a:pPr>
                      <a:r>
                        <a:rPr lang="en-GB" sz="1300" dirty="0" smtClean="0"/>
                        <a:t>Hobbies and local and global areas: Hobbies (sports), Hobbies (leisure time activities), Weather and compass directions, Places in town, Easter in Germany and German speaking countries </a:t>
                      </a:r>
                    </a:p>
                    <a:p>
                      <a:pPr marL="285750" indent="-285750">
                        <a:buFont typeface="Arial" panose="020B0604020202020204" pitchFamily="34" charset="0"/>
                        <a:buChar char="•"/>
                      </a:pPr>
                      <a:r>
                        <a:rPr lang="en-GB" sz="1300" dirty="0" smtClean="0"/>
                        <a:t>School, food and drink and festivals in Germany and German speaking countries: School stationary, School subjects, Teachers, School facilities, School timetable, Activities at break and lunch, School, School rules, Festivals in Germany. 	</a:t>
                      </a:r>
                    </a:p>
                    <a:p>
                      <a:pPr marL="285750" indent="-285750">
                        <a:buFont typeface="Arial" panose="020B0604020202020204" pitchFamily="34" charset="0"/>
                        <a:buChar char="•"/>
                      </a:pPr>
                      <a:endParaRPr lang="en-GB" sz="1300" dirty="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pPr marL="0" marR="0" lvl="0" indent="0" algn="l" defTabSz="128016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300" dirty="0" smtClean="0"/>
                    </a:p>
                  </a:txBody>
                  <a:tcPr marL="118169" marR="118169" marT="59084" marB="59084">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solidFill>
                      <a:schemeClr val="bg1"/>
                    </a:solidFill>
                  </a:tcPr>
                </a:tc>
                <a:tc vMerge="1">
                  <a:txBody>
                    <a:bodyPr/>
                    <a:lstStyle/>
                    <a:p>
                      <a:endParaRPr lang="en-GB" dirty="0"/>
                    </a:p>
                  </a:txBody>
                  <a:tcPr>
                    <a:lnL w="28575" cap="flat" cmpd="sng" algn="ctr">
                      <a:solidFill>
                        <a:srgbClr val="002060"/>
                      </a:solidFill>
                      <a:prstDash val="solid"/>
                      <a:round/>
                      <a:headEnd type="none" w="med" len="med"/>
                      <a:tailEnd type="none" w="med" len="med"/>
                    </a:lnL>
                    <a:lnR w="28575" cap="flat" cmpd="sng" algn="ctr">
                      <a:solidFill>
                        <a:srgbClr val="002060"/>
                      </a:solidFill>
                      <a:prstDash val="solid"/>
                      <a:round/>
                      <a:headEnd type="none" w="med" len="med"/>
                      <a:tailEnd type="none" w="med" len="med"/>
                    </a:lnR>
                    <a:lnT w="28575" cap="flat" cmpd="sng" algn="ctr">
                      <a:solidFill>
                        <a:srgbClr val="002060"/>
                      </a:solidFill>
                      <a:prstDash val="solid"/>
                      <a:round/>
                      <a:headEnd type="none" w="med" len="med"/>
                      <a:tailEnd type="none" w="med" len="med"/>
                    </a:lnT>
                    <a:lnB w="28575" cap="flat" cmpd="sng" algn="ctr">
                      <a:solidFill>
                        <a:srgbClr val="002060"/>
                      </a:solidFill>
                      <a:prstDash val="solid"/>
                      <a:round/>
                      <a:headEnd type="none" w="med" len="med"/>
                      <a:tailEnd type="none" w="med" len="med"/>
                    </a:lnB>
                  </a:tcPr>
                </a:tc>
                <a:extLst>
                  <a:ext uri="{0D108BD9-81ED-4DB2-BD59-A6C34878D82A}">
                    <a16:rowId xmlns:a16="http://schemas.microsoft.com/office/drawing/2014/main" val="2039631941"/>
                  </a:ext>
                </a:extLst>
              </a:tr>
            </a:tbl>
          </a:graphicData>
        </a:graphic>
      </p:graphicFrame>
      <p:sp>
        <p:nvSpPr>
          <p:cNvPr id="9" name="Rectangle 8"/>
          <p:cNvSpPr/>
          <p:nvPr/>
        </p:nvSpPr>
        <p:spPr>
          <a:xfrm>
            <a:off x="1196524" y="729140"/>
            <a:ext cx="9197542" cy="830997"/>
          </a:xfrm>
          <a:prstGeom prst="rect">
            <a:avLst/>
          </a:prstGeom>
        </p:spPr>
        <p:txBody>
          <a:bodyPr wrap="square">
            <a:spAutoFit/>
          </a:bodyPr>
          <a:lstStyle/>
          <a:p>
            <a:r>
              <a:rPr lang="en-GB" sz="1600" dirty="0">
                <a:solidFill>
                  <a:srgbClr val="002060"/>
                </a:solidFill>
                <a:latin typeface="Lato" panose="020F0502020204030203" pitchFamily="34" charset="0"/>
              </a:rPr>
              <a:t>Our </a:t>
            </a:r>
            <a:r>
              <a:rPr lang="en-GB" sz="1600" dirty="0" smtClean="0">
                <a:solidFill>
                  <a:srgbClr val="002060"/>
                </a:solidFill>
                <a:latin typeface="Lato" panose="020F0502020204030203" pitchFamily="34" charset="0"/>
              </a:rPr>
              <a:t>MFL KS3 curriculum</a:t>
            </a:r>
            <a:r>
              <a:rPr lang="en-GB" sz="1600" dirty="0">
                <a:solidFill>
                  <a:srgbClr val="002060"/>
                </a:solidFill>
                <a:latin typeface="Lato" panose="020F0502020204030203" pitchFamily="34" charset="0"/>
              </a:rPr>
              <a:t>, which </a:t>
            </a:r>
            <a:r>
              <a:rPr lang="en-GB" sz="1600" dirty="0" smtClean="0">
                <a:solidFill>
                  <a:srgbClr val="002060"/>
                </a:solidFill>
                <a:latin typeface="Lato" panose="020F0502020204030203" pitchFamily="34" charset="0"/>
              </a:rPr>
              <a:t>reflects </a:t>
            </a:r>
            <a:r>
              <a:rPr lang="en-GB" sz="1600" dirty="0">
                <a:solidFill>
                  <a:srgbClr val="002060"/>
                </a:solidFill>
                <a:latin typeface="Lato" panose="020F0502020204030203" pitchFamily="34" charset="0"/>
              </a:rPr>
              <a:t>the national </a:t>
            </a:r>
            <a:r>
              <a:rPr lang="en-GB" sz="1600" dirty="0" smtClean="0">
                <a:solidFill>
                  <a:srgbClr val="002060"/>
                </a:solidFill>
                <a:latin typeface="Lato" panose="020F0502020204030203" pitchFamily="34" charset="0"/>
              </a:rPr>
              <a:t>curriculum, is designed to ensure all students understand and respond to languages, speak with increasing confidence, can write at varying length, read competently and listen effectively in their studied language. We teach students about or how to…</a:t>
            </a:r>
            <a:endParaRPr lang="en-GB" sz="1600" dirty="0">
              <a:solidFill>
                <a:srgbClr val="002060"/>
              </a:solidFill>
              <a:latin typeface="Lato" panose="020F0502020204030203" pitchFamily="34" charset="0"/>
            </a:endParaRPr>
          </a:p>
        </p:txBody>
      </p:sp>
      <p:pic>
        <p:nvPicPr>
          <p:cNvPr id="8" name="Picture 7"/>
          <p:cNvPicPr>
            <a:picLocks noChangeAspect="1"/>
          </p:cNvPicPr>
          <p:nvPr/>
        </p:nvPicPr>
        <p:blipFill>
          <a:blip r:embed="rId3"/>
          <a:stretch>
            <a:fillRect/>
          </a:stretch>
        </p:blipFill>
        <p:spPr>
          <a:xfrm>
            <a:off x="10833904" y="63355"/>
            <a:ext cx="1752845" cy="1697297"/>
          </a:xfrm>
          <a:prstGeom prst="rect">
            <a:avLst/>
          </a:prstGeom>
        </p:spPr>
      </p:pic>
      <p:sp>
        <p:nvSpPr>
          <p:cNvPr id="10" name="Rectangle 9"/>
          <p:cNvSpPr/>
          <p:nvPr/>
        </p:nvSpPr>
        <p:spPr>
          <a:xfrm>
            <a:off x="196117" y="9140741"/>
            <a:ext cx="12441593" cy="338554"/>
          </a:xfrm>
          <a:prstGeom prst="rect">
            <a:avLst/>
          </a:prstGeom>
        </p:spPr>
        <p:txBody>
          <a:bodyPr wrap="square">
            <a:spAutoFit/>
          </a:bodyPr>
          <a:lstStyle/>
          <a:p>
            <a:r>
              <a:rPr lang="en-GB" sz="1600" dirty="0" smtClean="0">
                <a:solidFill>
                  <a:srgbClr val="002060"/>
                </a:solidFill>
                <a:latin typeface="Lato" panose="020F0502020204030203" pitchFamily="34" charset="0"/>
              </a:rPr>
              <a:t>*This table is not exhaustive and seeks to reflect some of the major knowledge, skills and communication developed in this subject area.</a:t>
            </a:r>
            <a:endParaRPr lang="en-GB" sz="1600" dirty="0">
              <a:solidFill>
                <a:srgbClr val="002060"/>
              </a:solidFill>
              <a:latin typeface="Lato" panose="020F0502020204030203" pitchFamily="34" charset="0"/>
            </a:endParaRPr>
          </a:p>
        </p:txBody>
      </p:sp>
      <p:sp>
        <p:nvSpPr>
          <p:cNvPr id="11" name="Rectangle 10"/>
          <p:cNvSpPr/>
          <p:nvPr/>
        </p:nvSpPr>
        <p:spPr>
          <a:xfrm>
            <a:off x="1226708" y="139015"/>
            <a:ext cx="6375463" cy="544765"/>
          </a:xfrm>
          <a:prstGeom prst="rect">
            <a:avLst/>
          </a:prstGeom>
        </p:spPr>
        <p:txBody>
          <a:bodyPr wrap="none">
            <a:spAutoFit/>
          </a:bodyPr>
          <a:lstStyle/>
          <a:p>
            <a:r>
              <a:rPr lang="en-GB" sz="2940" dirty="0">
                <a:solidFill>
                  <a:srgbClr val="D29500"/>
                </a:solidFill>
                <a:latin typeface="Lato" panose="020F0502020204030203" pitchFamily="34" charset="0"/>
              </a:rPr>
              <a:t>KS3 ASSESSMENT </a:t>
            </a:r>
            <a:r>
              <a:rPr lang="en-GB" sz="2940" dirty="0">
                <a:solidFill>
                  <a:srgbClr val="002060"/>
                </a:solidFill>
                <a:latin typeface="Lato" panose="020F0502020204030203" pitchFamily="34" charset="0"/>
              </a:rPr>
              <a:t>IN </a:t>
            </a:r>
            <a:r>
              <a:rPr lang="en-GB" sz="2940" dirty="0" smtClean="0">
                <a:solidFill>
                  <a:srgbClr val="002060"/>
                </a:solidFill>
                <a:latin typeface="Lato" panose="020F0502020204030203" pitchFamily="34" charset="0"/>
              </a:rPr>
              <a:t>MFL: GERMAN</a:t>
            </a:r>
            <a:endParaRPr lang="en-GB" sz="2940" dirty="0">
              <a:solidFill>
                <a:srgbClr val="002060"/>
              </a:solidFill>
              <a:latin typeface="Lato" panose="020F0502020204030203" pitchFamily="34" charset="0"/>
            </a:endParaRPr>
          </a:p>
        </p:txBody>
      </p:sp>
      <p:pic>
        <p:nvPicPr>
          <p:cNvPr id="12" name="Picture 11"/>
          <p:cNvPicPr>
            <a:picLocks noChangeAspect="1"/>
          </p:cNvPicPr>
          <p:nvPr/>
        </p:nvPicPr>
        <p:blipFill>
          <a:blip r:embed="rId4"/>
          <a:stretch>
            <a:fillRect/>
          </a:stretch>
        </p:blipFill>
        <p:spPr>
          <a:xfrm rot="16200000">
            <a:off x="257423" y="1936684"/>
            <a:ext cx="438950" cy="292633"/>
          </a:xfrm>
          <a:prstGeom prst="rect">
            <a:avLst/>
          </a:prstGeom>
        </p:spPr>
      </p:pic>
    </p:spTree>
    <p:extLst>
      <p:ext uri="{BB962C8B-B14F-4D97-AF65-F5344CB8AC3E}">
        <p14:creationId xmlns:p14="http://schemas.microsoft.com/office/powerpoint/2010/main" val="12388852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1214</TotalTime>
  <Words>1487</Words>
  <Application>Microsoft Office PowerPoint</Application>
  <PresentationFormat>A3 Paper (297x420 mm)</PresentationFormat>
  <Paragraphs>125</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Lato</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Cassidy</dc:creator>
  <cp:lastModifiedBy>A Cassidy</cp:lastModifiedBy>
  <cp:revision>16</cp:revision>
  <cp:lastPrinted>2024-06-25T13:10:22Z</cp:lastPrinted>
  <dcterms:created xsi:type="dcterms:W3CDTF">2024-05-24T10:47:31Z</dcterms:created>
  <dcterms:modified xsi:type="dcterms:W3CDTF">2024-06-26T07:12:34Z</dcterms:modified>
</cp:coreProperties>
</file>