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6" r:id="rId14"/>
    <p:sldId id="265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B9392-6BDF-4C0E-8441-5101CB0C87AC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E5F38CD3-78CB-467A-9061-0AB780CC9A16}" type="slidenum">
              <a:rPr lang="en-GB" smtClean="0"/>
              <a:t>‹#›</a:t>
            </a:fld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B9392-6BDF-4C0E-8441-5101CB0C87AC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38CD3-78CB-467A-9061-0AB780CC9A16}" type="slidenum">
              <a:rPr lang="en-GB" smtClean="0"/>
              <a:t>‹#›</a:t>
            </a:fld>
            <a:endParaRPr lang="en-GB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B9392-6BDF-4C0E-8441-5101CB0C87AC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E5F38CD3-78CB-467A-9061-0AB780CC9A16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B9392-6BDF-4C0E-8441-5101CB0C87AC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38CD3-78CB-467A-9061-0AB780CC9A16}" type="slidenum">
              <a:rPr lang="en-GB" smtClean="0"/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B9392-6BDF-4C0E-8441-5101CB0C87AC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38CD3-78CB-467A-9061-0AB780CC9A16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B9392-6BDF-4C0E-8441-5101CB0C87AC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38CD3-78CB-467A-9061-0AB780CC9A1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B9392-6BDF-4C0E-8441-5101CB0C87AC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38CD3-78CB-467A-9061-0AB780CC9A1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B9392-6BDF-4C0E-8441-5101CB0C87AC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38CD3-78CB-467A-9061-0AB780CC9A16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B9392-6BDF-4C0E-8441-5101CB0C87AC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E5F38CD3-78CB-467A-9061-0AB780CC9A16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B9392-6BDF-4C0E-8441-5101CB0C87AC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38CD3-78CB-467A-9061-0AB780CC9A1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B9392-6BDF-4C0E-8441-5101CB0C87AC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38CD3-78CB-467A-9061-0AB780CC9A1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B47B9392-6BDF-4C0E-8441-5101CB0C87AC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E5F38CD3-78CB-467A-9061-0AB780CC9A16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Year 11</a:t>
            </a:r>
            <a:endParaRPr lang="en-GB" sz="3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Spider Diagrams</a:t>
            </a:r>
            <a:endParaRPr lang="en-GB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50014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Why Spider Diagrams?</a:t>
            </a:r>
            <a:endParaRPr lang="en-GB" sz="48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GB" dirty="0" smtClean="0"/>
          </a:p>
          <a:p>
            <a:r>
              <a:rPr lang="en-GB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Spider diagrams condense the material</a:t>
            </a:r>
          </a:p>
          <a:p>
            <a:endParaRPr lang="en-GB" sz="3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GB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Short, snappy information</a:t>
            </a:r>
          </a:p>
          <a:p>
            <a:endParaRPr lang="en-GB" sz="3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GB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When using different colours it helps for us to picture it</a:t>
            </a:r>
          </a:p>
          <a:p>
            <a:pPr marL="0" indent="0">
              <a:buNone/>
            </a:pP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44844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Image result for spider diagram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500241"/>
            <a:ext cx="5976664" cy="5754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7598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Key Elements</a:t>
            </a:r>
            <a:endParaRPr lang="en-GB" sz="5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On an effective spider diagram you will need to following elements: </a:t>
            </a:r>
          </a:p>
          <a:p>
            <a:pPr marL="0" indent="0">
              <a:buNone/>
            </a:pPr>
            <a:endParaRPr lang="en-GB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GB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Main topic</a:t>
            </a:r>
          </a:p>
          <a:p>
            <a:r>
              <a:rPr lang="en-GB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Sub topics (Different colours)</a:t>
            </a:r>
          </a:p>
          <a:p>
            <a:r>
              <a:rPr lang="en-GB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Short and key information</a:t>
            </a:r>
            <a:endParaRPr lang="en-GB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0036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Check List</a:t>
            </a:r>
            <a:endParaRPr lang="en-GB" sz="60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978080" cy="4572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First of all you need to have a Check List of your main topic. </a:t>
            </a:r>
          </a:p>
          <a:p>
            <a:pPr marL="0" indent="0">
              <a:buNone/>
            </a:pPr>
            <a:r>
              <a:rPr lang="en-GB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 example, today we’re looking at: </a:t>
            </a:r>
          </a:p>
          <a:p>
            <a:pPr marL="0" indent="0">
              <a:buNone/>
            </a:pPr>
            <a:endParaRPr lang="en-GB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en-GB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Triune God (Trinity)</a:t>
            </a:r>
          </a:p>
          <a:p>
            <a:pPr marL="0" indent="0">
              <a:buNone/>
            </a:pPr>
            <a:endParaRPr lang="en-GB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en-GB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Have a look down the Check List and put a tick next to the topic if you’re 100% sure you know that topic. </a:t>
            </a:r>
            <a:endParaRPr lang="en-GB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62397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Triune God	</a:t>
            </a:r>
            <a:endParaRPr lang="en-GB" sz="54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On our Spider Diagram we need to write in 3 elements:</a:t>
            </a:r>
          </a:p>
          <a:p>
            <a:pPr marL="0" indent="0">
              <a:buNone/>
            </a:pPr>
            <a:endParaRPr lang="en-GB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GB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Key information which include:</a:t>
            </a:r>
          </a:p>
          <a:p>
            <a:r>
              <a:rPr lang="en-GB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Key words</a:t>
            </a:r>
          </a:p>
          <a:p>
            <a:r>
              <a:rPr lang="en-GB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key quote</a:t>
            </a:r>
            <a:endParaRPr lang="en-GB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Image result for thumbs up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541760"/>
            <a:ext cx="1944216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292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Straight Connector 20"/>
          <p:cNvCxnSpPr>
            <a:endCxn id="6" idx="2"/>
          </p:cNvCxnSpPr>
          <p:nvPr/>
        </p:nvCxnSpPr>
        <p:spPr>
          <a:xfrm flipV="1">
            <a:off x="0" y="3313841"/>
            <a:ext cx="2935347" cy="2878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stCxn id="6" idx="7"/>
          </p:cNvCxnSpPr>
          <p:nvPr/>
        </p:nvCxnSpPr>
        <p:spPr>
          <a:xfrm flipV="1">
            <a:off x="5613058" y="116632"/>
            <a:ext cx="1194617" cy="276246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>
            <a:stCxn id="6" idx="6"/>
          </p:cNvCxnSpPr>
          <p:nvPr/>
        </p:nvCxnSpPr>
        <p:spPr>
          <a:xfrm>
            <a:off x="6072481" y="3313841"/>
            <a:ext cx="3071519" cy="2878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 flipH="1">
            <a:off x="2411760" y="3865600"/>
            <a:ext cx="1390634" cy="287576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5315763" y="3849157"/>
            <a:ext cx="1704509" cy="289221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 flipH="1" flipV="1">
            <a:off x="2094691" y="145149"/>
            <a:ext cx="1750674" cy="258239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08" y="1476180"/>
            <a:ext cx="7449590" cy="394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2852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val 12"/>
          <p:cNvSpPr/>
          <p:nvPr/>
        </p:nvSpPr>
        <p:spPr>
          <a:xfrm>
            <a:off x="6300192" y="332656"/>
            <a:ext cx="2304256" cy="1004251"/>
          </a:xfrm>
          <a:prstGeom prst="ellipse">
            <a:avLst/>
          </a:prstGeom>
          <a:solidFill>
            <a:srgbClr val="0070C0"/>
          </a:solidFill>
          <a:ln w="254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Calibri"/>
                <a:cs typeface="Times New Roman"/>
              </a:rPr>
              <a:t>Trinity in the Creed and Genesis 1</a:t>
            </a:r>
            <a:endParaRPr kumimoji="0" lang="en-GB" sz="16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/>
              <a:ea typeface="Calibri"/>
              <a:cs typeface="Times New Roman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95536" y="328451"/>
            <a:ext cx="518457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Creed</a:t>
            </a:r>
          </a:p>
          <a:p>
            <a:r>
              <a:rPr lang="en-GB" sz="20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God the Father</a:t>
            </a:r>
          </a:p>
          <a:p>
            <a:r>
              <a:rPr lang="en-GB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God the Father is he </a:t>
            </a:r>
            <a:r>
              <a:rPr lang="en-GB" sz="2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creator</a:t>
            </a:r>
            <a:r>
              <a:rPr lang="en-GB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of all things.</a:t>
            </a:r>
          </a:p>
          <a:p>
            <a:r>
              <a:rPr lang="en-GB" sz="20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God the Son</a:t>
            </a:r>
          </a:p>
          <a:p>
            <a:r>
              <a:rPr lang="en-GB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There is no distinction in nature between the Father and Son – </a:t>
            </a:r>
            <a:r>
              <a:rPr lang="en-GB" sz="20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‘consubstantial with the Father’</a:t>
            </a:r>
          </a:p>
          <a:p>
            <a:r>
              <a:rPr lang="en-GB" sz="20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God the Holy Spirit</a:t>
            </a:r>
          </a:p>
          <a:p>
            <a:r>
              <a:rPr lang="en-GB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Holy Spirit comes from both the Father and the Son, </a:t>
            </a:r>
            <a:r>
              <a:rPr lang="en-GB" sz="2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uniting them in love.</a:t>
            </a:r>
            <a:endParaRPr lang="en-GB" sz="2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6" name="Straight Connector 5"/>
          <p:cNvCxnSpPr>
            <a:stCxn id="13" idx="2"/>
          </p:cNvCxnSpPr>
          <p:nvPr/>
        </p:nvCxnSpPr>
        <p:spPr>
          <a:xfrm flipH="1">
            <a:off x="4788024" y="834782"/>
            <a:ext cx="1512168" cy="21795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>
            <a:stCxn id="13" idx="4"/>
          </p:cNvCxnSpPr>
          <p:nvPr/>
        </p:nvCxnSpPr>
        <p:spPr>
          <a:xfrm flipH="1">
            <a:off x="7164288" y="1336907"/>
            <a:ext cx="288032" cy="173205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3" name="Group 32"/>
          <p:cNvGrpSpPr/>
          <p:nvPr/>
        </p:nvGrpSpPr>
        <p:grpSpPr>
          <a:xfrm>
            <a:off x="611560" y="3190773"/>
            <a:ext cx="7992888" cy="3170099"/>
            <a:chOff x="611560" y="3190773"/>
            <a:chExt cx="7992888" cy="3170099"/>
          </a:xfrm>
        </p:grpSpPr>
        <p:sp>
          <p:nvSpPr>
            <p:cNvPr id="9" name="TextBox 8"/>
            <p:cNvSpPr txBox="1"/>
            <p:nvPr/>
          </p:nvSpPr>
          <p:spPr>
            <a:xfrm>
              <a:off x="5076056" y="3190773"/>
              <a:ext cx="3528392" cy="31700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b="1" u="sng" dirty="0" smtClean="0">
                  <a:solidFill>
                    <a:srgbClr val="0070C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Genesis 1:1-3</a:t>
              </a:r>
            </a:p>
            <a:p>
              <a:pPr marL="342900" indent="-342900">
                <a:buFont typeface="Arial" panose="020B0604020202020204" pitchFamily="34" charset="0"/>
                <a:buChar char="•"/>
              </a:pPr>
              <a:r>
                <a:rPr lang="en-GB" sz="20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The word </a:t>
              </a:r>
              <a:r>
                <a:rPr lang="en-GB" sz="2000" b="1" dirty="0" smtClean="0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‘God’ </a:t>
              </a:r>
              <a:r>
                <a:rPr lang="en-GB" sz="20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is referring to the Father.</a:t>
              </a:r>
            </a:p>
            <a:p>
              <a:pPr marL="342900" indent="-342900">
                <a:buFont typeface="Arial" panose="020B0604020202020204" pitchFamily="34" charset="0"/>
                <a:buChar char="•"/>
              </a:pPr>
              <a:r>
                <a:rPr lang="en-GB" sz="20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The phrase ‘</a:t>
              </a:r>
              <a:r>
                <a:rPr lang="en-GB" sz="2000" b="1" dirty="0" smtClean="0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wind from God</a:t>
              </a:r>
              <a:r>
                <a:rPr lang="en-GB" sz="20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’ can be translated as ‘</a:t>
              </a:r>
              <a:r>
                <a:rPr lang="en-GB" sz="2000" b="1" dirty="0" smtClean="0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breath</a:t>
              </a:r>
              <a:r>
                <a:rPr lang="en-GB" sz="20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’ or ‘</a:t>
              </a:r>
              <a:r>
                <a:rPr lang="en-GB" sz="2000" b="1" dirty="0" smtClean="0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spirit</a:t>
              </a:r>
              <a:r>
                <a:rPr lang="en-GB" sz="20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’. Shows the Holy Spirit was involved in creation.</a:t>
              </a:r>
            </a:p>
            <a:p>
              <a:pPr marL="342900" indent="-342900">
                <a:buFont typeface="Arial" panose="020B0604020202020204" pitchFamily="34" charset="0"/>
                <a:buChar char="•"/>
              </a:pPr>
              <a:r>
                <a:rPr lang="en-GB" sz="20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God creates with his Word – reference to the </a:t>
              </a:r>
              <a:r>
                <a:rPr lang="en-GB" sz="2000" b="1" dirty="0" smtClean="0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Son (or Word</a:t>
              </a:r>
              <a:r>
                <a:rPr lang="en-GB" sz="20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) of God.</a:t>
              </a:r>
              <a:endParaRPr lang="en-GB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611560" y="3806327"/>
              <a:ext cx="3312368" cy="2554545"/>
            </a:xfrm>
            <a:prstGeom prst="rect">
              <a:avLst/>
            </a:prstGeom>
            <a:solidFill>
              <a:srgbClr val="FFC000"/>
            </a:solidFill>
            <a:ln w="28575">
              <a:solidFill>
                <a:schemeClr val="accent3"/>
              </a:solidFill>
            </a:ln>
          </p:spPr>
          <p:txBody>
            <a:bodyPr wrap="square">
              <a:spAutoFit/>
            </a:bodyPr>
            <a:lstStyle/>
            <a:p>
              <a:r>
                <a:rPr lang="en-GB" sz="20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“In </a:t>
              </a:r>
              <a:r>
                <a:rPr lang="en-GB" sz="20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the beginning when God </a:t>
              </a:r>
              <a:r>
                <a:rPr lang="en-GB" sz="20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created </a:t>
              </a:r>
              <a:r>
                <a:rPr lang="en-GB" sz="20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the heavens and the earth, </a:t>
              </a:r>
              <a:r>
                <a:rPr lang="en-GB" sz="20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the </a:t>
              </a:r>
              <a:r>
                <a:rPr lang="en-GB" sz="20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earth was a formless void and darkness covered the face of the deep, while a wind from </a:t>
              </a:r>
              <a:r>
                <a:rPr lang="en-GB" sz="20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God </a:t>
              </a:r>
              <a:r>
                <a:rPr lang="en-GB" sz="20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swept over the face of the waters. </a:t>
              </a:r>
              <a:r>
                <a:rPr lang="en-GB" sz="20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Then </a:t>
              </a:r>
              <a:r>
                <a:rPr lang="en-GB" sz="20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God said, “Let there be light”; and there was light</a:t>
              </a:r>
              <a:r>
                <a:rPr lang="en-GB" sz="20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.”</a:t>
              </a:r>
              <a:endParaRPr lang="en-GB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cxnSp>
          <p:nvCxnSpPr>
            <p:cNvPr id="23" name="Straight Arrow Connector 22"/>
            <p:cNvCxnSpPr/>
            <p:nvPr/>
          </p:nvCxnSpPr>
          <p:spPr>
            <a:xfrm flipH="1">
              <a:off x="3275856" y="3717032"/>
              <a:ext cx="1800200" cy="288032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Arrow Connector 26"/>
            <p:cNvCxnSpPr/>
            <p:nvPr/>
          </p:nvCxnSpPr>
          <p:spPr>
            <a:xfrm flipH="1">
              <a:off x="3419872" y="4293096"/>
              <a:ext cx="1728192" cy="864096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Arrow Connector 31"/>
            <p:cNvCxnSpPr/>
            <p:nvPr/>
          </p:nvCxnSpPr>
          <p:spPr>
            <a:xfrm flipH="1">
              <a:off x="3419872" y="5517232"/>
              <a:ext cx="1656184" cy="288032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82109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539552" y="476672"/>
            <a:ext cx="2448272" cy="1304538"/>
          </a:xfrm>
          <a:prstGeom prst="ellipse">
            <a:avLst/>
          </a:prstGeom>
          <a:solidFill>
            <a:srgbClr val="FF0000"/>
          </a:solidFill>
          <a:ln w="254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3200" b="1" dirty="0" smtClean="0">
                <a:solidFill>
                  <a:schemeClr val="bg1"/>
                </a:solidFill>
                <a:effectLst/>
                <a:latin typeface="Calibri"/>
                <a:ea typeface="Calibri"/>
                <a:cs typeface="Times New Roman"/>
              </a:rPr>
              <a:t>Baptism</a:t>
            </a:r>
            <a:endParaRPr lang="en-GB" sz="4000" dirty="0">
              <a:solidFill>
                <a:schemeClr val="bg1"/>
              </a:solidFill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355976" y="260648"/>
            <a:ext cx="460851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Symbolism of Baptism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start of a </a:t>
            </a:r>
            <a:r>
              <a:rPr lang="en-GB" sz="2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new stage of life </a:t>
            </a:r>
            <a:r>
              <a:rPr lang="en-GB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 a Christian.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It’s joining in with </a:t>
            </a:r>
            <a:r>
              <a:rPr lang="en-GB" sz="2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Jesus’ death and resurrection.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Person being baptised commits their life to God.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Use </a:t>
            </a:r>
            <a:r>
              <a:rPr lang="en-GB" sz="2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of water symbolises the Holy Spirit</a:t>
            </a:r>
            <a:r>
              <a:rPr lang="en-GB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which fills the person and sustains their faith in God. </a:t>
            </a:r>
            <a:endParaRPr lang="en-GB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2" name="Straight Connector 11"/>
          <p:cNvCxnSpPr>
            <a:stCxn id="4" idx="6"/>
          </p:cNvCxnSpPr>
          <p:nvPr/>
        </p:nvCxnSpPr>
        <p:spPr>
          <a:xfrm flipV="1">
            <a:off x="2987824" y="1124744"/>
            <a:ext cx="1368152" cy="419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179512" y="3122970"/>
            <a:ext cx="4032448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Importance of Baptism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It’s the </a:t>
            </a:r>
            <a:r>
              <a:rPr lang="en-GB" sz="22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first sacrament </a:t>
            </a:r>
            <a:r>
              <a:rPr lang="en-GB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which welcomes a person in to the Church.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Cleanses a person of </a:t>
            </a:r>
            <a:r>
              <a:rPr lang="en-GB" sz="22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original sin.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Fills the person with the Holy Spirit.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Shares in the life of the Trinity.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Christians </a:t>
            </a:r>
            <a:r>
              <a:rPr lang="en-GB" sz="22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share in Christ’s victory </a:t>
            </a:r>
            <a:r>
              <a:rPr lang="en-GB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over the power of sin and death.</a:t>
            </a:r>
            <a:endParaRPr lang="en-GB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6" name="Straight Connector 15"/>
          <p:cNvCxnSpPr>
            <a:stCxn id="4" idx="4"/>
          </p:cNvCxnSpPr>
          <p:nvPr/>
        </p:nvCxnSpPr>
        <p:spPr>
          <a:xfrm>
            <a:off x="1763688" y="1781210"/>
            <a:ext cx="0" cy="134176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/>
          <p:cNvSpPr/>
          <p:nvPr/>
        </p:nvSpPr>
        <p:spPr>
          <a:xfrm>
            <a:off x="4878288" y="3892411"/>
            <a:ext cx="3726160" cy="1631216"/>
          </a:xfrm>
          <a:prstGeom prst="rect">
            <a:avLst/>
          </a:prstGeom>
          <a:solidFill>
            <a:srgbClr val="FFC000"/>
          </a:solidFill>
          <a:ln w="28575">
            <a:solidFill>
              <a:schemeClr val="bg2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GB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“Go </a:t>
            </a:r>
            <a:r>
              <a:rPr lang="en-GB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therefore and make disciples of all nations, baptizing them in the name of the Father and of the Son and of the Holy </a:t>
            </a:r>
            <a:r>
              <a:rPr lang="en-GB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Spirit” </a:t>
            </a:r>
            <a:r>
              <a:rPr lang="en-GB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Matthew 28:19</a:t>
            </a:r>
            <a:endParaRPr lang="en-GB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9" name="Straight Connector 18"/>
          <p:cNvCxnSpPr>
            <a:stCxn id="4" idx="5"/>
          </p:cNvCxnSpPr>
          <p:nvPr/>
        </p:nvCxnSpPr>
        <p:spPr>
          <a:xfrm>
            <a:off x="2629283" y="1590165"/>
            <a:ext cx="2158741" cy="219887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71211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4" grpId="0"/>
      <p:bldP spid="1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Image result for learning pyrami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732" y="188640"/>
            <a:ext cx="8856984" cy="5688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8391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Cover and Recall</a:t>
            </a:r>
            <a:endParaRPr lang="en-GB" sz="54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Once you have completed your </a:t>
            </a:r>
            <a:r>
              <a:rPr lang="en-GB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en-GB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pider Diagram you need to be able to memorise it.</a:t>
            </a:r>
          </a:p>
          <a:p>
            <a:pPr marL="0" indent="0">
              <a:buNone/>
            </a:pPr>
            <a:endParaRPr lang="en-GB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en-GB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With a friend/family member ask them to test you on what is on your Spider Diagram.</a:t>
            </a:r>
          </a:p>
          <a:p>
            <a:pPr marL="0" indent="0">
              <a:buNone/>
            </a:pPr>
            <a:endParaRPr lang="en-GB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en-GB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Try teaching someone else the knowledge </a:t>
            </a:r>
            <a:r>
              <a:rPr lang="en-GB" sz="320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you have learnt!</a:t>
            </a:r>
            <a:endParaRPr lang="en-GB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2576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95E20104958C444938B747EE68FC0CD" ma:contentTypeVersion="2" ma:contentTypeDescription="Create a new document." ma:contentTypeScope="" ma:versionID="c85080e4e0b9a925d7014915971ec7b3">
  <xsd:schema xmlns:xsd="http://www.w3.org/2001/XMLSchema" xmlns:xs="http://www.w3.org/2001/XMLSchema" xmlns:p="http://schemas.microsoft.com/office/2006/metadata/properties" xmlns:ns2="87e3b86d-88d3-4913-aa41-a73e97fbe5ba" targetNamespace="http://schemas.microsoft.com/office/2006/metadata/properties" ma:root="true" ma:fieldsID="a5f9356dfd8675dfe04d84caa659ec5d" ns2:_="">
    <xsd:import namespace="87e3b86d-88d3-4913-aa41-a73e97fbe5b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7e3b86d-88d3-4913-aa41-a73e97fbe5b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B4F1ECC-95A7-48A2-886C-ED795EC8AE9A}">
  <ds:schemaRefs>
    <ds:schemaRef ds:uri="http://purl.org/dc/terms/"/>
    <ds:schemaRef ds:uri="http://purl.org/dc/elements/1.1/"/>
    <ds:schemaRef ds:uri="http://schemas.microsoft.com/office/2006/documentManagement/types"/>
    <ds:schemaRef ds:uri="http://schemas.openxmlformats.org/package/2006/metadata/core-properties"/>
    <ds:schemaRef ds:uri="87e3b86d-88d3-4913-aa41-a73e97fbe5ba"/>
    <ds:schemaRef ds:uri="http://purl.org/dc/dcmitype/"/>
    <ds:schemaRef ds:uri="http://www.w3.org/XML/1998/namespace"/>
    <ds:schemaRef ds:uri="http://schemas.microsoft.com/office/infopath/2007/PartnerControls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C6C43F31-04C0-4479-B89E-B46780F8B9C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064BA3F-78B4-4282-9ECC-765D7C98015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7e3b86d-88d3-4913-aa41-a73e97fbe5b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176</TotalTime>
  <Words>494</Words>
  <Application>Microsoft Office PowerPoint</Application>
  <PresentationFormat>On-screen Show (4:3)</PresentationFormat>
  <Paragraphs>60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Arial</vt:lpstr>
      <vt:lpstr>Calibri</vt:lpstr>
      <vt:lpstr>Franklin Gothic Book</vt:lpstr>
      <vt:lpstr>Perpetua</vt:lpstr>
      <vt:lpstr>Times New Roman</vt:lpstr>
      <vt:lpstr>Wingdings 2</vt:lpstr>
      <vt:lpstr>Equity</vt:lpstr>
      <vt:lpstr>Spider Diagrams</vt:lpstr>
      <vt:lpstr>Why Spider Diagrams?</vt:lpstr>
      <vt:lpstr>PowerPoint Presentation</vt:lpstr>
      <vt:lpstr>Key Elements</vt:lpstr>
      <vt:lpstr>Check List</vt:lpstr>
      <vt:lpstr>The Triune God </vt:lpstr>
      <vt:lpstr>PowerPoint Presentation</vt:lpstr>
      <vt:lpstr>PowerPoint Presentation</vt:lpstr>
      <vt:lpstr>PowerPoint Presentation</vt:lpstr>
      <vt:lpstr>PowerPoint Presentation</vt:lpstr>
      <vt:lpstr>Cover and Recall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Spider Diagrams</dc:title>
  <dc:creator>D Coyne</dc:creator>
  <cp:lastModifiedBy>S Warde</cp:lastModifiedBy>
  <cp:revision>19</cp:revision>
  <dcterms:created xsi:type="dcterms:W3CDTF">2018-09-19T16:07:10Z</dcterms:created>
  <dcterms:modified xsi:type="dcterms:W3CDTF">2021-11-21T12:17:46Z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0x010100595E20104958C444938B747EE68FC0CD</vt:lpwstr>
  </property>
</Properties>
</file>