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7"/>
  </p:notesMasterIdLst>
  <p:sldIdLst>
    <p:sldId id="256" r:id="rId2"/>
    <p:sldId id="702" r:id="rId3"/>
    <p:sldId id="257" r:id="rId4"/>
    <p:sldId id="380" r:id="rId5"/>
    <p:sldId id="693" r:id="rId6"/>
    <p:sldId id="282" r:id="rId7"/>
    <p:sldId id="703" r:id="rId8"/>
    <p:sldId id="299" r:id="rId9"/>
    <p:sldId id="329" r:id="rId10"/>
    <p:sldId id="701" r:id="rId11"/>
    <p:sldId id="283" r:id="rId12"/>
    <p:sldId id="287" r:id="rId13"/>
    <p:sldId id="381" r:id="rId14"/>
    <p:sldId id="267" r:id="rId15"/>
    <p:sldId id="32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421"/>
  </p:normalViewPr>
  <p:slideViewPr>
    <p:cSldViewPr snapToGrid="0" snapToObjects="1">
      <p:cViewPr varScale="1">
        <p:scale>
          <a:sx n="112" d="100"/>
          <a:sy n="112" d="100"/>
        </p:scale>
        <p:origin x="516"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E9FA1D-029C-7B4C-B8BC-6C2A9499C123}" type="datetimeFigureOut">
              <a:rPr lang="en-US" smtClean="0"/>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8B5FF9-FCF6-1144-A69C-9E85E4CB7AC8}" type="slidenum">
              <a:rPr lang="en-US" smtClean="0"/>
              <a:t>‹#›</a:t>
            </a:fld>
            <a:endParaRPr lang="en-US"/>
          </a:p>
        </p:txBody>
      </p:sp>
    </p:spTree>
    <p:extLst>
      <p:ext uri="{BB962C8B-B14F-4D97-AF65-F5344CB8AC3E}">
        <p14:creationId xmlns:p14="http://schemas.microsoft.com/office/powerpoint/2010/main" val="1424638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20A183-74A4-4350-AA89-B5D2AD87DF7E}" type="slidenum">
              <a:rPr lang="en-US" smtClean="0"/>
              <a:t>3</a:t>
            </a:fld>
            <a:endParaRPr lang="en-US"/>
          </a:p>
        </p:txBody>
      </p:sp>
    </p:spTree>
    <p:extLst>
      <p:ext uri="{BB962C8B-B14F-4D97-AF65-F5344CB8AC3E}">
        <p14:creationId xmlns:p14="http://schemas.microsoft.com/office/powerpoint/2010/main" val="2028119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2908870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20A183-74A4-4350-AA89-B5D2AD87DF7E}" type="slidenum">
              <a:rPr lang="en-US" smtClean="0"/>
              <a:t>5</a:t>
            </a:fld>
            <a:endParaRPr lang="en-US"/>
          </a:p>
        </p:txBody>
      </p:sp>
    </p:spTree>
    <p:extLst>
      <p:ext uri="{BB962C8B-B14F-4D97-AF65-F5344CB8AC3E}">
        <p14:creationId xmlns:p14="http://schemas.microsoft.com/office/powerpoint/2010/main" val="1614584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 </a:t>
            </a:r>
          </a:p>
          <a:p>
            <a:endParaRPr lang="en-GB" b="0" dirty="0"/>
          </a:p>
        </p:txBody>
      </p:sp>
      <p:sp>
        <p:nvSpPr>
          <p:cNvPr id="4" name="Slide Number Placeholder 3"/>
          <p:cNvSpPr>
            <a:spLocks noGrp="1"/>
          </p:cNvSpPr>
          <p:nvPr>
            <p:ph type="sldNum" sz="quarter" idx="10"/>
          </p:nvPr>
        </p:nvSpPr>
        <p:spPr/>
        <p:txBody>
          <a:bodyPr/>
          <a:lstStyle/>
          <a:p>
            <a:fld id="{DDB163D9-A449-4C1B-81F5-0915FFCA137E}" type="slidenum">
              <a:rPr lang="en-GB" smtClean="0"/>
              <a:t>6</a:t>
            </a:fld>
            <a:endParaRPr lang="en-GB"/>
          </a:p>
        </p:txBody>
      </p:sp>
    </p:spTree>
    <p:extLst>
      <p:ext uri="{BB962C8B-B14F-4D97-AF65-F5344CB8AC3E}">
        <p14:creationId xmlns:p14="http://schemas.microsoft.com/office/powerpoint/2010/main" val="518058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8</a:t>
            </a:fld>
            <a:endParaRPr lang="en-GB"/>
          </a:p>
        </p:txBody>
      </p:sp>
    </p:spTree>
    <p:extLst>
      <p:ext uri="{BB962C8B-B14F-4D97-AF65-F5344CB8AC3E}">
        <p14:creationId xmlns:p14="http://schemas.microsoft.com/office/powerpoint/2010/main" val="3858778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DDB163D9-A449-4C1B-81F5-0915FFCA137E}" type="slidenum">
              <a:rPr lang="en-GB" smtClean="0"/>
              <a:t>9</a:t>
            </a:fld>
            <a:endParaRPr lang="en-GB"/>
          </a:p>
        </p:txBody>
      </p:sp>
    </p:spTree>
    <p:extLst>
      <p:ext uri="{BB962C8B-B14F-4D97-AF65-F5344CB8AC3E}">
        <p14:creationId xmlns:p14="http://schemas.microsoft.com/office/powerpoint/2010/main" val="1310130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DDB163D9-A449-4C1B-81F5-0915FFCA137E}" type="slidenum">
              <a:rPr lang="en-GB" smtClean="0"/>
              <a:t>11</a:t>
            </a:fld>
            <a:endParaRPr lang="en-GB"/>
          </a:p>
        </p:txBody>
      </p:sp>
    </p:spTree>
    <p:extLst>
      <p:ext uri="{BB962C8B-B14F-4D97-AF65-F5344CB8AC3E}">
        <p14:creationId xmlns:p14="http://schemas.microsoft.com/office/powerpoint/2010/main" val="2306407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DDB163D9-A449-4C1B-81F5-0915FFCA137E}" type="slidenum">
              <a:rPr lang="en-GB" smtClean="0"/>
              <a:t>12</a:t>
            </a:fld>
            <a:endParaRPr lang="en-GB"/>
          </a:p>
        </p:txBody>
      </p:sp>
    </p:spTree>
    <p:extLst>
      <p:ext uri="{BB962C8B-B14F-4D97-AF65-F5344CB8AC3E}">
        <p14:creationId xmlns:p14="http://schemas.microsoft.com/office/powerpoint/2010/main" val="575983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13</a:t>
            </a:fld>
            <a:endParaRPr lang="en-GB"/>
          </a:p>
        </p:txBody>
      </p:sp>
    </p:spTree>
    <p:extLst>
      <p:ext uri="{BB962C8B-B14F-4D97-AF65-F5344CB8AC3E}">
        <p14:creationId xmlns:p14="http://schemas.microsoft.com/office/powerpoint/2010/main" val="794787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605C5-E976-2E62-40F1-048DFB8CDF3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1AD3801-EBAE-D09C-9399-243C3D8931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FF90527-AD6D-D9E2-95C3-15CCF9748BAA}"/>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D513DA9F-78D2-57C9-FA86-B1FF97E0B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E338CB-BB34-A0D0-3CD0-7B9C67EADE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732724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85B17-2D4A-8708-EE47-03A3BEA5299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3AC1404-CDB7-B042-3334-97464FF58C9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8F27AF5-D2DF-1F27-6BC5-E81FABF024A2}"/>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9DC32F66-CE64-BFB1-8B2A-617E5A6E3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CDD782-36BD-E417-7269-44039BC8612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415617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CC629-9893-3A2F-1307-D110F0000E9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BF1D3CA-F371-67CD-AAF6-A2FAC8078E5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8E49D48-FF77-63BD-1755-68079797339E}"/>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47FDAD77-FDE4-6689-9078-13FE2C5FE0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62D518-E8A0-CA2B-D66F-2D2ABA55222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252982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F1DD8-6F61-D798-620A-BDD46CD3B8C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898870B-1C5B-4DD7-F943-693BD13915A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AF9B527-55FE-85A5-C77B-FA4AED9EBC7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07EA2A5-799A-FD81-6016-E0F2F51A0C0E}"/>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6" name="Footer Placeholder 5">
            <a:extLst>
              <a:ext uri="{FF2B5EF4-FFF2-40B4-BE49-F238E27FC236}">
                <a16:creationId xmlns:a16="http://schemas.microsoft.com/office/drawing/2014/main" id="{869EAE71-112B-9F0C-6C93-CA2F4818C0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34117-C4BB-D1BA-11CA-F1569DDAC15F}"/>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543094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E9F88-AE24-77B5-9358-6C21AE99751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AD14E18-AC35-3A7C-48F4-32CDE31B27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6DD1A86-C733-5A4A-F242-75E3DE5F451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3F2AD7E-2AD2-0A9E-BA58-3B9165DAD0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0D83D2D-54A4-64AF-A902-6F1499A1E23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25DF8E2-4015-ED98-BDB1-D607805E31D5}"/>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8" name="Footer Placeholder 7">
            <a:extLst>
              <a:ext uri="{FF2B5EF4-FFF2-40B4-BE49-F238E27FC236}">
                <a16:creationId xmlns:a16="http://schemas.microsoft.com/office/drawing/2014/main" id="{00836152-4D2E-CE77-EF66-85FA18A2E26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1110E3D-6BDF-BC0E-EDF7-C4949B1C5538}"/>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916043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21810-BF14-5961-45F8-B78FD252C8B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64DDA4A-4A71-F3D9-6122-11C51DE390B8}"/>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4" name="Footer Placeholder 3">
            <a:extLst>
              <a:ext uri="{FF2B5EF4-FFF2-40B4-BE49-F238E27FC236}">
                <a16:creationId xmlns:a16="http://schemas.microsoft.com/office/drawing/2014/main" id="{6A15F8EC-707E-6F07-7B6E-78CBEF4281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D3FC625-C212-8A12-B716-3CBF3A77F36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88121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9A345F-3664-A437-F440-DB6AF48ABF4B}"/>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3" name="Footer Placeholder 2">
            <a:extLst>
              <a:ext uri="{FF2B5EF4-FFF2-40B4-BE49-F238E27FC236}">
                <a16:creationId xmlns:a16="http://schemas.microsoft.com/office/drawing/2014/main" id="{A34C63B9-6FC1-456D-BA23-5E026F34EE5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F8236E-EE72-0FA1-3D72-455D126DA361}"/>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9747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A5072-4AE0-F7A8-886C-037355826C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1310454-604F-0CFD-0C57-865EDEE149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6F6DAEB-D6B4-2C91-E864-277C8C6CE8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4892FC8-A9A6-1613-1056-E87AFF6F0490}"/>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6" name="Footer Placeholder 5">
            <a:extLst>
              <a:ext uri="{FF2B5EF4-FFF2-40B4-BE49-F238E27FC236}">
                <a16:creationId xmlns:a16="http://schemas.microsoft.com/office/drawing/2014/main" id="{9140BD15-3521-7857-83B4-575348757E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C8AC2-614C-1F8F-C6DD-48D27BF771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944506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F795D-2291-58B1-B72C-E42BA35741B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6DDF923-E61D-61D4-FED8-0098FD491C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AD2552-997B-E567-CC6E-7A1799C534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13F112-EFB1-06CF-CA2E-4B3FDDAC7430}"/>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6" name="Footer Placeholder 5">
            <a:extLst>
              <a:ext uri="{FF2B5EF4-FFF2-40B4-BE49-F238E27FC236}">
                <a16:creationId xmlns:a16="http://schemas.microsoft.com/office/drawing/2014/main" id="{B9A22FD1-B22E-1DD1-E9F8-E111CF4D50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31AEE3-5477-BE5B-6E53-7D366B38422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467096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3979A-6B09-C30C-09E6-9A26BA59042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5C6AA19-95F7-4AC4-06A0-F2F57B6B973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42E377C-D9AC-D697-7B8A-C5062C99F4E2}"/>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69B17F4A-9A30-0824-E2FA-183EFCF207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F99CFD-0696-664A-E191-82A725AA675F}"/>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341761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CEE665-E3CB-BAFB-6457-9240D509456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6C65635-D64C-48CC-7310-46E41BF9CFB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F3F4FF1-1D19-44FF-C217-B31309A0DC4E}"/>
              </a:ext>
            </a:extLst>
          </p:cNvPr>
          <p:cNvSpPr>
            <a:spLocks noGrp="1"/>
          </p:cNvSpPr>
          <p:nvPr>
            <p:ph type="dt" sz="half" idx="10"/>
          </p:nvPr>
        </p:nvSpPr>
        <p:spPr/>
        <p:txBody>
          <a:body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857410D4-939F-4C18-5EB3-0F32CA85CF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823B94-7145-1F8E-1205-5E1ADAA5ED81}"/>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11482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1E23DF-8710-D18D-E428-A51B7FF9E7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E5DBCAA-D3E0-6330-2B06-B6C27CFBD4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92E584E-6AD5-0CAD-D1B7-AAFE75BDB3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49BEAE-CF41-1749-9B53-2874E6B82B1F}" type="datetimeFigureOut">
              <a:rPr lang="en-GB" smtClean="0"/>
              <a:t>13/02/2026</a:t>
            </a:fld>
            <a:endParaRPr lang="en-GB"/>
          </a:p>
        </p:txBody>
      </p:sp>
      <p:sp>
        <p:nvSpPr>
          <p:cNvPr id="5" name="Footer Placeholder 4">
            <a:extLst>
              <a:ext uri="{FF2B5EF4-FFF2-40B4-BE49-F238E27FC236}">
                <a16:creationId xmlns:a16="http://schemas.microsoft.com/office/drawing/2014/main" id="{03B0E719-FA61-A6CE-8946-98FFB3EA9D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2D65660-9081-6C05-A9AA-C791EA3E67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22017317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1.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b="1" dirty="0">
                <a:solidFill>
                  <a:schemeClr val="bg1"/>
                </a:solidFill>
                <a:latin typeface="Century Gothic" panose="020B0502020202020204" pitchFamily="34" charset="0"/>
              </a:rPr>
              <a:t>Sacred Spaces P</a:t>
            </a:r>
            <a:r>
              <a:rPr lang="en-GB" sz="4000" b="1" dirty="0">
                <a:solidFill>
                  <a:schemeClr val="bg1"/>
                </a:solidFill>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b="1" dirty="0">
                <a:solidFill>
                  <a:schemeClr val="bg1"/>
                </a:solidFill>
                <a:latin typeface="Century Gothic" panose="020B0502020202020204" pitchFamily="34" charset="0"/>
              </a:rPr>
              <a:t>Week commencing: 2</a:t>
            </a:r>
            <a:r>
              <a:rPr lang="en-GB" sz="4000" b="1" baseline="30000" dirty="0">
                <a:solidFill>
                  <a:schemeClr val="bg1"/>
                </a:solidFill>
                <a:latin typeface="Century Gothic" panose="020B0502020202020204" pitchFamily="34" charset="0"/>
              </a:rPr>
              <a:t>nd</a:t>
            </a:r>
            <a:r>
              <a:rPr lang="en-GB" sz="4000" b="1" dirty="0">
                <a:solidFill>
                  <a:schemeClr val="bg1"/>
                </a:solidFill>
                <a:latin typeface="Century Gothic" panose="020B0502020202020204" pitchFamily="34" charset="0"/>
              </a:rPr>
              <a:t> </a:t>
            </a:r>
            <a:r>
              <a:rPr lang="en-GB" sz="4800" b="1" baseline="30000" dirty="0">
                <a:solidFill>
                  <a:schemeClr val="bg1"/>
                </a:solidFill>
                <a:latin typeface="Century Gothic" panose="020B0502020202020204" pitchFamily="34" charset="0"/>
              </a:rPr>
              <a:t> </a:t>
            </a:r>
            <a:r>
              <a:rPr lang="en-GB" sz="4800" b="1" dirty="0">
                <a:solidFill>
                  <a:schemeClr val="bg1"/>
                </a:solidFill>
                <a:latin typeface="Century Gothic" panose="020B0502020202020204" pitchFamily="34" charset="0"/>
              </a:rPr>
              <a:t>March</a:t>
            </a:r>
            <a:endParaRPr lang="en-GB" sz="4000" b="1" dirty="0">
              <a:solidFill>
                <a:schemeClr val="bg1"/>
              </a:solidFill>
              <a:latin typeface="Century Gothic" panose="020B0502020202020204" pitchFamily="34" charset="0"/>
            </a:endParaRPr>
          </a:p>
        </p:txBody>
      </p:sp>
      <p:sp>
        <p:nvSpPr>
          <p:cNvPr id="14" name="Title 1">
            <a:extLst>
              <a:ext uri="{FF2B5EF4-FFF2-40B4-BE49-F238E27FC236}">
                <a16:creationId xmlns:a16="http://schemas.microsoft.com/office/drawing/2014/main" id="{501A1193-6181-C74C-A7D3-514A0AC035F5}"/>
              </a:ext>
            </a:extLst>
          </p:cNvPr>
          <p:cNvSpPr txBox="1">
            <a:spLocks/>
          </p:cNvSpPr>
          <p:nvPr/>
        </p:nvSpPr>
        <p:spPr>
          <a:xfrm>
            <a:off x="745738" y="5643237"/>
            <a:ext cx="10490316" cy="830997"/>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dirty="0">
                <a:solidFill>
                  <a:srgbClr val="FFC000"/>
                </a:solidFill>
                <a:latin typeface="Berlin Sans FB"/>
              </a:rPr>
              <a:t>2</a:t>
            </a:r>
            <a:r>
              <a:rPr lang="en-GB" sz="4800" baseline="30000" dirty="0">
                <a:solidFill>
                  <a:srgbClr val="FFC000"/>
                </a:solidFill>
                <a:latin typeface="Berlin Sans FB"/>
              </a:rPr>
              <a:t>nd</a:t>
            </a:r>
            <a:r>
              <a:rPr lang="en-GB" sz="4800" dirty="0">
                <a:solidFill>
                  <a:srgbClr val="FFC000"/>
                </a:solidFill>
                <a:latin typeface="Berlin Sans FB"/>
              </a:rPr>
              <a:t> Sunday of Lent </a:t>
            </a:r>
            <a:endParaRPr lang="en-GB" sz="6600" i="1" dirty="0">
              <a:solidFill>
                <a:srgbClr val="FFC000"/>
              </a:solidFill>
              <a:latin typeface="Berlin Sans FB"/>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5" name="Rectangle: Rounded Corners 91">
            <a:extLst>
              <a:ext uri="{FF2B5EF4-FFF2-40B4-BE49-F238E27FC236}">
                <a16:creationId xmlns:a16="http://schemas.microsoft.com/office/drawing/2014/main" id="{A7CC493D-EB10-0248-A0B7-401C8DFE6CE3}"/>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6" name="Picture 2" descr="Image result for hand sun">
            <a:extLst>
              <a:ext uri="{FF2B5EF4-FFF2-40B4-BE49-F238E27FC236}">
                <a16:creationId xmlns:a16="http://schemas.microsoft.com/office/drawing/2014/main" id="{3571B425-CD56-9D48-B8C0-679105D36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4077" y="1169490"/>
            <a:ext cx="7614700" cy="4289972"/>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12">
            <a:extLst>
              <a:ext uri="{FF2B5EF4-FFF2-40B4-BE49-F238E27FC236}">
                <a16:creationId xmlns:a16="http://schemas.microsoft.com/office/drawing/2014/main" id="{DBDA9D0E-62F1-914D-8168-BC0A31F55F12}"/>
              </a:ext>
            </a:extLst>
          </p:cNvPr>
          <p:cNvSpPr/>
          <p:nvPr/>
        </p:nvSpPr>
        <p:spPr>
          <a:xfrm rot="16200000">
            <a:off x="1412750" y="2240652"/>
            <a:ext cx="5984868" cy="2286000"/>
          </a:xfrm>
          <a:prstGeom prst="flowChartDocument">
            <a:avLst/>
          </a:prstGeom>
          <a:solidFill>
            <a:srgbClr val="7030A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0A216208-BB1A-2842-A377-3B6628C3619C}"/>
              </a:ext>
            </a:extLst>
          </p:cNvPr>
          <p:cNvSpPr txBox="1"/>
          <p:nvPr/>
        </p:nvSpPr>
        <p:spPr>
          <a:xfrm>
            <a:off x="852615" y="1304478"/>
            <a:ext cx="5341881" cy="4154984"/>
          </a:xfrm>
          <a:prstGeom prst="rect">
            <a:avLst/>
          </a:prstGeom>
          <a:noFill/>
        </p:spPr>
        <p:txBody>
          <a:bodyPr wrap="square" rtlCol="0">
            <a:spAutoFit/>
          </a:bodyPr>
          <a:lstStyle/>
          <a:p>
            <a:pPr algn="ctr"/>
            <a:r>
              <a:rPr lang="en-GB" sz="8800" b="1" i="1" dirty="0">
                <a:solidFill>
                  <a:schemeClr val="bg1"/>
                </a:solidFill>
                <a:latin typeface="Century Gothic" panose="020B0502020202020204" pitchFamily="34" charset="0"/>
              </a:rPr>
              <a:t>Shine</a:t>
            </a:r>
          </a:p>
          <a:p>
            <a:pPr algn="ctr"/>
            <a:r>
              <a:rPr lang="en-GB" sz="8800" b="1" i="1" dirty="0">
                <a:solidFill>
                  <a:schemeClr val="bg1"/>
                </a:solidFill>
                <a:latin typeface="Century Gothic" panose="020B0502020202020204" pitchFamily="34" charset="0"/>
              </a:rPr>
              <a:t> like </a:t>
            </a:r>
          </a:p>
          <a:p>
            <a:pPr algn="ctr"/>
            <a:r>
              <a:rPr lang="en-GB" sz="8800" b="1" i="1" dirty="0">
                <a:solidFill>
                  <a:schemeClr val="bg1"/>
                </a:solidFill>
                <a:latin typeface="Century Gothic" panose="020B0502020202020204" pitchFamily="34" charset="0"/>
              </a:rPr>
              <a:t>the sun</a:t>
            </a:r>
          </a:p>
        </p:txBody>
      </p:sp>
    </p:spTree>
    <p:extLst>
      <p:ext uri="{BB962C8B-B14F-4D97-AF65-F5344CB8AC3E}">
        <p14:creationId xmlns:p14="http://schemas.microsoft.com/office/powerpoint/2010/main" val="3890547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754439" y="121159"/>
            <a:ext cx="6437556"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growing to be </a:t>
            </a:r>
            <a:r>
              <a:rPr lang="en-GB" sz="2400" b="1" i="0" dirty="0">
                <a:solidFill>
                  <a:srgbClr val="FFC000"/>
                </a:solidFill>
                <a:effectLst/>
                <a:latin typeface="Raleway" pitchFamily="2" charset="77"/>
              </a:rPr>
              <a:t>Intentional</a:t>
            </a:r>
            <a:r>
              <a:rPr lang="en-GB" sz="2400" b="0" i="0" dirty="0">
                <a:solidFill>
                  <a:srgbClr val="FFC000"/>
                </a:solidFill>
                <a:effectLst/>
                <a:latin typeface="Raleway" pitchFamily="2" charset="77"/>
              </a:rPr>
              <a:t> </a:t>
            </a:r>
            <a:r>
              <a:rPr lang="en-GB" sz="2400" b="0" i="0" dirty="0">
                <a:solidFill>
                  <a:srgbClr val="2B2B2B"/>
                </a:solidFill>
                <a:effectLst/>
                <a:latin typeface="Raleway" pitchFamily="2" charset="77"/>
              </a:rPr>
              <a:t>in the way we live and use the resources of the earth, guided by conscience; and </a:t>
            </a:r>
            <a:r>
              <a:rPr lang="en-GB" sz="2400" b="1" i="0" dirty="0">
                <a:solidFill>
                  <a:srgbClr val="FFC000"/>
                </a:solidFill>
                <a:effectLst/>
                <a:latin typeface="Raleway" pitchFamily="2" charset="77"/>
              </a:rPr>
              <a:t>prophetic</a:t>
            </a:r>
            <a:r>
              <a:rPr lang="en-GB" sz="2400" b="0" i="0" dirty="0">
                <a:solidFill>
                  <a:srgbClr val="2B2B2B"/>
                </a:solidFill>
                <a:effectLst/>
                <a:latin typeface="Raleway" pitchFamily="2" charset="77"/>
              </a:rPr>
              <a:t> in the example we set to others.</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4A39346-7DD5-7A4A-91B1-F5645042DEC9}"/>
              </a:ext>
            </a:extLst>
          </p:cNvPr>
          <p:cNvSpPr txBox="1"/>
          <p:nvPr/>
        </p:nvSpPr>
        <p:spPr>
          <a:xfrm>
            <a:off x="5931243" y="5721178"/>
            <a:ext cx="6260752" cy="1015663"/>
          </a:xfrm>
          <a:prstGeom prst="rect">
            <a:avLst/>
          </a:prstGeom>
          <a:noFill/>
        </p:spPr>
        <p:txBody>
          <a:bodyPr wrap="square" rtlCol="0">
            <a:spAutoFit/>
          </a:bodyPr>
          <a:lstStyle/>
          <a:p>
            <a:pPr algn="ctr"/>
            <a:r>
              <a:rPr lang="en-GB" sz="2000" b="1" dirty="0">
                <a:solidFill>
                  <a:srgbClr val="FFC000"/>
                </a:solidFill>
                <a:latin typeface="Century Gothic" panose="020B0502020202020204" pitchFamily="34" charset="0"/>
              </a:rPr>
              <a:t>Intentional and Prophetic</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3" name="Picture 2" descr="St Augustine's Catholic Primary School">
            <a:extLst>
              <a:ext uri="{FF2B5EF4-FFF2-40B4-BE49-F238E27FC236}">
                <a16:creationId xmlns:a16="http://schemas.microsoft.com/office/drawing/2014/main" id="{298745B6-59E2-C840-A578-31DC590B34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977" t="4059" r="5764" b="4243"/>
          <a:stretch/>
        </p:blipFill>
        <p:spPr bwMode="auto">
          <a:xfrm>
            <a:off x="7259015" y="2060151"/>
            <a:ext cx="3858225" cy="3749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661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F7AD79E3-B297-9E47-88DF-9DAA52C0AACB}"/>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5" y="13837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393348" y="85529"/>
            <a:ext cx="11268046" cy="1187417"/>
          </a:xfrm>
        </p:spPr>
        <p:txBody>
          <a:bodyPr>
            <a:normAutofit fontScale="90000"/>
          </a:bodyPr>
          <a:lstStyle/>
          <a:p>
            <a:pPr algn="ctr"/>
            <a:r>
              <a:rPr lang="en-GB" sz="4000" b="1" i="1" dirty="0">
                <a:solidFill>
                  <a:schemeClr val="bg1"/>
                </a:solidFill>
                <a:latin typeface="Century Gothic" panose="020B0502020202020204" pitchFamily="34" charset="0"/>
              </a:rPr>
              <a:t>Let us remember that we are in the Holy Presence of God...</a:t>
            </a:r>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08599"/>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Flowchart: Document 13">
            <a:extLst>
              <a:ext uri="{FF2B5EF4-FFF2-40B4-BE49-F238E27FC236}">
                <a16:creationId xmlns:a16="http://schemas.microsoft.com/office/drawing/2014/main" id="{73950355-8B01-4244-B7E5-869CB4D63A7A}"/>
              </a:ext>
            </a:extLst>
          </p:cNvPr>
          <p:cNvSpPr/>
          <p:nvPr/>
        </p:nvSpPr>
        <p:spPr>
          <a:xfrm>
            <a:off x="395416" y="154160"/>
            <a:ext cx="11268046" cy="11345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0838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6247864"/>
          </a:xfrm>
          <a:prstGeom prst="rect">
            <a:avLst/>
          </a:prstGeom>
          <a:noFill/>
        </p:spPr>
        <p:txBody>
          <a:bodyPr wrap="square" lIns="91440" tIns="45720" rIns="91440" bIns="45720" rtlCol="0" anchor="t">
            <a:spAutoFit/>
          </a:bodyPr>
          <a:lstStyle/>
          <a:p>
            <a:pPr algn="ctr"/>
            <a:r>
              <a:rPr lang="en-GB" sz="8000" dirty="0">
                <a:latin typeface="Berlin Sans FB"/>
              </a:rPr>
              <a:t>A reading </a:t>
            </a:r>
          </a:p>
          <a:p>
            <a:pPr algn="ctr"/>
            <a:r>
              <a:rPr lang="en-GB" sz="8000" dirty="0">
                <a:latin typeface="Berlin Sans FB"/>
              </a:rPr>
              <a:t>from</a:t>
            </a:r>
          </a:p>
          <a:p>
            <a:pPr algn="ctr"/>
            <a:r>
              <a:rPr lang="en-GB" sz="8000" dirty="0">
                <a:latin typeface="Berlin Sans FB"/>
              </a:rPr>
              <a:t>THE GOSPEL</a:t>
            </a:r>
          </a:p>
          <a:p>
            <a:pPr algn="ctr"/>
            <a:r>
              <a:rPr lang="en-GB" sz="8000" dirty="0">
                <a:latin typeface="Berlin Sans FB"/>
              </a:rPr>
              <a:t>According to</a:t>
            </a:r>
          </a:p>
          <a:p>
            <a:pPr algn="ctr"/>
            <a:r>
              <a:rPr lang="en-GB" sz="8000" dirty="0">
                <a:solidFill>
                  <a:srgbClr val="FF0000"/>
                </a:solidFill>
                <a:latin typeface="Berlin Sans FB"/>
              </a:rPr>
              <a:t>MATTHEW</a:t>
            </a:r>
          </a:p>
        </p:txBody>
      </p:sp>
      <p:pic>
        <p:nvPicPr>
          <p:cNvPr id="2050" name="Picture 2" descr="Matthew's Gospel and getting things in order | Making an ass of myself">
            <a:extLst>
              <a:ext uri="{FF2B5EF4-FFF2-40B4-BE49-F238E27FC236}">
                <a16:creationId xmlns:a16="http://schemas.microsoft.com/office/drawing/2014/main" id="{F96EFF33-DD6F-0143-8A0C-DB5364F261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621" y="1"/>
            <a:ext cx="5326379" cy="6857999"/>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200000" flipH="1">
            <a:off x="2994069" y="3272575"/>
            <a:ext cx="7317258" cy="77211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4024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paper background">
            <a:extLst>
              <a:ext uri="{FF2B5EF4-FFF2-40B4-BE49-F238E27FC236}">
                <a16:creationId xmlns:a16="http://schemas.microsoft.com/office/drawing/2014/main" id="{C16701CE-1324-4453-9B33-DB029524E880}"/>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blipFill>
            <a:blip r:embed="rId4"/>
            <a:tile tx="0" ty="0" sx="100000" sy="100000" flip="none" algn="tl"/>
          </a:blipFill>
        </p:spPr>
      </p:pic>
      <p:pic>
        <p:nvPicPr>
          <p:cNvPr id="1026" name="Picture 2" descr="Image result for google image jesus desert"/>
          <p:cNvPicPr>
            <a:picLocks noChangeAspect="1" noChangeArrowheads="1"/>
          </p:cNvPicPr>
          <p:nvPr/>
        </p:nvPicPr>
        <p:blipFill rotWithShape="1">
          <a:blip r:embed="rId5">
            <a:extLst>
              <a:ext uri="{28A0092B-C50C-407E-A947-70E740481C1C}">
                <a14:useLocalDpi xmlns:a14="http://schemas.microsoft.com/office/drawing/2010/main" val="0"/>
              </a:ext>
            </a:extLst>
          </a:blip>
          <a:srcRect l="31168" r="26164"/>
          <a:stretch/>
        </p:blipFill>
        <p:spPr bwMode="auto">
          <a:xfrm>
            <a:off x="15722650" y="-55895"/>
            <a:ext cx="3368542" cy="6969783"/>
          </a:xfrm>
          <a:prstGeom prst="rect">
            <a:avLst/>
          </a:prstGeom>
          <a:noFill/>
          <a:extLst>
            <a:ext uri="{909E8E84-426E-40DD-AFC4-6F175D3DCCD1}">
              <a14:hiddenFill xmlns:a14="http://schemas.microsoft.com/office/drawing/2010/main">
                <a:solidFill>
                  <a:srgbClr val="FFFFFF"/>
                </a:solidFill>
              </a14:hiddenFill>
            </a:ext>
          </a:extLst>
        </p:spPr>
      </p:pic>
      <p:sp>
        <p:nvSpPr>
          <p:cNvPr id="3" name="Flowchart: Document 2">
            <a:extLst>
              <a:ext uri="{FF2B5EF4-FFF2-40B4-BE49-F238E27FC236}">
                <a16:creationId xmlns:a16="http://schemas.microsoft.com/office/drawing/2014/main" id="{978E3DC2-5411-4BEF-9748-3C1F723112B5}"/>
              </a:ext>
            </a:extLst>
          </p:cNvPr>
          <p:cNvSpPr/>
          <p:nvPr/>
        </p:nvSpPr>
        <p:spPr>
          <a:xfrm rot="16367891" flipH="1">
            <a:off x="19028566" y="2693010"/>
            <a:ext cx="7051196" cy="762922"/>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306874" y="243512"/>
            <a:ext cx="11885125" cy="5324535"/>
          </a:xfrm>
          <a:prstGeom prst="rect">
            <a:avLst/>
          </a:prstGeom>
          <a:noFill/>
        </p:spPr>
        <p:txBody>
          <a:bodyPr wrap="square" rtlCol="0">
            <a:spAutoFit/>
          </a:bodyPr>
          <a:lstStyle/>
          <a:p>
            <a:r>
              <a:rPr lang="en-US" sz="3400" dirty="0">
                <a:solidFill>
                  <a:srgbClr val="292929"/>
                </a:solidFill>
                <a:latin typeface="Century Gothic" panose="020B0502020202020204" pitchFamily="34" charset="0"/>
              </a:rPr>
              <a:t>Jesus took with him Peter and James and his brother John and led them up a high mountain where they could be alone. There in their presence he was transfigured: </a:t>
            </a:r>
            <a:r>
              <a:rPr lang="en-US" sz="3400" b="1" i="1" dirty="0">
                <a:solidFill>
                  <a:srgbClr val="FF0000"/>
                </a:solidFill>
                <a:latin typeface="Century Gothic" panose="020B0502020202020204" pitchFamily="34" charset="0"/>
              </a:rPr>
              <a:t>his face shone like the sun </a:t>
            </a:r>
            <a:r>
              <a:rPr lang="en-US" sz="3400" dirty="0">
                <a:solidFill>
                  <a:srgbClr val="292929"/>
                </a:solidFill>
                <a:latin typeface="Century Gothic" panose="020B0502020202020204" pitchFamily="34" charset="0"/>
              </a:rPr>
              <a:t>and his clothes became as white as the light. Suddenly Moses and Elijah appeared to them; they were talking with him. </a:t>
            </a:r>
          </a:p>
          <a:p>
            <a:endParaRPr lang="en-US" sz="3400" dirty="0">
              <a:solidFill>
                <a:srgbClr val="292929"/>
              </a:solidFill>
              <a:latin typeface="Century Gothic" panose="020B0502020202020204" pitchFamily="34" charset="0"/>
            </a:endParaRPr>
          </a:p>
          <a:p>
            <a:r>
              <a:rPr lang="en-US" sz="3400" dirty="0">
                <a:solidFill>
                  <a:srgbClr val="292929"/>
                </a:solidFill>
                <a:latin typeface="Century Gothic" panose="020B0502020202020204" pitchFamily="34" charset="0"/>
              </a:rPr>
              <a:t>Then Peter spoke to Jesus. ‘Lord,’ he said ‘it is wonderful for us to be here; if you wish, I will make three tents here, one for you, one for Moses and one for Elijah.’</a:t>
            </a:r>
            <a:endParaRPr lang="en-US" sz="3400" b="1" i="1" dirty="0">
              <a:solidFill>
                <a:srgbClr val="292929"/>
              </a:solidFill>
              <a:latin typeface="Century Gothic" panose="020B0502020202020204" pitchFamily="34" charset="0"/>
            </a:endParaRPr>
          </a:p>
        </p:txBody>
      </p:sp>
    </p:spTree>
    <p:extLst>
      <p:ext uri="{BB962C8B-B14F-4D97-AF65-F5344CB8AC3E}">
        <p14:creationId xmlns:p14="http://schemas.microsoft.com/office/powerpoint/2010/main" val="4277831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D0E4-54BA-AC40-B882-1935FB23D6C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549F488-D31E-6541-A467-94D7C7FD0EBE}"/>
              </a:ext>
            </a:extLst>
          </p:cNvPr>
          <p:cNvSpPr>
            <a:spLocks noGrp="1"/>
          </p:cNvSpPr>
          <p:nvPr>
            <p:ph idx="1"/>
          </p:nvPr>
        </p:nvSpPr>
        <p:spPr/>
        <p:txBody>
          <a:bodyPr/>
          <a:lstStyle/>
          <a:p>
            <a:endParaRPr lang="en-US"/>
          </a:p>
        </p:txBody>
      </p:sp>
      <p:pic>
        <p:nvPicPr>
          <p:cNvPr id="4" name="Picture 2" descr="Image result for paper background">
            <a:extLst>
              <a:ext uri="{FF2B5EF4-FFF2-40B4-BE49-F238E27FC236}">
                <a16:creationId xmlns:a16="http://schemas.microsoft.com/office/drawing/2014/main" id="{110F02A5-6B2C-5A4A-8919-13152A3DDB0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blipFill>
            <a:blip r:embed="rId3"/>
            <a:tile tx="0" ty="0" sx="100000" sy="100000" flip="none" algn="tl"/>
          </a:blipFill>
        </p:spPr>
      </p:pic>
      <p:sp>
        <p:nvSpPr>
          <p:cNvPr id="5" name="TextBox 4">
            <a:extLst>
              <a:ext uri="{FF2B5EF4-FFF2-40B4-BE49-F238E27FC236}">
                <a16:creationId xmlns:a16="http://schemas.microsoft.com/office/drawing/2014/main" id="{1991B6E7-8DEB-6D45-8B76-111BD48EB24E}"/>
              </a:ext>
            </a:extLst>
          </p:cNvPr>
          <p:cNvSpPr txBox="1"/>
          <p:nvPr/>
        </p:nvSpPr>
        <p:spPr>
          <a:xfrm>
            <a:off x="306874" y="243512"/>
            <a:ext cx="11885125" cy="6370975"/>
          </a:xfrm>
          <a:prstGeom prst="rect">
            <a:avLst/>
          </a:prstGeom>
          <a:noFill/>
        </p:spPr>
        <p:txBody>
          <a:bodyPr wrap="square" rtlCol="0">
            <a:spAutoFit/>
          </a:bodyPr>
          <a:lstStyle/>
          <a:p>
            <a:r>
              <a:rPr lang="en-US" sz="3400" dirty="0">
                <a:solidFill>
                  <a:srgbClr val="292929"/>
                </a:solidFill>
                <a:latin typeface="Century Gothic" panose="020B0502020202020204" pitchFamily="34" charset="0"/>
              </a:rPr>
              <a:t>He was still speaking when suddenly a bright cloud covered them with shadow, and from the cloud there came a voice which said, ‘This is my Son, the Beloved; he enjoys my </a:t>
            </a:r>
            <a:r>
              <a:rPr lang="en-US" sz="3400" dirty="0" err="1">
                <a:solidFill>
                  <a:srgbClr val="292929"/>
                </a:solidFill>
                <a:latin typeface="Century Gothic" panose="020B0502020202020204" pitchFamily="34" charset="0"/>
              </a:rPr>
              <a:t>favour</a:t>
            </a:r>
            <a:r>
              <a:rPr lang="en-US" sz="3400" dirty="0">
                <a:solidFill>
                  <a:srgbClr val="292929"/>
                </a:solidFill>
                <a:latin typeface="Century Gothic" panose="020B0502020202020204" pitchFamily="34" charset="0"/>
              </a:rPr>
              <a:t>. Listen to him.’ When they heard this the disciples fell on their faces overcome with fear. But Jesus came up and touched them. ‘Stand up,’ he said ‘do not be afraid.’ And when they raised their eyes they saw no one but only Jesus.</a:t>
            </a:r>
          </a:p>
          <a:p>
            <a:r>
              <a:rPr lang="en-US" sz="3400" dirty="0">
                <a:solidFill>
                  <a:srgbClr val="292929"/>
                </a:solidFill>
                <a:latin typeface="Century Gothic" panose="020B0502020202020204" pitchFamily="34" charset="0"/>
              </a:rPr>
              <a:t>As they came down from the mountain Jesus gave them this order, ‘Tell no one about the vision until the Son of Man has risen from the dead.’</a:t>
            </a:r>
          </a:p>
          <a:p>
            <a:pPr algn="r"/>
            <a:r>
              <a:rPr lang="en-US" sz="3400" b="1" dirty="0">
                <a:solidFill>
                  <a:srgbClr val="C00000"/>
                </a:solidFill>
                <a:latin typeface="Century Gothic" panose="020B0502020202020204" pitchFamily="34" charset="0"/>
              </a:rPr>
              <a:t>Matthew 17:1-9</a:t>
            </a:r>
            <a:r>
              <a:rPr lang="en-US" sz="3400" dirty="0">
                <a:solidFill>
                  <a:srgbClr val="292929"/>
                </a:solidFill>
                <a:latin typeface="Century Gothic" panose="020B0502020202020204" pitchFamily="34" charset="0"/>
              </a:rPr>
              <a:t>   </a:t>
            </a:r>
            <a:endParaRPr lang="en-US" sz="3400" b="1" i="1" dirty="0">
              <a:solidFill>
                <a:srgbClr val="292929"/>
              </a:solidFill>
              <a:latin typeface="Century Gothic" panose="020B0502020202020204" pitchFamily="34" charset="0"/>
            </a:endParaRPr>
          </a:p>
        </p:txBody>
      </p:sp>
    </p:spTree>
    <p:extLst>
      <p:ext uri="{BB962C8B-B14F-4D97-AF65-F5344CB8AC3E}">
        <p14:creationId xmlns:p14="http://schemas.microsoft.com/office/powerpoint/2010/main" val="4216964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2C97CF32-C766-4F0A-8FEA-8BC738463D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0324" y="0"/>
            <a:ext cx="489087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39869" y="-45969"/>
            <a:ext cx="8961054" cy="6858000"/>
          </a:xfrm>
          <a:prstGeom prst="rect">
            <a:avLst/>
          </a:prstGeom>
          <a:blipFill>
            <a:blip r:embed="rId5"/>
            <a:tile tx="0" ty="0" sx="100000" sy="100000" flip="none" algn="tl"/>
          </a:blipFill>
        </p:spPr>
      </p:pic>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46116" y="2399057"/>
            <a:ext cx="8938364" cy="1077265"/>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393700" y="1206120"/>
            <a:ext cx="7786183" cy="1169551"/>
          </a:xfrm>
          <a:prstGeom prst="rect">
            <a:avLst/>
          </a:prstGeom>
          <a:noFill/>
        </p:spPr>
        <p:txBody>
          <a:bodyPr wrap="square" lIns="91440" tIns="45720" rIns="91440" bIns="45720" rtlCol="0" anchor="t">
            <a:spAutoFit/>
          </a:bodyPr>
          <a:lstStyle/>
          <a:p>
            <a:pPr algn="r"/>
            <a:r>
              <a:rPr lang="en-US" sz="3600" dirty="0">
                <a:solidFill>
                  <a:srgbClr val="C00000"/>
                </a:solidFill>
                <a:latin typeface="Century Gothic" panose="020B0502020202020204" pitchFamily="34" charset="0"/>
              </a:rPr>
              <a:t>‘His face shone like the sun’ </a:t>
            </a:r>
            <a:r>
              <a:rPr lang="en-US" sz="3400" b="1" i="1" dirty="0">
                <a:solidFill>
                  <a:srgbClr val="292929"/>
                </a:solidFill>
                <a:latin typeface="Century Gothic" panose="020B0502020202020204" pitchFamily="34" charset="0"/>
              </a:rPr>
              <a:t>Matthew 17: 1-9</a:t>
            </a:r>
          </a:p>
        </p:txBody>
      </p:sp>
      <p:sp>
        <p:nvSpPr>
          <p:cNvPr id="49" name="Rectangle 48"/>
          <p:cNvSpPr/>
          <p:nvPr/>
        </p:nvSpPr>
        <p:spPr>
          <a:xfrm>
            <a:off x="-17179" y="3299774"/>
            <a:ext cx="8944611" cy="35545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lowchart: Document 30">
            <a:extLst>
              <a:ext uri="{FF2B5EF4-FFF2-40B4-BE49-F238E27FC236}">
                <a16:creationId xmlns:a16="http://schemas.microsoft.com/office/drawing/2014/main" id="{3D5D05D9-63B9-4376-8387-06D25405B669}"/>
              </a:ext>
            </a:extLst>
          </p:cNvPr>
          <p:cNvSpPr/>
          <p:nvPr/>
        </p:nvSpPr>
        <p:spPr>
          <a:xfrm rot="16200000" flipH="1">
            <a:off x="5265354" y="3385762"/>
            <a:ext cx="7317258" cy="545735"/>
          </a:xfrm>
          <a:prstGeom prst="flowChartDocument">
            <a:avLst/>
          </a:prstGeom>
          <a:solidFill>
            <a:srgbClr val="FF33CC"/>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Document 5"/>
          <p:cNvSpPr/>
          <p:nvPr/>
        </p:nvSpPr>
        <p:spPr>
          <a:xfrm>
            <a:off x="-17179" y="1"/>
            <a:ext cx="12278388"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7394" y="85306"/>
            <a:ext cx="12209394" cy="769441"/>
          </a:xfrm>
          <a:prstGeom prst="rect">
            <a:avLst/>
          </a:prstGeom>
          <a:noFill/>
        </p:spPr>
        <p:txBody>
          <a:bodyPr wrap="square" rtlCol="0">
            <a:spAutoFit/>
          </a:bodyPr>
          <a:lstStyle/>
          <a:p>
            <a:pPr algn="ctr"/>
            <a:r>
              <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212928" y="2801839"/>
            <a:ext cx="8390375" cy="3970318"/>
          </a:xfrm>
          <a:prstGeom prst="rect">
            <a:avLst/>
          </a:prstGeom>
          <a:noFill/>
        </p:spPr>
        <p:txBody>
          <a:bodyPr wrap="square" rtlCol="0">
            <a:spAutoFit/>
          </a:bodyPr>
          <a:lstStyle/>
          <a:p>
            <a:pPr algn="l" rtl="0" fontAlgn="base"/>
            <a:r>
              <a:rPr lang="en-US" sz="2800" b="0" i="0" dirty="0">
                <a:solidFill>
                  <a:schemeClr val="bg1"/>
                </a:solidFill>
                <a:effectLst/>
                <a:latin typeface="Century Gothic" panose="020B0502020202020204" pitchFamily="34" charset="0"/>
              </a:rPr>
              <a:t>This reading reveals the deeply profound affect that Jesus had on other lives.</a:t>
            </a:r>
          </a:p>
          <a:p>
            <a:pPr algn="l" rtl="0" fontAlgn="base"/>
            <a:endParaRPr lang="en-US" sz="2800" dirty="0">
              <a:solidFill>
                <a:schemeClr val="bg1"/>
              </a:solidFill>
              <a:latin typeface="Century Gothic" panose="020B0502020202020204" pitchFamily="34" charset="0"/>
            </a:endParaRPr>
          </a:p>
          <a:p>
            <a:pPr algn="l" rtl="0" fontAlgn="base"/>
            <a:r>
              <a:rPr lang="en-US" sz="2800" dirty="0">
                <a:solidFill>
                  <a:schemeClr val="bg1"/>
                </a:solidFill>
                <a:latin typeface="Century Gothic" panose="020B0502020202020204" pitchFamily="34" charset="0"/>
              </a:rPr>
              <a:t>What is truly remarkable is that Jesus’ example shines on 2,000 years later.</a:t>
            </a:r>
          </a:p>
          <a:p>
            <a:pPr algn="l" rtl="0" fontAlgn="base"/>
            <a:endParaRPr lang="en-US" sz="2800" b="0" i="0" dirty="0">
              <a:solidFill>
                <a:schemeClr val="bg1"/>
              </a:solidFill>
              <a:effectLst/>
              <a:latin typeface="Century Gothic" panose="020B0502020202020204" pitchFamily="34" charset="0"/>
            </a:endParaRPr>
          </a:p>
          <a:p>
            <a:pPr algn="l" rtl="0" fontAlgn="base"/>
            <a:r>
              <a:rPr lang="en-US" sz="2800" dirty="0">
                <a:solidFill>
                  <a:schemeClr val="bg1"/>
                </a:solidFill>
                <a:latin typeface="Century Gothic" panose="020B0502020202020204" pitchFamily="34" charset="0"/>
              </a:rPr>
              <a:t>During Lent, we reflect on key people that have a positive influence in our lives.  Who is it for you?</a:t>
            </a:r>
          </a:p>
        </p:txBody>
      </p:sp>
    </p:spTree>
    <p:extLst>
      <p:ext uri="{BB962C8B-B14F-4D97-AF65-F5344CB8AC3E}">
        <p14:creationId xmlns:p14="http://schemas.microsoft.com/office/powerpoint/2010/main" val="3390083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10"/>
          <p:cNvSpPr txBox="1"/>
          <p:nvPr/>
        </p:nvSpPr>
        <p:spPr>
          <a:xfrm>
            <a:off x="93348" y="1280542"/>
            <a:ext cx="5860583" cy="4606389"/>
          </a:xfrm>
          <a:prstGeom prst="rect">
            <a:avLst/>
          </a:prstGeom>
          <a:noFill/>
        </p:spPr>
        <p:txBody>
          <a:bodyPr wrap="square" rtlCol="0">
            <a:spAutoFit/>
          </a:bodyPr>
          <a:lstStyle/>
          <a:p>
            <a:pPr algn="ctr" rtl="0" fontAlgn="base"/>
            <a:r>
              <a:rPr lang="en-US" sz="8800" baseline="-25000" dirty="0">
                <a:solidFill>
                  <a:schemeClr val="bg2">
                    <a:lumMod val="25000"/>
                  </a:schemeClr>
                </a:solidFill>
                <a:latin typeface="Trebuchet MS" panose="020B0603020202020204" pitchFamily="34" charset="0"/>
              </a:rPr>
              <a:t>“You change</a:t>
            </a:r>
          </a:p>
          <a:p>
            <a:pPr algn="ctr" rtl="0" fontAlgn="base"/>
            <a:r>
              <a:rPr lang="en-US" sz="8800" baseline="-25000" dirty="0">
                <a:solidFill>
                  <a:schemeClr val="bg2">
                    <a:lumMod val="25000"/>
                  </a:schemeClr>
                </a:solidFill>
                <a:latin typeface="Trebuchet MS" panose="020B0603020202020204" pitchFamily="34" charset="0"/>
              </a:rPr>
              <a:t>Your </a:t>
            </a:r>
            <a:r>
              <a:rPr lang="en-US" sz="8800" b="1" baseline="-25000" dirty="0">
                <a:solidFill>
                  <a:srgbClr val="FF0000"/>
                </a:solidFill>
                <a:latin typeface="Segoe Print" panose="02000600000000000000" pitchFamily="2" charset="0"/>
              </a:rPr>
              <a:t>life</a:t>
            </a:r>
          </a:p>
          <a:p>
            <a:pPr algn="ctr" rtl="0" fontAlgn="base"/>
            <a:r>
              <a:rPr lang="en-US" sz="8800" baseline="-25000" dirty="0">
                <a:solidFill>
                  <a:schemeClr val="bg2">
                    <a:lumMod val="25000"/>
                  </a:schemeClr>
                </a:solidFill>
                <a:latin typeface="Trebuchet MS" panose="020B0603020202020204" pitchFamily="34" charset="0"/>
              </a:rPr>
              <a:t>By changing</a:t>
            </a:r>
          </a:p>
          <a:p>
            <a:pPr algn="ctr" rtl="0" fontAlgn="base"/>
            <a:r>
              <a:rPr lang="en-US" sz="8800" baseline="-25000" dirty="0">
                <a:solidFill>
                  <a:schemeClr val="bg2">
                    <a:lumMod val="25000"/>
                  </a:schemeClr>
                </a:solidFill>
                <a:latin typeface="Trebuchet MS" panose="020B0603020202020204" pitchFamily="34" charset="0"/>
              </a:rPr>
              <a:t>Your </a:t>
            </a:r>
            <a:r>
              <a:rPr lang="en-US" sz="8800" b="1" baseline="-25000" dirty="0">
                <a:solidFill>
                  <a:srgbClr val="FF0000"/>
                </a:solidFill>
                <a:latin typeface="Segoe Print" panose="02000600000000000000" pitchFamily="2" charset="0"/>
              </a:rPr>
              <a:t>heart</a:t>
            </a:r>
            <a:r>
              <a:rPr lang="en-US" sz="8800" baseline="-25000" dirty="0">
                <a:solidFill>
                  <a:schemeClr val="bg2">
                    <a:lumMod val="25000"/>
                  </a:schemeClr>
                </a:solidFill>
                <a:latin typeface="Trebuchet MS" panose="020B0603020202020204" pitchFamily="34" charset="0"/>
              </a:rPr>
              <a:t>.”</a:t>
            </a:r>
          </a:p>
          <a:p>
            <a:pPr algn="l" rtl="0" fontAlgn="base"/>
            <a:endParaRPr lang="en-US" sz="8800" b="1" baseline="-25000" dirty="0">
              <a:solidFill>
                <a:srgbClr val="FF0000"/>
              </a:solidFill>
              <a:latin typeface="Segoe Print" panose="02000600000000000000" pitchFamily="2" charset="0"/>
            </a:endParaRPr>
          </a:p>
        </p:txBody>
      </p:sp>
      <p:sp>
        <p:nvSpPr>
          <p:cNvPr id="12" name="Flowchart: Document 11"/>
          <p:cNvSpPr/>
          <p:nvPr/>
        </p:nvSpPr>
        <p:spPr>
          <a:xfrm>
            <a:off x="1" y="1"/>
            <a:ext cx="12192000"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rPr>
              <a:t>Wise Words</a:t>
            </a:r>
          </a:p>
        </p:txBody>
      </p:sp>
      <p:pic>
        <p:nvPicPr>
          <p:cNvPr id="2" name="Picture 1">
            <a:extLst>
              <a:ext uri="{FF2B5EF4-FFF2-40B4-BE49-F238E27FC236}">
                <a16:creationId xmlns:a16="http://schemas.microsoft.com/office/drawing/2014/main" id="{99B36F2D-2892-4B35-9F8E-CCC6607F9347}"/>
              </a:ext>
            </a:extLst>
          </p:cNvPr>
          <p:cNvPicPr>
            <a:picLocks noChangeAspect="1"/>
          </p:cNvPicPr>
          <p:nvPr/>
        </p:nvPicPr>
        <p:blipFill>
          <a:blip r:embed="rId3"/>
          <a:stretch>
            <a:fillRect/>
          </a:stretch>
        </p:blipFill>
        <p:spPr>
          <a:xfrm>
            <a:off x="5953931" y="1850131"/>
            <a:ext cx="6238069" cy="5068431"/>
          </a:xfrm>
          <a:prstGeom prst="rect">
            <a:avLst/>
          </a:prstGeom>
        </p:spPr>
      </p:pic>
      <p:sp>
        <p:nvSpPr>
          <p:cNvPr id="8" name="Flowchart: Document 7">
            <a:extLst>
              <a:ext uri="{FF2B5EF4-FFF2-40B4-BE49-F238E27FC236}">
                <a16:creationId xmlns:a16="http://schemas.microsoft.com/office/drawing/2014/main" id="{984E36FC-9B74-4BC8-A830-8C74F6DDFEB6}"/>
              </a:ext>
            </a:extLst>
          </p:cNvPr>
          <p:cNvSpPr/>
          <p:nvPr/>
        </p:nvSpPr>
        <p:spPr>
          <a:xfrm rot="273652">
            <a:off x="485101" y="5457806"/>
            <a:ext cx="5050008" cy="260819"/>
          </a:xfrm>
          <a:prstGeom prst="flowChartDocument">
            <a:avLst/>
          </a:prstGeom>
          <a:solidFill>
            <a:srgbClr val="FFC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6C227665-F94D-4DD3-8E53-B79DCBE0A3F0}"/>
              </a:ext>
            </a:extLst>
          </p:cNvPr>
          <p:cNvSpPr txBox="1"/>
          <p:nvPr/>
        </p:nvSpPr>
        <p:spPr>
          <a:xfrm>
            <a:off x="0" y="5715861"/>
            <a:ext cx="5860583" cy="584775"/>
          </a:xfrm>
          <a:prstGeom prst="rect">
            <a:avLst/>
          </a:prstGeom>
          <a:noFill/>
        </p:spPr>
        <p:txBody>
          <a:bodyPr wrap="square" rtlCol="0">
            <a:spAutoFit/>
          </a:bodyPr>
          <a:lstStyle/>
          <a:p>
            <a:pPr algn="ctr" rtl="0" fontAlgn="base"/>
            <a:r>
              <a:rPr lang="en-US" sz="4800" b="1" baseline="-25000" dirty="0">
                <a:solidFill>
                  <a:schemeClr val="bg2">
                    <a:lumMod val="25000"/>
                  </a:schemeClr>
                </a:solidFill>
                <a:latin typeface="Trebuchet MS" panose="020B0603020202020204" pitchFamily="34" charset="0"/>
              </a:rPr>
              <a:t>Max Lucado</a:t>
            </a:r>
            <a:endParaRPr lang="en-US" sz="8800" b="1" baseline="-25000" dirty="0">
              <a:solidFill>
                <a:srgbClr val="FF0000"/>
              </a:solidFill>
              <a:latin typeface="Segoe Print" panose="02000600000000000000" pitchFamily="2" charset="0"/>
            </a:endParaRPr>
          </a:p>
        </p:txBody>
      </p:sp>
    </p:spTree>
    <p:extLst>
      <p:ext uri="{BB962C8B-B14F-4D97-AF65-F5344CB8AC3E}">
        <p14:creationId xmlns:p14="http://schemas.microsoft.com/office/powerpoint/2010/main" val="1125366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762273" y="802633"/>
            <a:ext cx="10935730" cy="4862870"/>
          </a:xfrm>
          <a:prstGeom prst="rect">
            <a:avLst/>
          </a:prstGeom>
          <a:noFill/>
        </p:spPr>
        <p:txBody>
          <a:bodyPr wrap="square">
            <a:spAutoFit/>
          </a:bodyPr>
          <a:lstStyle/>
          <a:p>
            <a:pPr marL="0" indent="0">
              <a:buNone/>
            </a:pPr>
            <a:r>
              <a:rPr lang="en-GB" sz="2200" dirty="0">
                <a:effectLst/>
                <a:latin typeface="Century Gothic" panose="020B0502020202020204" pitchFamily="34" charset="0"/>
              </a:rPr>
              <a:t>As we think about Jesus’ words, we take a moment to reflect in silence.</a:t>
            </a:r>
          </a:p>
          <a:p>
            <a:pPr marL="0" indent="0">
              <a:buNone/>
            </a:pPr>
            <a:endParaRPr lang="en-GB" sz="2400" dirty="0">
              <a:latin typeface="Century Gothic" panose="020B0502020202020204" pitchFamily="34" charset="0"/>
            </a:endParaRPr>
          </a:p>
          <a:p>
            <a:pPr algn="l"/>
            <a:r>
              <a:rPr lang="en-GB" sz="2400" dirty="0">
                <a:latin typeface="Century Gothic" panose="020B0502020202020204" pitchFamily="34" charset="0"/>
              </a:rPr>
              <a:t>Lent is a time to reflect on how we trust God in our lives. Are you holding on to fears or doubts that keep you from following God?</a:t>
            </a: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r>
              <a:rPr lang="en-GB" sz="2400" dirty="0">
                <a:latin typeface="Century Gothic" panose="020B0502020202020204" pitchFamily="34" charset="0"/>
              </a:rPr>
              <a:t>Are you willing to step forward even though the path is not clear?</a:t>
            </a: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sp>
        <p:nvSpPr>
          <p:cNvPr id="9" name="Flowchart: Document 47">
            <a:extLst>
              <a:ext uri="{FF2B5EF4-FFF2-40B4-BE49-F238E27FC236}">
                <a16:creationId xmlns:a16="http://schemas.microsoft.com/office/drawing/2014/main" id="{60F5573E-0A06-A44A-B092-E8158095DA8F}"/>
              </a:ext>
            </a:extLst>
          </p:cNvPr>
          <p:cNvSpPr/>
          <p:nvPr/>
        </p:nvSpPr>
        <p:spPr>
          <a:xfrm rot="5400000" flipH="1">
            <a:off x="8447441" y="3113441"/>
            <a:ext cx="6772694" cy="716424"/>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53419132-5C25-334C-BBF6-7515AF86E776}"/>
              </a:ext>
            </a:extLst>
          </p:cNvPr>
          <p:cNvSpPr txBox="1"/>
          <p:nvPr/>
        </p:nvSpPr>
        <p:spPr>
          <a:xfrm>
            <a:off x="0" y="0"/>
            <a:ext cx="12286004" cy="769441"/>
          </a:xfrm>
          <a:prstGeom prst="rect">
            <a:avLst/>
          </a:prstGeom>
          <a:solidFill>
            <a:srgbClr val="7030A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10" name="Flowchart: Document 47">
            <a:extLst>
              <a:ext uri="{FF2B5EF4-FFF2-40B4-BE49-F238E27FC236}">
                <a16:creationId xmlns:a16="http://schemas.microsoft.com/office/drawing/2014/main" id="{5C6D9F24-7176-DF4F-84D6-E887937C0C6C}"/>
              </a:ext>
            </a:extLst>
          </p:cNvPr>
          <p:cNvSpPr/>
          <p:nvPr/>
        </p:nvSpPr>
        <p:spPr>
          <a:xfrm rot="16200000" flipH="1">
            <a:off x="-3028134" y="3108454"/>
            <a:ext cx="6772694" cy="716424"/>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4" descr="Pause | Focusing-Oriented Coaching">
            <a:extLst>
              <a:ext uri="{FF2B5EF4-FFF2-40B4-BE49-F238E27FC236}">
                <a16:creationId xmlns:a16="http://schemas.microsoft.com/office/drawing/2014/main" id="{D2D1CBF4-1AD1-634C-A87D-AD9A701B2A33}"/>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0428" y="2501912"/>
            <a:ext cx="2554014" cy="115653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Pause | Focusing-Oriented Coaching">
            <a:extLst>
              <a:ext uri="{FF2B5EF4-FFF2-40B4-BE49-F238E27FC236}">
                <a16:creationId xmlns:a16="http://schemas.microsoft.com/office/drawing/2014/main" id="{3859238B-FE51-3B4A-AB65-AAB4D4420930}"/>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0428" y="4001166"/>
            <a:ext cx="2554014" cy="1156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17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paper background">
            <a:extLst>
              <a:ext uri="{FF2B5EF4-FFF2-40B4-BE49-F238E27FC236}">
                <a16:creationId xmlns:a16="http://schemas.microsoft.com/office/drawing/2014/main" id="{31A2F2F6-1090-4CCB-A335-3214BCAD2079}"/>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blipFill>
            <a:blip r:embed="rId4"/>
            <a:tile tx="0" ty="0" sx="100000" sy="100000" flip="none" algn="tl"/>
          </a:blipFill>
        </p:spPr>
      </p:pic>
      <p:sp>
        <p:nvSpPr>
          <p:cNvPr id="11" name="TextBox 10"/>
          <p:cNvSpPr txBox="1"/>
          <p:nvPr/>
        </p:nvSpPr>
        <p:spPr>
          <a:xfrm>
            <a:off x="239527" y="1141828"/>
            <a:ext cx="11721165" cy="6063198"/>
          </a:xfrm>
          <a:prstGeom prst="rect">
            <a:avLst/>
          </a:prstGeom>
          <a:noFill/>
        </p:spPr>
        <p:txBody>
          <a:bodyPr wrap="square" rtlCol="0">
            <a:spAutoFit/>
          </a:bodyPr>
          <a:lstStyle/>
          <a:p>
            <a:pPr algn="l" rtl="0" fontAlgn="base"/>
            <a:r>
              <a:rPr lang="en-US" sz="4000" dirty="0">
                <a:solidFill>
                  <a:srgbClr val="0070C0"/>
                </a:solidFill>
                <a:latin typeface="Segoe Print" panose="02000600000000000000" pitchFamily="2" charset="0"/>
              </a:rPr>
              <a:t>Identify a change you can make </a:t>
            </a:r>
          </a:p>
          <a:p>
            <a:pPr algn="l" rtl="0" fontAlgn="base"/>
            <a:r>
              <a:rPr lang="en-US" sz="4000" dirty="0">
                <a:solidFill>
                  <a:srgbClr val="0070C0"/>
                </a:solidFill>
                <a:latin typeface="Segoe Print" panose="02000600000000000000" pitchFamily="2" charset="0"/>
              </a:rPr>
              <a:t>in your life for the better.</a:t>
            </a:r>
          </a:p>
          <a:p>
            <a:pPr algn="l" rtl="0" fontAlgn="base"/>
            <a:endParaRPr lang="en-US" sz="4000" dirty="0">
              <a:solidFill>
                <a:srgbClr val="0070C0"/>
              </a:solidFill>
              <a:latin typeface="Segoe Print" panose="02000600000000000000" pitchFamily="2" charset="0"/>
            </a:endParaRPr>
          </a:p>
          <a:p>
            <a:pPr algn="l" rtl="0" fontAlgn="base"/>
            <a:r>
              <a:rPr lang="en-US" sz="4000" dirty="0">
                <a:solidFill>
                  <a:srgbClr val="0070C0"/>
                </a:solidFill>
                <a:latin typeface="Segoe Print" panose="02000600000000000000" pitchFamily="2" charset="0"/>
              </a:rPr>
              <a:t>Be aware of how the </a:t>
            </a:r>
          </a:p>
          <a:p>
            <a:pPr algn="l" rtl="0" fontAlgn="base"/>
            <a:r>
              <a:rPr lang="en-US" sz="4000" dirty="0">
                <a:solidFill>
                  <a:srgbClr val="0070C0"/>
                </a:solidFill>
                <a:latin typeface="Segoe Print" panose="02000600000000000000" pitchFamily="2" charset="0"/>
              </a:rPr>
              <a:t>change makes you feel.</a:t>
            </a:r>
          </a:p>
          <a:p>
            <a:pPr algn="l" rtl="0" fontAlgn="base"/>
            <a:endParaRPr lang="en-US" sz="4000" dirty="0">
              <a:solidFill>
                <a:srgbClr val="0070C0"/>
              </a:solidFill>
              <a:latin typeface="Segoe Print" panose="02000600000000000000" pitchFamily="2" charset="0"/>
            </a:endParaRPr>
          </a:p>
          <a:p>
            <a:pPr algn="l" rtl="0" fontAlgn="base"/>
            <a:r>
              <a:rPr lang="en-US" sz="4000" dirty="0">
                <a:solidFill>
                  <a:srgbClr val="0070C0"/>
                </a:solidFill>
                <a:latin typeface="Segoe Print" panose="02000600000000000000" pitchFamily="2" charset="0"/>
              </a:rPr>
              <a:t>Reflect on how you can </a:t>
            </a:r>
          </a:p>
          <a:p>
            <a:pPr algn="l" rtl="0" fontAlgn="base"/>
            <a:r>
              <a:rPr lang="en-US" sz="4000" dirty="0">
                <a:solidFill>
                  <a:srgbClr val="0070C0"/>
                </a:solidFill>
                <a:latin typeface="Segoe Print" panose="02000600000000000000" pitchFamily="2" charset="0"/>
              </a:rPr>
              <a:t>motivate yourself </a:t>
            </a:r>
          </a:p>
          <a:p>
            <a:pPr algn="l" rtl="0" fontAlgn="base"/>
            <a:r>
              <a:rPr lang="en-US" sz="4000" dirty="0">
                <a:solidFill>
                  <a:srgbClr val="0070C0"/>
                </a:solidFill>
                <a:latin typeface="Segoe Print" panose="02000600000000000000" pitchFamily="2" charset="0"/>
              </a:rPr>
              <a:t>to keep the change going.</a:t>
            </a:r>
          </a:p>
          <a:p>
            <a:pPr algn="l" rtl="0" fontAlgn="base"/>
            <a:endParaRPr lang="en-US" sz="2800" b="0" i="0" dirty="0">
              <a:solidFill>
                <a:srgbClr val="000000"/>
              </a:solidFill>
              <a:effectLst/>
              <a:latin typeface="Segoe UI" panose="020B0502040204020203" pitchFamily="34" charset="0"/>
            </a:endParaRPr>
          </a:p>
        </p:txBody>
      </p:sp>
      <p:sp>
        <p:nvSpPr>
          <p:cNvPr id="12" name="Flowchart: Document 11"/>
          <p:cNvSpPr/>
          <p:nvPr/>
        </p:nvSpPr>
        <p:spPr>
          <a:xfrm>
            <a:off x="8221" y="1"/>
            <a:ext cx="12183779"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rPr>
              <a:t>Happiness Hack</a:t>
            </a:r>
          </a:p>
        </p:txBody>
      </p:sp>
      <p:pic>
        <p:nvPicPr>
          <p:cNvPr id="2" name="Picture 2">
            <a:extLst>
              <a:ext uri="{FF2B5EF4-FFF2-40B4-BE49-F238E27FC236}">
                <a16:creationId xmlns:a16="http://schemas.microsoft.com/office/drawing/2014/main" id="{45BA8BAE-6D6D-46E5-80B1-E8927A0158B8}"/>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70330" y="1563329"/>
            <a:ext cx="5294671" cy="5294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3077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mage result for paper background">
            <a:extLst>
              <a:ext uri="{FF2B5EF4-FFF2-40B4-BE49-F238E27FC236}">
                <a16:creationId xmlns:a16="http://schemas.microsoft.com/office/drawing/2014/main" id="{AA5AD1AB-4719-4214-B91B-6A36F6292A81}"/>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8720325" cy="6858000"/>
          </a:xfrm>
          <a:prstGeom prst="rect">
            <a:avLst/>
          </a:prstGeom>
          <a:blipFill>
            <a:blip r:embed="rId4"/>
            <a:tile tx="0" ty="0" sx="100000" sy="100000" flip="none" algn="tl"/>
          </a:blipFill>
        </p:spPr>
      </p:pic>
      <p:pic>
        <p:nvPicPr>
          <p:cNvPr id="6" name="Picture 2" descr="Image result for hand sun">
            <a:extLst>
              <a:ext uri="{FF2B5EF4-FFF2-40B4-BE49-F238E27FC236}">
                <a16:creationId xmlns:a16="http://schemas.microsoft.com/office/drawing/2014/main" id="{AC32307A-1089-43B2-BC94-5DD57BC1690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0065" r="11236"/>
          <a:stretch/>
        </p:blipFill>
        <p:spPr bwMode="auto">
          <a:xfrm>
            <a:off x="6298013" y="871727"/>
            <a:ext cx="6225869" cy="597541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39526" y="1205328"/>
            <a:ext cx="5856473" cy="6740307"/>
          </a:xfrm>
          <a:prstGeom prst="rect">
            <a:avLst/>
          </a:prstGeom>
          <a:noFill/>
        </p:spPr>
        <p:txBody>
          <a:bodyPr wrap="square" rtlCol="0">
            <a:spAutoFit/>
          </a:bodyPr>
          <a:lstStyle/>
          <a:p>
            <a:pPr algn="ctr" rtl="0" fontAlgn="base"/>
            <a:r>
              <a:rPr lang="en-US" sz="3600" dirty="0">
                <a:solidFill>
                  <a:srgbClr val="292929"/>
                </a:solidFill>
                <a:latin typeface="Century Gothic" panose="020B0502020202020204" pitchFamily="34" charset="0"/>
              </a:rPr>
              <a:t>We thank Jesus for giving his life as a shining example to show us the way.</a:t>
            </a:r>
          </a:p>
          <a:p>
            <a:pPr algn="ctr" rtl="0" fontAlgn="base"/>
            <a:r>
              <a:rPr lang="en-US" sz="3600" dirty="0">
                <a:solidFill>
                  <a:srgbClr val="292929"/>
                </a:solidFill>
                <a:latin typeface="Century Gothic" panose="020B0502020202020204" pitchFamily="34" charset="0"/>
              </a:rPr>
              <a:t>Give us the confidence to make positive changes in our own lives. May this Lenten journey bring us closer to you.</a:t>
            </a:r>
          </a:p>
          <a:p>
            <a:pPr algn="ctr" rtl="0" fontAlgn="base"/>
            <a:r>
              <a:rPr lang="en-US" sz="4000" b="1" dirty="0">
                <a:solidFill>
                  <a:srgbClr val="FF0000"/>
                </a:solidFill>
                <a:latin typeface="Century Gothic" panose="020B0502020202020204" pitchFamily="34" charset="0"/>
              </a:rPr>
              <a:t>Amen</a:t>
            </a:r>
          </a:p>
          <a:p>
            <a:pPr algn="l" rtl="0" fontAlgn="base"/>
            <a:r>
              <a:rPr lang="en-US" sz="4000" dirty="0">
                <a:solidFill>
                  <a:schemeClr val="bg1"/>
                </a:solidFill>
                <a:latin typeface="Century Gothic" panose="020B0502020202020204" pitchFamily="34" charset="0"/>
              </a:rPr>
              <a:t> </a:t>
            </a:r>
          </a:p>
          <a:p>
            <a:pPr algn="l" rtl="0" fontAlgn="base"/>
            <a:endParaRPr lang="en-US" sz="2800" b="0" i="0" dirty="0">
              <a:solidFill>
                <a:srgbClr val="000000"/>
              </a:solidFill>
              <a:effectLst/>
              <a:latin typeface="Segoe UI" panose="020B0502040204020203" pitchFamily="34" charset="0"/>
            </a:endParaRPr>
          </a:p>
        </p:txBody>
      </p:sp>
      <p:sp>
        <p:nvSpPr>
          <p:cNvPr id="8" name="Flowchart: Document 7">
            <a:extLst>
              <a:ext uri="{FF2B5EF4-FFF2-40B4-BE49-F238E27FC236}">
                <a16:creationId xmlns:a16="http://schemas.microsoft.com/office/drawing/2014/main" id="{6DFC229B-60AF-4C03-9BA2-391E3061D443}"/>
              </a:ext>
            </a:extLst>
          </p:cNvPr>
          <p:cNvSpPr/>
          <p:nvPr/>
        </p:nvSpPr>
        <p:spPr>
          <a:xfrm rot="16367891" flipH="1">
            <a:off x="2807906" y="3047535"/>
            <a:ext cx="7051196" cy="762922"/>
          </a:xfrm>
          <a:prstGeom prst="flowChartDocument">
            <a:avLst/>
          </a:prstGeom>
          <a:solidFill>
            <a:srgbClr val="7030A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Document 11"/>
          <p:cNvSpPr/>
          <p:nvPr/>
        </p:nvSpPr>
        <p:spPr>
          <a:xfrm>
            <a:off x="-6089" y="-1839"/>
            <a:ext cx="12183779"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rPr>
              <a:t>Prayer</a:t>
            </a:r>
          </a:p>
        </p:txBody>
      </p:sp>
    </p:spTree>
    <p:extLst>
      <p:ext uri="{BB962C8B-B14F-4D97-AF65-F5344CB8AC3E}">
        <p14:creationId xmlns:p14="http://schemas.microsoft.com/office/powerpoint/2010/main" val="1443797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15542149-DC00-284F-8D7E-EA6F5E633077}"/>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340968" y="297158"/>
            <a:ext cx="11510063" cy="636961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820465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i="1" dirty="0">
                <a:solidFill>
                  <a:srgbClr val="D91C52"/>
                </a:solidFill>
                <a:latin typeface="Century Gothic" panose="020B0502020202020204" pitchFamily="34" charset="0"/>
                <a:cs typeface="MV Boli" panose="02000500030200090000" pitchFamily="2" charset="0"/>
              </a:rPr>
              <a:t>BE KIND TO YOUR MIND</a:t>
            </a:r>
            <a:endParaRPr lang="en-GB" sz="3200"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686308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987</TotalTime>
  <Words>678</Words>
  <Application>Microsoft Office PowerPoint</Application>
  <PresentationFormat>Widescreen</PresentationFormat>
  <Paragraphs>106</Paragraphs>
  <Slides>15</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15</vt:i4>
      </vt:variant>
    </vt:vector>
  </HeadingPairs>
  <TitlesOfParts>
    <vt:vector size="29" baseType="lpstr">
      <vt:lpstr>Aptos</vt:lpstr>
      <vt:lpstr>Aptos Display</vt:lpstr>
      <vt:lpstr>Arial</vt:lpstr>
      <vt:lpstr>Berlin Sans FB</vt:lpstr>
      <vt:lpstr>Berlin Sans FB Demi</vt:lpstr>
      <vt:lpstr>Calibri</vt:lpstr>
      <vt:lpstr>Candara</vt:lpstr>
      <vt:lpstr>Century Gothic</vt:lpstr>
      <vt:lpstr>Raleway</vt:lpstr>
      <vt:lpstr>Segoe Print</vt:lpstr>
      <vt:lpstr>Segoe UI</vt:lpstr>
      <vt:lpstr>Times New Roman</vt:lpstr>
      <vt:lpstr>Trebuchet MS</vt:lpstr>
      <vt:lpstr>Office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R Surman</cp:lastModifiedBy>
  <cp:revision>85</cp:revision>
  <dcterms:created xsi:type="dcterms:W3CDTF">2020-09-08T10:31:57Z</dcterms:created>
  <dcterms:modified xsi:type="dcterms:W3CDTF">2026-02-13T12:40:31Z</dcterms:modified>
</cp:coreProperties>
</file>