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6" d="100"/>
          <a:sy n="46" d="100"/>
        </p:scale>
        <p:origin x="43" y="5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895171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693248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662581-B657-461B-8BD3-D17D68D487C5}"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3539919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662581-B657-461B-8BD3-D17D68D487C5}"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890941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F662581-B657-461B-8BD3-D17D68D487C5}" type="datetimeFigureOut">
              <a:rPr lang="en-GB" smtClean="0"/>
              <a:t>24/05/2024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3812686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F662581-B657-461B-8BD3-D17D68D487C5}" type="datetimeFigureOut">
              <a:rPr lang="en-GB" smtClean="0"/>
              <a:t>24/05/2024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25159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662581-B657-461B-8BD3-D17D68D487C5}" type="datetimeFigureOut">
              <a:rPr lang="en-GB" smtClean="0"/>
              <a:t>24/05/2024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3162804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AF662581-B657-461B-8BD3-D17D68D487C5}"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288716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AF662581-B657-461B-8BD3-D17D68D487C5}"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184960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2323724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662581-B657-461B-8BD3-D17D68D487C5}"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01E2B-3208-4EE5-A98D-76DBD1D5FB67}" type="slidenum">
              <a:rPr lang="en-GB" smtClean="0"/>
              <a:t>‹#›</a:t>
            </a:fld>
            <a:endParaRPr lang="en-GB"/>
          </a:p>
        </p:txBody>
      </p:sp>
    </p:spTree>
    <p:extLst>
      <p:ext uri="{BB962C8B-B14F-4D97-AF65-F5344CB8AC3E}">
        <p14:creationId xmlns:p14="http://schemas.microsoft.com/office/powerpoint/2010/main" val="675330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AF662581-B657-461B-8BD3-D17D68D487C5}" type="datetimeFigureOut">
              <a:rPr lang="en-GB" smtClean="0"/>
              <a:t>24/05/2024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A0301E2B-3208-4EE5-A98D-76DBD1D5FB67}" type="slidenum">
              <a:rPr lang="en-GB" smtClean="0"/>
              <a:t>‹#›</a:t>
            </a:fld>
            <a:endParaRPr lang="en-GB"/>
          </a:p>
        </p:txBody>
      </p:sp>
    </p:spTree>
    <p:extLst>
      <p:ext uri="{BB962C8B-B14F-4D97-AF65-F5344CB8AC3E}">
        <p14:creationId xmlns:p14="http://schemas.microsoft.com/office/powerpoint/2010/main" val="4144721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sp>
        <p:nvSpPr>
          <p:cNvPr id="7" name="Rectangle 6"/>
          <p:cNvSpPr/>
          <p:nvPr/>
        </p:nvSpPr>
        <p:spPr>
          <a:xfrm>
            <a:off x="1226708" y="139015"/>
            <a:ext cx="5432898" cy="544765"/>
          </a:xfrm>
          <a:prstGeom prst="rect">
            <a:avLst/>
          </a:prstGeom>
        </p:spPr>
        <p:txBody>
          <a:bodyPr wrap="none">
            <a:spAutoFit/>
          </a:bodyPr>
          <a:lstStyle/>
          <a:p>
            <a:r>
              <a:rPr lang="en-GB" sz="2940" dirty="0">
                <a:solidFill>
                  <a:srgbClr val="D29500"/>
                </a:solidFill>
                <a:latin typeface="Lato" panose="020F0502020204030203" pitchFamily="34" charset="0"/>
              </a:rPr>
              <a:t>KS3 ASSESSMENT </a:t>
            </a:r>
            <a:r>
              <a:rPr lang="en-GB" sz="2940" dirty="0">
                <a:solidFill>
                  <a:srgbClr val="002060"/>
                </a:solidFill>
                <a:latin typeface="Lato" panose="020F0502020204030203" pitchFamily="34" charset="0"/>
              </a:rPr>
              <a:t>IN </a:t>
            </a:r>
            <a:r>
              <a:rPr lang="en-GB" sz="2940" dirty="0" smtClean="0">
                <a:solidFill>
                  <a:srgbClr val="002060"/>
                </a:solidFill>
                <a:latin typeface="Lato" panose="020F0502020204030203" pitchFamily="34" charset="0"/>
              </a:rPr>
              <a:t>HISTORY</a:t>
            </a:r>
            <a:endParaRPr lang="en-GB" sz="2940" dirty="0">
              <a:solidFill>
                <a:srgbClr val="002060"/>
              </a:solidFill>
              <a:latin typeface="Lato" panose="020F050202020403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461271407"/>
              </p:ext>
            </p:extLst>
          </p:nvPr>
        </p:nvGraphicFramePr>
        <p:xfrm>
          <a:off x="247082" y="1863526"/>
          <a:ext cx="12339667" cy="7161412"/>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4502552">
                  <a:extLst>
                    <a:ext uri="{9D8B030D-6E8A-4147-A177-3AD203B41FA5}">
                      <a16:colId xmlns:a16="http://schemas.microsoft.com/office/drawing/2014/main" val="3818681189"/>
                    </a:ext>
                  </a:extLst>
                </a:gridCol>
                <a:gridCol w="4502552">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0">
                <a:tc>
                  <a:txBody>
                    <a:bodyPr/>
                    <a:lstStyle/>
                    <a:p>
                      <a:endParaRPr lang="en-GB" sz="3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Knowledge</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Skills</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Communication</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2180108">
                <a:tc>
                  <a:txBody>
                    <a:bodyPr/>
                    <a:lstStyle/>
                    <a:p>
                      <a:pPr algn="ctr"/>
                      <a:r>
                        <a:rPr lang="en-GB" sz="2000" b="1" dirty="0" smtClean="0"/>
                        <a:t>Year 7</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How</a:t>
                      </a:r>
                      <a:r>
                        <a:rPr lang="en-GB" sz="1300" baseline="0" dirty="0" smtClean="0"/>
                        <a:t> to study History</a:t>
                      </a:r>
                    </a:p>
                    <a:p>
                      <a:pPr marL="285750" indent="-285750">
                        <a:buFont typeface="Arial" panose="020B0604020202020204" pitchFamily="34" charset="0"/>
                        <a:buChar char="•"/>
                      </a:pPr>
                      <a:r>
                        <a:rPr lang="en-GB" sz="1300" baseline="0" dirty="0" smtClean="0"/>
                        <a:t>England in 1066</a:t>
                      </a:r>
                    </a:p>
                    <a:p>
                      <a:pPr marL="285750" indent="-285750">
                        <a:buFont typeface="Arial" panose="020B0604020202020204" pitchFamily="34" charset="0"/>
                        <a:buChar char="•"/>
                      </a:pPr>
                      <a:r>
                        <a:rPr lang="en-GB" sz="1300" baseline="0" dirty="0" smtClean="0"/>
                        <a:t>William the Conqueror</a:t>
                      </a:r>
                    </a:p>
                    <a:p>
                      <a:pPr marL="285750" indent="-285750">
                        <a:buFont typeface="Arial" panose="020B0604020202020204" pitchFamily="34" charset="0"/>
                        <a:buChar char="•"/>
                      </a:pPr>
                      <a:r>
                        <a:rPr lang="en-GB" sz="1300" baseline="0" dirty="0" smtClean="0"/>
                        <a:t>Rulers and the rules in the Middle Ages</a:t>
                      </a:r>
                    </a:p>
                    <a:p>
                      <a:pPr marL="285750" indent="-285750">
                        <a:buFont typeface="Arial" panose="020B0604020202020204" pitchFamily="34" charset="0"/>
                        <a:buChar char="•"/>
                      </a:pPr>
                      <a:r>
                        <a:rPr lang="en-GB" sz="1300" baseline="0" dirty="0" smtClean="0"/>
                        <a:t>Castles</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GB" sz="1300" dirty="0" smtClean="0"/>
                        <a:t>Understand</a:t>
                      </a:r>
                      <a:r>
                        <a:rPr lang="en-GB" sz="1300" baseline="0" dirty="0" smtClean="0"/>
                        <a:t> chronology</a:t>
                      </a:r>
                    </a:p>
                    <a:p>
                      <a:pPr marL="285750" indent="-285750">
                        <a:buFont typeface="Arial" panose="020B0604020202020204" pitchFamily="34" charset="0"/>
                        <a:buChar char="•"/>
                      </a:pPr>
                      <a:r>
                        <a:rPr lang="en-GB" sz="1300" dirty="0" smtClean="0"/>
                        <a:t>Identification</a:t>
                      </a:r>
                      <a:r>
                        <a:rPr lang="en-GB" sz="1300" baseline="0" dirty="0" smtClean="0"/>
                        <a:t> of significant events</a:t>
                      </a:r>
                    </a:p>
                    <a:p>
                      <a:pPr marL="285750" indent="-285750">
                        <a:buFont typeface="Arial" panose="020B0604020202020204" pitchFamily="34" charset="0"/>
                        <a:buChar char="•"/>
                      </a:pPr>
                      <a:r>
                        <a:rPr lang="en-GB" sz="1300" baseline="0" dirty="0" smtClean="0"/>
                        <a:t>Interpret</a:t>
                      </a:r>
                    </a:p>
                    <a:p>
                      <a:pPr marL="285750" indent="-285750">
                        <a:buFont typeface="Arial" panose="020B0604020202020204" pitchFamily="34" charset="0"/>
                        <a:buChar char="•"/>
                      </a:pPr>
                      <a:r>
                        <a:rPr lang="en-GB" sz="1300" dirty="0" smtClean="0"/>
                        <a:t>Evaluating sources</a:t>
                      </a:r>
                    </a:p>
                    <a:p>
                      <a:pPr marL="285750" indent="-285750">
                        <a:buFont typeface="Arial" panose="020B0604020202020204" pitchFamily="34" charset="0"/>
                        <a:buChar char="•"/>
                      </a:pPr>
                      <a:r>
                        <a:rPr lang="en-GB" sz="1300" dirty="0" smtClean="0"/>
                        <a:t>Summarising details</a:t>
                      </a:r>
                    </a:p>
                    <a:p>
                      <a:pPr marL="285750" indent="-285750">
                        <a:buFont typeface="Arial" panose="020B0604020202020204" pitchFamily="34" charset="0"/>
                        <a:buChar char="•"/>
                      </a:pPr>
                      <a:r>
                        <a:rPr lang="en-GB" sz="1300" dirty="0" smtClean="0"/>
                        <a:t>Make connections</a:t>
                      </a:r>
                    </a:p>
                    <a:p>
                      <a:pPr marL="285750" indent="-285750">
                        <a:buFont typeface="Arial" panose="020B0604020202020204" pitchFamily="34" charset="0"/>
                        <a:buChar char="•"/>
                      </a:pPr>
                      <a:r>
                        <a:rPr lang="en-GB" sz="1300" dirty="0" smtClean="0"/>
                        <a:t>Draw contrasts</a:t>
                      </a:r>
                    </a:p>
                    <a:p>
                      <a:pPr marL="285750" indent="-285750">
                        <a:buFont typeface="Arial" panose="020B0604020202020204" pitchFamily="34" charset="0"/>
                        <a:buChar char="•"/>
                      </a:pPr>
                      <a:r>
                        <a:rPr lang="en-GB" sz="1300" dirty="0" smtClean="0"/>
                        <a:t>Analyse trends</a:t>
                      </a:r>
                      <a:r>
                        <a:rPr lang="en-GB" sz="1300" baseline="0" dirty="0" smtClean="0"/>
                        <a:t> over time</a:t>
                      </a:r>
                      <a:endParaRPr lang="en-GB" sz="1300" dirty="0" smtClean="0"/>
                    </a:p>
                    <a:p>
                      <a:pPr marL="285750" indent="-285750">
                        <a:buFont typeface="Arial" panose="020B0604020202020204" pitchFamily="34" charset="0"/>
                        <a:buChar char="•"/>
                      </a:pPr>
                      <a:r>
                        <a:rPr lang="en-GB" sz="1300" dirty="0" smtClean="0"/>
                        <a:t>Synthesising</a:t>
                      </a:r>
                      <a:r>
                        <a:rPr lang="en-GB" sz="1300" baseline="0" dirty="0" smtClean="0"/>
                        <a:t> information form a rang of artefacts</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indent="-285750">
                        <a:buFont typeface="Arial" panose="020B0604020202020204" pitchFamily="34" charset="0"/>
                        <a:buChar char="•"/>
                      </a:pPr>
                      <a:r>
                        <a:rPr lang="en-GB" sz="1300" dirty="0" smtClean="0"/>
                        <a:t>Use accurate spelling, punctuation and grammar in written</a:t>
                      </a:r>
                      <a:r>
                        <a:rPr lang="en-GB" sz="1300" baseline="0" dirty="0" smtClean="0"/>
                        <a:t> communication</a:t>
                      </a:r>
                    </a:p>
                    <a:p>
                      <a:pPr marL="285750" indent="-285750">
                        <a:buFont typeface="Arial" panose="020B0604020202020204" pitchFamily="34" charset="0"/>
                        <a:buChar char="•"/>
                      </a:pPr>
                      <a:r>
                        <a:rPr lang="en-GB" sz="1300" dirty="0" smtClean="0"/>
                        <a:t>Contribute effectively to class discussion</a:t>
                      </a:r>
                    </a:p>
                    <a:p>
                      <a:pPr marL="285750" indent="-285750">
                        <a:buFont typeface="Arial" panose="020B0604020202020204" pitchFamily="34" charset="0"/>
                        <a:buChar char="•"/>
                      </a:pPr>
                      <a:r>
                        <a:rPr lang="en-GB" sz="1300" dirty="0" smtClean="0"/>
                        <a:t>Articulate</a:t>
                      </a:r>
                      <a:r>
                        <a:rPr lang="en-GB" sz="1300" baseline="0" dirty="0" smtClean="0"/>
                        <a:t> their ideas Structure their ideas effectively using appropriate sequencing</a:t>
                      </a:r>
                    </a:p>
                    <a:p>
                      <a:pPr marL="285750" indent="-285750">
                        <a:buFont typeface="Arial" panose="020B0604020202020204" pitchFamily="34" charset="0"/>
                        <a:buChar char="•"/>
                      </a:pPr>
                      <a:r>
                        <a:rPr lang="en-GB" sz="1300" dirty="0" smtClean="0"/>
                        <a:t>Design</a:t>
                      </a:r>
                      <a:r>
                        <a:rPr lang="en-GB" sz="1300" baseline="0" dirty="0" smtClean="0"/>
                        <a:t>, develop and present information ready for delivery to an audience</a:t>
                      </a:r>
                    </a:p>
                    <a:p>
                      <a:pPr marL="285750" indent="-285750">
                        <a:buFont typeface="Arial" panose="020B0604020202020204" pitchFamily="34" charset="0"/>
                        <a:buChar char="•"/>
                      </a:pPr>
                      <a:r>
                        <a:rPr lang="en-GB" sz="1300" baseline="0" dirty="0" smtClean="0"/>
                        <a:t>Deliver presentations, speeches and performances to an audience</a:t>
                      </a:r>
                    </a:p>
                    <a:p>
                      <a:pPr marL="285750" indent="-285750">
                        <a:buFont typeface="Arial" panose="020B0604020202020204" pitchFamily="34" charset="0"/>
                        <a:buChar char="•"/>
                      </a:pPr>
                      <a:r>
                        <a:rPr lang="en-GB" sz="1300" baseline="0" dirty="0" smtClean="0"/>
                        <a:t>Meet the needs of their audience</a:t>
                      </a:r>
                    </a:p>
                    <a:p>
                      <a:pPr marL="285750" indent="-285750">
                        <a:buFont typeface="Arial" panose="020B0604020202020204" pitchFamily="34" charset="0"/>
                        <a:buChar char="•"/>
                      </a:pPr>
                      <a:r>
                        <a:rPr lang="en-GB" sz="1300" baseline="0" dirty="0" smtClean="0"/>
                        <a:t>Ask and answer questions effectively</a:t>
                      </a:r>
                    </a:p>
                    <a:p>
                      <a:pPr marL="285750" indent="-285750">
                        <a:buFont typeface="Arial" panose="020B0604020202020204" pitchFamily="34" charset="0"/>
                        <a:buChar char="•"/>
                      </a:pPr>
                      <a:r>
                        <a:rPr lang="en-GB" sz="1300" baseline="0" dirty="0" smtClean="0"/>
                        <a:t>Use standard English</a:t>
                      </a:r>
                    </a:p>
                    <a:p>
                      <a:pPr marL="285750" indent="-285750">
                        <a:buFont typeface="Arial" panose="020B0604020202020204" pitchFamily="34" charset="0"/>
                        <a:buChar char="•"/>
                      </a:pPr>
                      <a:r>
                        <a:rPr lang="en-GB" sz="1300" baseline="0" dirty="0" smtClean="0"/>
                        <a:t>Adapt language to suit purpose and audience</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2180108">
                <a:tc>
                  <a:txBody>
                    <a:bodyPr/>
                    <a:lstStyle/>
                    <a:p>
                      <a:pPr algn="ctr"/>
                      <a:r>
                        <a:rPr lang="en-GB" sz="2000" b="1" dirty="0" smtClean="0"/>
                        <a:t>Year 8</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The Renaissance</a:t>
                      </a:r>
                    </a:p>
                    <a:p>
                      <a:pPr marL="285750" indent="-285750">
                        <a:buFont typeface="Arial" panose="020B0604020202020204" pitchFamily="34" charset="0"/>
                        <a:buChar char="•"/>
                      </a:pPr>
                      <a:r>
                        <a:rPr lang="en-GB" sz="1300" dirty="0" smtClean="0"/>
                        <a:t>The Tudors</a:t>
                      </a:r>
                    </a:p>
                    <a:p>
                      <a:pPr marL="285750" indent="-285750">
                        <a:buFont typeface="Arial" panose="020B0604020202020204" pitchFamily="34" charset="0"/>
                        <a:buChar char="•"/>
                      </a:pPr>
                      <a:r>
                        <a:rPr lang="en-GB" sz="1300" dirty="0" smtClean="0"/>
                        <a:t>Elizabethan England</a:t>
                      </a:r>
                    </a:p>
                    <a:p>
                      <a:pPr marL="285750" indent="-285750">
                        <a:buFont typeface="Arial" panose="020B0604020202020204" pitchFamily="34" charset="0"/>
                        <a:buChar char="•"/>
                      </a:pPr>
                      <a:r>
                        <a:rPr lang="en-GB" sz="1300" dirty="0" smtClean="0"/>
                        <a:t>Industrial</a:t>
                      </a:r>
                      <a:r>
                        <a:rPr lang="en-GB" sz="1300" baseline="0" dirty="0" smtClean="0"/>
                        <a:t> Britain</a:t>
                      </a:r>
                    </a:p>
                    <a:p>
                      <a:pPr marL="285750" indent="-285750">
                        <a:buFont typeface="Arial" panose="020B0604020202020204" pitchFamily="34" charset="0"/>
                        <a:buChar char="•"/>
                      </a:pPr>
                      <a:r>
                        <a:rPr lang="en-GB" sz="1300" baseline="0" dirty="0" smtClean="0"/>
                        <a:t>Votes and Elections</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2180108">
                <a:tc>
                  <a:txBody>
                    <a:bodyPr/>
                    <a:lstStyle/>
                    <a:p>
                      <a:pPr algn="ctr"/>
                      <a:r>
                        <a:rPr lang="en-GB" sz="2000" b="1" dirty="0" smtClean="0"/>
                        <a:t>Year 9</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The Slave Trade</a:t>
                      </a:r>
                    </a:p>
                    <a:p>
                      <a:pPr marL="285750" indent="-285750">
                        <a:buFont typeface="Arial" panose="020B0604020202020204" pitchFamily="34" charset="0"/>
                        <a:buChar char="•"/>
                      </a:pPr>
                      <a:r>
                        <a:rPr lang="en-GB" sz="1300" dirty="0" smtClean="0"/>
                        <a:t>The Causes</a:t>
                      </a:r>
                      <a:r>
                        <a:rPr lang="en-GB" sz="1300" baseline="0" dirty="0" smtClean="0"/>
                        <a:t> of World War 1</a:t>
                      </a:r>
                    </a:p>
                    <a:p>
                      <a:pPr marL="285750" indent="-285750">
                        <a:buFont typeface="Arial" panose="020B0604020202020204" pitchFamily="34" charset="0"/>
                        <a:buChar char="•"/>
                      </a:pPr>
                      <a:r>
                        <a:rPr lang="en-GB" sz="1300" baseline="0" dirty="0" smtClean="0"/>
                        <a:t>The significance of World War 1</a:t>
                      </a:r>
                    </a:p>
                    <a:p>
                      <a:pPr marL="285750" indent="-285750">
                        <a:buFont typeface="Arial" panose="020B0604020202020204" pitchFamily="34" charset="0"/>
                        <a:buChar char="•"/>
                      </a:pPr>
                      <a:r>
                        <a:rPr lang="en-GB" sz="1300" baseline="0" dirty="0" smtClean="0"/>
                        <a:t>The making of the modern world</a:t>
                      </a:r>
                    </a:p>
                    <a:p>
                      <a:pPr marL="285750" indent="-285750">
                        <a:buFont typeface="Arial" panose="020B0604020202020204" pitchFamily="34" charset="0"/>
                        <a:buChar char="•"/>
                      </a:pPr>
                      <a:r>
                        <a:rPr lang="en-GB" sz="1300" baseline="0" dirty="0" smtClean="0"/>
                        <a:t>The Holocaust</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830997"/>
          </a:xfrm>
          <a:prstGeom prst="rect">
            <a:avLst/>
          </a:prstGeom>
        </p:spPr>
        <p:txBody>
          <a:bodyPr wrap="square">
            <a:spAutoFit/>
          </a:bodyPr>
          <a:lstStyle/>
          <a:p>
            <a:r>
              <a:rPr lang="en-GB" sz="1600" dirty="0">
                <a:solidFill>
                  <a:srgbClr val="002060"/>
                </a:solidFill>
                <a:latin typeface="Lato" panose="020F0502020204030203" pitchFamily="34" charset="0"/>
              </a:rPr>
              <a:t>Our KS3 </a:t>
            </a:r>
            <a:r>
              <a:rPr lang="en-GB" sz="1600" dirty="0" smtClean="0">
                <a:solidFill>
                  <a:srgbClr val="002060"/>
                </a:solidFill>
                <a:latin typeface="Lato" panose="020F0502020204030203" pitchFamily="34" charset="0"/>
              </a:rPr>
              <a:t>History</a:t>
            </a:r>
            <a:r>
              <a:rPr lang="en-GB" sz="1600" dirty="0" smtClean="0">
                <a:solidFill>
                  <a:srgbClr val="002060"/>
                </a:solidFill>
                <a:latin typeface="Lato" panose="020F0502020204030203" pitchFamily="34" charset="0"/>
              </a:rPr>
              <a:t> </a:t>
            </a:r>
            <a:r>
              <a:rPr lang="en-GB" sz="1600" dirty="0">
                <a:solidFill>
                  <a:srgbClr val="002060"/>
                </a:solidFill>
                <a:latin typeface="Lato" panose="020F0502020204030203" pitchFamily="34" charset="0"/>
              </a:rPr>
              <a:t>curriculum, which </a:t>
            </a:r>
            <a:r>
              <a:rPr lang="en-GB" sz="1600" dirty="0" smtClean="0">
                <a:solidFill>
                  <a:srgbClr val="002060"/>
                </a:solidFill>
                <a:latin typeface="Lato" panose="020F0502020204030203" pitchFamily="34" charset="0"/>
              </a:rPr>
              <a:t>reflects </a:t>
            </a:r>
            <a:r>
              <a:rPr lang="en-GB" sz="1600" dirty="0">
                <a:solidFill>
                  <a:srgbClr val="002060"/>
                </a:solidFill>
                <a:latin typeface="Lato" panose="020F0502020204030203" pitchFamily="34" charset="0"/>
              </a:rPr>
              <a:t>the national </a:t>
            </a:r>
            <a:r>
              <a:rPr lang="en-GB" sz="1600" dirty="0" smtClean="0">
                <a:solidFill>
                  <a:srgbClr val="002060"/>
                </a:solidFill>
                <a:latin typeface="Lato" panose="020F0502020204030203" pitchFamily="34" charset="0"/>
              </a:rPr>
              <a:t>curriculum is designed to </a:t>
            </a:r>
            <a:r>
              <a:rPr lang="en-GB" sz="1600" dirty="0" smtClean="0">
                <a:solidFill>
                  <a:srgbClr val="002060"/>
                </a:solidFill>
                <a:latin typeface="Lato" panose="020F0502020204030203" pitchFamily="34" charset="0"/>
              </a:rPr>
              <a:t>ensure all students understand Britain and its influences in the wider world, world civilisations and empires, methods of historical enquiry and much more. Students will be taught about or how to…</a:t>
            </a:r>
            <a:endParaRPr lang="en-GB" sz="1600" dirty="0">
              <a:solidFill>
                <a:srgbClr val="002060"/>
              </a:solidFill>
              <a:latin typeface="Lato" panose="020F0502020204030203" pitchFamily="34" charset="0"/>
            </a:endParaRP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145155" y="9127812"/>
            <a:ext cx="12441593" cy="338554"/>
          </a:xfrm>
          <a:prstGeom prst="rect">
            <a:avLst/>
          </a:prstGeom>
        </p:spPr>
        <p:txBody>
          <a:bodyPr wrap="square">
            <a:spAutoFit/>
          </a:bodyPr>
          <a:lstStyle/>
          <a:p>
            <a:r>
              <a:rPr lang="en-GB" sz="1600" dirty="0" smtClean="0">
                <a:solidFill>
                  <a:srgbClr val="002060"/>
                </a:solidFill>
                <a:latin typeface="Lato" panose="020F0502020204030203" pitchFamily="34" charset="0"/>
              </a:rPr>
              <a:t>*This table is not exhaustive and seeks to reflect some of the major knowledge, skills and communication developed in this subject area.</a:t>
            </a:r>
            <a:endParaRPr lang="en-GB" sz="1600" dirty="0">
              <a:solidFill>
                <a:srgbClr val="002060"/>
              </a:solidFill>
              <a:latin typeface="Lato" panose="020F0502020204030203" pitchFamily="34" charset="0"/>
            </a:endParaRPr>
          </a:p>
        </p:txBody>
      </p:sp>
    </p:spTree>
    <p:extLst>
      <p:ext uri="{BB962C8B-B14F-4D97-AF65-F5344CB8AC3E}">
        <p14:creationId xmlns:p14="http://schemas.microsoft.com/office/powerpoint/2010/main" val="37497519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TotalTime>
  <Words>232</Words>
  <Application>Microsoft Office PowerPoint</Application>
  <PresentationFormat>A3 Paper (297x420 mm)</PresentationFormat>
  <Paragraphs>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Lato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Cassidy</dc:creator>
  <cp:lastModifiedBy>A Cassidy</cp:lastModifiedBy>
  <cp:revision>2</cp:revision>
  <dcterms:created xsi:type="dcterms:W3CDTF">2024-05-24T09:56:54Z</dcterms:created>
  <dcterms:modified xsi:type="dcterms:W3CDTF">2024-05-24T10:01:48Z</dcterms:modified>
</cp:coreProperties>
</file>