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75" r:id="rId3"/>
    <p:sldId id="276" r:id="rId4"/>
    <p:sldId id="277" r:id="rId5"/>
    <p:sldId id="279" r:id="rId6"/>
    <p:sldId id="278" r:id="rId7"/>
    <p:sldId id="280" r:id="rId8"/>
    <p:sldId id="281" r:id="rId9"/>
    <p:sldId id="285" r:id="rId10"/>
    <p:sldId id="282" r:id="rId11"/>
    <p:sldId id="286" r:id="rId12"/>
    <p:sldId id="283" r:id="rId13"/>
    <p:sldId id="284" r:id="rId14"/>
    <p:sldId id="287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197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A1AEF1F-890D-49A2-B2D8-6B35F859E5AF}" v="112" dt="2025-09-19T07:49:41.740"/>
    <p1510:client id="{E886428C-F5A1-2E4F-A519-1CF63E0DEC89}" v="136" dt="2025-09-18T21:22:16.7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7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85272D-F451-CC51-A66A-93CADF0FCC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0F4616-6FB5-D355-B5B8-9188DB069D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8B40CF-C804-3048-1CD6-0B6451B84E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3908E-0371-C04F-A14B-32CD74FC7470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7E070E-B4B3-C6E9-B29E-BF148BDBF0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31979F-C6A7-E33D-088D-9F2AC1ACD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48C3E-768D-0D4C-8F42-A63EB24CCB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616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76C48F-66FE-A7F0-A141-124E3DCA53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946A95-9A81-8A63-73F3-340CA9C9BC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1B7AF3-C58D-919E-6524-057AA9244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3908E-0371-C04F-A14B-32CD74FC7470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194D1F-A7D2-C032-4B7D-CF74D19C67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E35D75-0AE6-8E87-3B17-A94AF9BD9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48C3E-768D-0D4C-8F42-A63EB24CCB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602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A87C5C-7F62-7719-6A7A-A394CA7FA4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8AB25A-7880-08E3-BCA6-F10A525745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E5A2A1-671C-B239-E9DE-30BE61273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3908E-0371-C04F-A14B-32CD74FC7470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FB7AB7-EF6C-D1DA-7333-A578FFFBC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4403D8-9D3E-D468-BA18-848C8CCD2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48C3E-768D-0D4C-8F42-A63EB24CCB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5309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8A4752-3432-04FB-B187-107DA38098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92F8B7-59C6-DBFD-4C85-67885F3071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D8E3DC-DCEA-DD9A-4FF8-54DFE00F7D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D8B002-2A6B-E1A5-E001-163AE3B58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3908E-0371-C04F-A14B-32CD74FC7470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66836D-4137-63EB-EE31-0A7BDF2BB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7729E6-8B40-8D8A-76D5-2815B4D04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48C3E-768D-0D4C-8F42-A63EB24CCB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172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F68A13-DF52-4682-9812-F86FFCC82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401473-A25D-4FF2-F3B7-A0041BB10B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142CD5-1121-7E8C-A14E-0984BA6367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C3A913-1993-220A-1C22-D0AB2CED38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AA6DF0C-D79A-82A4-B243-39440805C6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3CB2D6-01EA-BCE3-6964-0AF6E08A28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3908E-0371-C04F-A14B-32CD74FC7470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497F835-9431-64DB-3206-A70A35467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3050AFC-00F5-3698-95CA-B891A46534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48C3E-768D-0D4C-8F42-A63EB24CCB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612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D43EEE-73DF-6EC0-E256-B7780AA59E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9F6194-CBF6-A931-E701-63FC309C2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3908E-0371-C04F-A14B-32CD74FC7470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57BD53-5E0A-0701-B19D-C8BB62E051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3D8326-44D0-ED34-AC2D-D71C335C5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48C3E-768D-0D4C-8F42-A63EB24CCB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019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93FE7E4-F152-AB9A-15BF-832C95084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3908E-0371-C04F-A14B-32CD74FC7470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E4D0FDA-736C-0578-3B54-1DDFBCA53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4F0664-C3ED-038E-F528-0A3C60024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48C3E-768D-0D4C-8F42-A63EB24CCB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376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D529F3-6F67-EE27-C62F-DAE6CD9F7C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659E0E-20F0-BDDD-82DB-FEE40B40F8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E26067-D3E9-CADC-911C-F662C9A07D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25BF15-150A-E796-E7EC-F0BA2E9E8B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3908E-0371-C04F-A14B-32CD74FC7470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7C91FB-FC5A-5B21-7AAD-2571C37AD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A52DE8-A935-271A-18B0-922FB5FFB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48C3E-768D-0D4C-8F42-A63EB24CCB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2256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5ED00C-D730-EB00-55BE-DDAD1AE72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D2E8CC-4E24-DD56-06F3-1A693BDA2F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02ED32-F077-6D48-4480-62B8137330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B89117-4C02-8F83-B6B3-CC40727281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3908E-0371-C04F-A14B-32CD74FC7470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EE5CEE-3AFE-EC20-69E8-D2EE1D50B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01193-A7FA-F28F-5409-23B2D8D07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48C3E-768D-0D4C-8F42-A63EB24CCB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067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99648-34BD-FC05-0E32-DB43C1FEBD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3C3898-DD28-7265-FBAC-404752811C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73BB52-146E-C243-EAD4-4511F6140B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3908E-0371-C04F-A14B-32CD74FC7470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247487-8FDA-14BF-D499-A43356625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9986DE-7BCA-1604-79D8-D4FED024D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48C3E-768D-0D4C-8F42-A63EB24CCB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101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9533113-A6B9-94FA-12D9-4441A89B52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B8C857-5E42-263C-1289-8509B11168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392DBE-6CAF-30E2-310E-255DBB2DC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3908E-0371-C04F-A14B-32CD74FC7470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2B0E17-BAE0-746B-5A79-776E8FFB94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B5D2A2-27D7-88DF-452E-D9BC7B881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48C3E-768D-0D4C-8F42-A63EB24CCB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6627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CC4E51-84CD-09D2-AEDB-AAB3CBBB1CA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249C2ED-85E2-4CBB-B46B-DEDBACEB7B6B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FB43BA-3F19-CD79-62C8-3D44EA83D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32232D-5A9D-26DE-AC69-A6C4A269F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7704696-7533-4821-9A0E-8FA1BFA09F5C}" type="slidenum">
              <a:rPr lang="en-GB" smtClean="0"/>
              <a:t>‹#›</a:t>
            </a:fld>
            <a:endParaRPr lang="en-GB"/>
          </a:p>
        </p:txBody>
      </p:sp>
      <p:sp>
        <p:nvSpPr>
          <p:cNvPr id="8" name="Flowchart: Manual Input 7">
            <a:extLst>
              <a:ext uri="{FF2B5EF4-FFF2-40B4-BE49-F238E27FC236}">
                <a16:creationId xmlns:a16="http://schemas.microsoft.com/office/drawing/2014/main" id="{7AD5054A-4A07-5959-A647-880A62DEC479}"/>
              </a:ext>
            </a:extLst>
          </p:cNvPr>
          <p:cNvSpPr/>
          <p:nvPr userDrawn="1"/>
        </p:nvSpPr>
        <p:spPr>
          <a:xfrm>
            <a:off x="0" y="6197600"/>
            <a:ext cx="12192000" cy="660400"/>
          </a:xfrm>
          <a:prstGeom prst="flowChartManualInpu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lowchart: Manual Input 8">
            <a:extLst>
              <a:ext uri="{FF2B5EF4-FFF2-40B4-BE49-F238E27FC236}">
                <a16:creationId xmlns:a16="http://schemas.microsoft.com/office/drawing/2014/main" id="{36ACA790-9274-8D84-D9FE-925ECEE44C35}"/>
              </a:ext>
            </a:extLst>
          </p:cNvPr>
          <p:cNvSpPr/>
          <p:nvPr userDrawn="1"/>
        </p:nvSpPr>
        <p:spPr>
          <a:xfrm>
            <a:off x="0" y="6437745"/>
            <a:ext cx="12192000" cy="420253"/>
          </a:xfrm>
          <a:prstGeom prst="flowChartManualInput">
            <a:avLst/>
          </a:prstGeom>
          <a:solidFill>
            <a:srgbClr val="D29500"/>
          </a:solidFill>
          <a:ln>
            <a:solidFill>
              <a:srgbClr val="D295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 descr="A blue circle with a gold cross and a white text&#10;&#10;AI-generated content may be incorrect.">
            <a:extLst>
              <a:ext uri="{FF2B5EF4-FFF2-40B4-BE49-F238E27FC236}">
                <a16:creationId xmlns:a16="http://schemas.microsoft.com/office/drawing/2014/main" id="{9E373BD7-6366-4F8B-65C8-F9D4F84E86C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7446" y="5606548"/>
            <a:ext cx="1182103" cy="1182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773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5DAACC-5D7A-DD21-00FC-9C162A79CA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86D062-2537-7B61-7410-C350438312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1DF59C-B962-C47F-F230-C6CC7F0CBB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7D3908E-0371-C04F-A14B-32CD74FC7470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4B4AC8-2424-A6DE-F19E-54822855A9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780098-D5A8-ADE5-4F2F-5851D542D3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7E48C3E-768D-0D4C-8F42-A63EB24CCB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624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lowchart: Document 9">
            <a:extLst>
              <a:ext uri="{FF2B5EF4-FFF2-40B4-BE49-F238E27FC236}">
                <a16:creationId xmlns:a16="http://schemas.microsoft.com/office/drawing/2014/main" id="{2B4B70F8-7142-8D3F-FD2D-9B4A8D0342E8}"/>
              </a:ext>
            </a:extLst>
          </p:cNvPr>
          <p:cNvSpPr/>
          <p:nvPr/>
        </p:nvSpPr>
        <p:spPr>
          <a:xfrm flipH="1">
            <a:off x="0" y="-1"/>
            <a:ext cx="12192000" cy="1302327"/>
          </a:xfrm>
          <a:prstGeom prst="flowChartDocument">
            <a:avLst/>
          </a:prstGeom>
          <a:solidFill>
            <a:srgbClr val="D697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Flowchart: Document 4">
            <a:extLst>
              <a:ext uri="{FF2B5EF4-FFF2-40B4-BE49-F238E27FC236}">
                <a16:creationId xmlns:a16="http://schemas.microsoft.com/office/drawing/2014/main" id="{6DD7F30C-FD02-CC18-F317-5830C17FEF7B}"/>
              </a:ext>
            </a:extLst>
          </p:cNvPr>
          <p:cNvSpPr/>
          <p:nvPr/>
        </p:nvSpPr>
        <p:spPr>
          <a:xfrm flipH="1">
            <a:off x="0" y="0"/>
            <a:ext cx="12192000" cy="960582"/>
          </a:xfrm>
          <a:prstGeom prst="flowChartDocumen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A8648C1-A980-F2E0-4899-099AA1994C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9334620"/>
              </p:ext>
            </p:extLst>
          </p:nvPr>
        </p:nvGraphicFramePr>
        <p:xfrm>
          <a:off x="749300" y="2298469"/>
          <a:ext cx="10693399" cy="22610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93399">
                  <a:extLst>
                    <a:ext uri="{9D8B030D-6E8A-4147-A177-3AD203B41FA5}">
                      <a16:colId xmlns:a16="http://schemas.microsoft.com/office/drawing/2014/main" val="709998172"/>
                    </a:ext>
                  </a:extLst>
                </a:gridCol>
              </a:tblGrid>
              <a:tr h="113053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>
                          <a:solidFill>
                            <a:srgbClr val="D29500"/>
                          </a:solidFill>
                          <a:latin typeface="Lato" panose="020F0502020204030203" pitchFamily="34" charset="0"/>
                        </a:rPr>
                        <a:t>YEAR 11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D697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2622256"/>
                  </a:ext>
                </a:extLst>
              </a:tr>
              <a:tr h="1130531">
                <a:tc>
                  <a:txBody>
                    <a:bodyPr/>
                    <a:lstStyle/>
                    <a:p>
                      <a:pPr algn="ctr"/>
                      <a:r>
                        <a:rPr lang="en-GB" sz="4400" b="1">
                          <a:solidFill>
                            <a:srgbClr val="002060"/>
                          </a:solidFill>
                          <a:latin typeface="Lato" panose="020F0502020204030203" pitchFamily="34" charset="0"/>
                        </a:rPr>
                        <a:t>REVISION &amp; SUPPORT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D697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3226990"/>
                  </a:ext>
                </a:extLst>
              </a:tr>
            </a:tbl>
          </a:graphicData>
        </a:graphic>
      </p:graphicFrame>
      <p:pic>
        <p:nvPicPr>
          <p:cNvPr id="2" name="Picture 1" descr="A blue circle with a gold cross and a white text&#10;&#10;AI-generated content may be incorrect.">
            <a:extLst>
              <a:ext uri="{FF2B5EF4-FFF2-40B4-BE49-F238E27FC236}">
                <a16:creationId xmlns:a16="http://schemas.microsoft.com/office/drawing/2014/main" id="{5FBE2499-16D6-7BE6-48EF-01C46D127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88" y="76633"/>
            <a:ext cx="1839019" cy="1839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97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000">
        <p14:prism/>
      </p:transition>
    </mc:Choice>
    <mc:Fallback xmlns="">
      <p:transition advTm="11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F80520-1675-B830-4D8C-8BDB8AE32E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1944F08-E6A9-08FB-5632-E1967A74BB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747713"/>
              </p:ext>
            </p:extLst>
          </p:nvPr>
        </p:nvGraphicFramePr>
        <p:xfrm>
          <a:off x="2362200" y="165100"/>
          <a:ext cx="7078980" cy="949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78980">
                  <a:extLst>
                    <a:ext uri="{9D8B030D-6E8A-4147-A177-3AD203B41FA5}">
                      <a16:colId xmlns:a16="http://schemas.microsoft.com/office/drawing/2014/main" val="709998172"/>
                    </a:ext>
                  </a:extLst>
                </a:gridCol>
              </a:tblGrid>
              <a:tr h="47484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>
                          <a:solidFill>
                            <a:srgbClr val="D29500"/>
                          </a:solidFill>
                          <a:latin typeface="Lato" panose="020F0502020204030203" pitchFamily="34" charset="0"/>
                        </a:rPr>
                        <a:t>YEAR 11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D697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2622256"/>
                  </a:ext>
                </a:extLst>
              </a:tr>
              <a:tr h="474844">
                <a:tc>
                  <a:txBody>
                    <a:bodyPr/>
                    <a:lstStyle/>
                    <a:p>
                      <a:pPr algn="ctr"/>
                      <a:r>
                        <a:rPr lang="en-GB" sz="2400" b="1">
                          <a:solidFill>
                            <a:srgbClr val="002060"/>
                          </a:solidFill>
                          <a:latin typeface="Lato" panose="020F0502020204030203" pitchFamily="34" charset="0"/>
                        </a:rPr>
                        <a:t>REVISION &amp; SUPPORT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D697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322699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D23F24E0-296C-B637-EFAE-69F4BC247C02}"/>
              </a:ext>
            </a:extLst>
          </p:cNvPr>
          <p:cNvSpPr txBox="1"/>
          <p:nvPr/>
        </p:nvSpPr>
        <p:spPr>
          <a:xfrm>
            <a:off x="645460" y="1506071"/>
            <a:ext cx="5002306" cy="707886"/>
          </a:xfrm>
          <a:prstGeom prst="rect">
            <a:avLst/>
          </a:prstGeom>
          <a:noFill/>
          <a:ln w="38100">
            <a:solidFill>
              <a:srgbClr val="D1970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This is THE YEAR…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E3FE7CC-2B85-4CED-7F83-EB3F179DF242}"/>
              </a:ext>
            </a:extLst>
          </p:cNvPr>
          <p:cNvSpPr txBox="1"/>
          <p:nvPr/>
        </p:nvSpPr>
        <p:spPr>
          <a:xfrm>
            <a:off x="645460" y="2447365"/>
            <a:ext cx="5002306" cy="707886"/>
          </a:xfrm>
          <a:prstGeom prst="rect">
            <a:avLst/>
          </a:prstGeom>
          <a:noFill/>
          <a:ln w="38100">
            <a:solidFill>
              <a:srgbClr val="D1970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5 years of work…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EC2E142-1F2C-DD7A-BA15-97FD3C1EFEC5}"/>
              </a:ext>
            </a:extLst>
          </p:cNvPr>
          <p:cNvSpPr txBox="1"/>
          <p:nvPr/>
        </p:nvSpPr>
        <p:spPr>
          <a:xfrm>
            <a:off x="627532" y="3429000"/>
            <a:ext cx="5002306" cy="1323439"/>
          </a:xfrm>
          <a:prstGeom prst="rect">
            <a:avLst/>
          </a:prstGeom>
          <a:noFill/>
          <a:ln w="38100">
            <a:solidFill>
              <a:srgbClr val="D1970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 long summer of freedom…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536628A-9451-FD5F-D36C-F17B3251FAC5}"/>
              </a:ext>
            </a:extLst>
          </p:cNvPr>
          <p:cNvSpPr txBox="1"/>
          <p:nvPr/>
        </p:nvSpPr>
        <p:spPr>
          <a:xfrm>
            <a:off x="645460" y="5026188"/>
            <a:ext cx="5002306" cy="707886"/>
          </a:xfrm>
          <a:prstGeom prst="rect">
            <a:avLst/>
          </a:prstGeom>
          <a:noFill/>
          <a:ln w="38100">
            <a:solidFill>
              <a:srgbClr val="D1970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YOUR CHOICE!</a:t>
            </a:r>
          </a:p>
        </p:txBody>
      </p:sp>
      <p:pic>
        <p:nvPicPr>
          <p:cNvPr id="1026" name="Picture 2" descr="Freedom Icon Vector Art, Icons, and Graphics for Free Download">
            <a:extLst>
              <a:ext uri="{FF2B5EF4-FFF2-40B4-BE49-F238E27FC236}">
                <a16:creationId xmlns:a16="http://schemas.microsoft.com/office/drawing/2014/main" id="{125D03DF-B856-AD62-B1A6-707A7B7ACF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rgbClr val="E97132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21122" y1="67653" x2="21122" y2="67653"/>
                        <a14:foregroundMark x1="27449" y1="54592" x2="27449" y2="54592"/>
                        <a14:foregroundMark x1="31837" y1="49286" x2="31837" y2="49286"/>
                        <a14:foregroundMark x1="70918" y1="48265" x2="70918" y2="48265"/>
                        <a14:foregroundMark x1="72857" y1="54592" x2="72857" y2="54592"/>
                        <a14:foregroundMark x1="71020" y1="63673" x2="71020" y2="636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4043" y="2447365"/>
            <a:ext cx="4408943" cy="440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ountain - Free nature icons">
            <a:extLst>
              <a:ext uri="{FF2B5EF4-FFF2-40B4-BE49-F238E27FC236}">
                <a16:creationId xmlns:a16="http://schemas.microsoft.com/office/drawing/2014/main" id="{8F5456BF-6F51-08F1-F89C-A6C76BEBA7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5837" y="621075"/>
            <a:ext cx="2807925" cy="280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2788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C9BA53-C8C2-04CB-CC02-4093F1E18D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D9F89E1-C259-BB15-E6AA-684CA2EAC8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0211062"/>
              </p:ext>
            </p:extLst>
          </p:nvPr>
        </p:nvGraphicFramePr>
        <p:xfrm>
          <a:off x="417786" y="123058"/>
          <a:ext cx="7078980" cy="949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78980">
                  <a:extLst>
                    <a:ext uri="{9D8B030D-6E8A-4147-A177-3AD203B41FA5}">
                      <a16:colId xmlns:a16="http://schemas.microsoft.com/office/drawing/2014/main" val="709998172"/>
                    </a:ext>
                  </a:extLst>
                </a:gridCol>
              </a:tblGrid>
              <a:tr h="47484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>
                          <a:solidFill>
                            <a:srgbClr val="D29500"/>
                          </a:solidFill>
                          <a:latin typeface="Lato" panose="020F0502020204030203" pitchFamily="34" charset="0"/>
                        </a:rPr>
                        <a:t>YEAR 11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D697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2622256"/>
                  </a:ext>
                </a:extLst>
              </a:tr>
              <a:tr h="474844">
                <a:tc>
                  <a:txBody>
                    <a:bodyPr/>
                    <a:lstStyle/>
                    <a:p>
                      <a:pPr algn="ctr"/>
                      <a:r>
                        <a:rPr lang="en-GB" sz="2400" b="1">
                          <a:solidFill>
                            <a:srgbClr val="002060"/>
                          </a:solidFill>
                          <a:latin typeface="Lato" panose="020F0502020204030203" pitchFamily="34" charset="0"/>
                        </a:rPr>
                        <a:t>REVISION &amp; SUPPORT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D697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3226990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88379C71-9476-8036-F18E-D9C36508104F}"/>
              </a:ext>
            </a:extLst>
          </p:cNvPr>
          <p:cNvSpPr/>
          <p:nvPr/>
        </p:nvSpPr>
        <p:spPr>
          <a:xfrm>
            <a:off x="599090" y="1439917"/>
            <a:ext cx="2485696" cy="1366345"/>
          </a:xfrm>
          <a:prstGeom prst="rect">
            <a:avLst/>
          </a:prstGeom>
          <a:solidFill>
            <a:schemeClr val="bg1"/>
          </a:solidFill>
          <a:ln w="76200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AUTUMN 1</a:t>
            </a:r>
          </a:p>
          <a:p>
            <a:pPr algn="ctr"/>
            <a:endParaRPr lang="en-US" b="1">
              <a:solidFill>
                <a:srgbClr val="002060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algn="ctr"/>
            <a:r>
              <a:rPr lang="en-US" b="1">
                <a:solidFill>
                  <a:srgbClr val="D1970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Sept/Oct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3FC6D35-56FF-F7F5-AAD4-ABB26B42458E}"/>
              </a:ext>
            </a:extLst>
          </p:cNvPr>
          <p:cNvSpPr/>
          <p:nvPr/>
        </p:nvSpPr>
        <p:spPr>
          <a:xfrm>
            <a:off x="3715407" y="1439917"/>
            <a:ext cx="2485696" cy="1366345"/>
          </a:xfrm>
          <a:prstGeom prst="rect">
            <a:avLst/>
          </a:prstGeom>
          <a:solidFill>
            <a:schemeClr val="bg1"/>
          </a:solidFill>
          <a:ln w="76200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AUTUMN 2</a:t>
            </a:r>
          </a:p>
          <a:p>
            <a:pPr algn="ctr"/>
            <a:endParaRPr lang="en-US" b="1">
              <a:solidFill>
                <a:srgbClr val="002060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algn="ctr"/>
            <a:r>
              <a:rPr lang="en-US" b="1">
                <a:solidFill>
                  <a:srgbClr val="D1970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Nov/Dec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3F9AC8D-3D7F-BAE4-512E-1C7F9EF9A502}"/>
              </a:ext>
            </a:extLst>
          </p:cNvPr>
          <p:cNvSpPr/>
          <p:nvPr/>
        </p:nvSpPr>
        <p:spPr>
          <a:xfrm>
            <a:off x="599090" y="2979683"/>
            <a:ext cx="2485696" cy="1366345"/>
          </a:xfrm>
          <a:prstGeom prst="rect">
            <a:avLst/>
          </a:prstGeom>
          <a:solidFill>
            <a:schemeClr val="bg1"/>
          </a:solidFill>
          <a:ln w="76200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SPRING 1</a:t>
            </a:r>
          </a:p>
          <a:p>
            <a:pPr algn="ctr"/>
            <a:endParaRPr lang="en-US" b="1">
              <a:solidFill>
                <a:srgbClr val="002060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algn="ctr"/>
            <a:r>
              <a:rPr lang="en-US" b="1">
                <a:solidFill>
                  <a:srgbClr val="D1970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Jan/Feb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4E8F463-7B08-39C8-0F7D-E409C38AA328}"/>
              </a:ext>
            </a:extLst>
          </p:cNvPr>
          <p:cNvSpPr/>
          <p:nvPr/>
        </p:nvSpPr>
        <p:spPr>
          <a:xfrm>
            <a:off x="3715407" y="2979683"/>
            <a:ext cx="2485696" cy="1366345"/>
          </a:xfrm>
          <a:prstGeom prst="rect">
            <a:avLst/>
          </a:prstGeom>
          <a:solidFill>
            <a:schemeClr val="bg1"/>
          </a:solidFill>
          <a:ln w="76200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SPRING 2</a:t>
            </a:r>
          </a:p>
          <a:p>
            <a:pPr algn="ctr"/>
            <a:endParaRPr lang="en-US" b="1">
              <a:solidFill>
                <a:srgbClr val="002060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algn="ctr"/>
            <a:r>
              <a:rPr lang="en-US" b="1">
                <a:solidFill>
                  <a:srgbClr val="D1970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Feb/Mar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F3ACC32-CFC1-7FEA-3FBC-C85C3D8C724D}"/>
              </a:ext>
            </a:extLst>
          </p:cNvPr>
          <p:cNvSpPr/>
          <p:nvPr/>
        </p:nvSpPr>
        <p:spPr>
          <a:xfrm>
            <a:off x="599090" y="4519449"/>
            <a:ext cx="2485696" cy="1366345"/>
          </a:xfrm>
          <a:prstGeom prst="rect">
            <a:avLst/>
          </a:prstGeom>
          <a:solidFill>
            <a:schemeClr val="bg1"/>
          </a:solidFill>
          <a:ln w="76200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SUMMER 1</a:t>
            </a:r>
          </a:p>
          <a:p>
            <a:pPr algn="ctr"/>
            <a:endParaRPr lang="en-US" b="1">
              <a:solidFill>
                <a:srgbClr val="002060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algn="ctr"/>
            <a:r>
              <a:rPr lang="en-US" b="1">
                <a:solidFill>
                  <a:srgbClr val="D1970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Apr/May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4073B7D-5549-E433-9BCF-3ABE96AD83C9}"/>
              </a:ext>
            </a:extLst>
          </p:cNvPr>
          <p:cNvSpPr/>
          <p:nvPr/>
        </p:nvSpPr>
        <p:spPr>
          <a:xfrm>
            <a:off x="3715407" y="4519449"/>
            <a:ext cx="2485696" cy="1366345"/>
          </a:xfrm>
          <a:prstGeom prst="rect">
            <a:avLst/>
          </a:prstGeom>
          <a:solidFill>
            <a:schemeClr val="bg1"/>
          </a:solidFill>
          <a:ln w="76200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SUMMER 2</a:t>
            </a:r>
          </a:p>
          <a:p>
            <a:pPr algn="ctr"/>
            <a:endParaRPr lang="en-US" b="1">
              <a:solidFill>
                <a:srgbClr val="002060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algn="ctr"/>
            <a:r>
              <a:rPr lang="en-US" b="1">
                <a:solidFill>
                  <a:srgbClr val="D1970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Jun/Jul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0BFF819-2D1B-9DEF-D166-C322231B5358}"/>
              </a:ext>
            </a:extLst>
          </p:cNvPr>
          <p:cNvSpPr/>
          <p:nvPr/>
        </p:nvSpPr>
        <p:spPr>
          <a:xfrm>
            <a:off x="6621518" y="2291229"/>
            <a:ext cx="5349763" cy="504498"/>
          </a:xfrm>
          <a:prstGeom prst="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3 TERMS</a:t>
            </a:r>
            <a:endParaRPr lang="en-US" b="1">
              <a:solidFill>
                <a:srgbClr val="D19709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D6C3DEC-0BCF-FFBF-F9A8-AE8B22EDFADC}"/>
              </a:ext>
            </a:extLst>
          </p:cNvPr>
          <p:cNvSpPr/>
          <p:nvPr/>
        </p:nvSpPr>
        <p:spPr>
          <a:xfrm>
            <a:off x="6621518" y="2974401"/>
            <a:ext cx="5349763" cy="504498"/>
          </a:xfrm>
          <a:prstGeom prst="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8 MONTHS</a:t>
            </a:r>
            <a:endParaRPr lang="en-US" b="1">
              <a:solidFill>
                <a:srgbClr val="D19709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7409540-A98E-767A-C953-C327DC7AEA83}"/>
              </a:ext>
            </a:extLst>
          </p:cNvPr>
          <p:cNvSpPr/>
          <p:nvPr/>
        </p:nvSpPr>
        <p:spPr>
          <a:xfrm>
            <a:off x="6621518" y="345653"/>
            <a:ext cx="5349763" cy="504498"/>
          </a:xfrm>
          <a:prstGeom prst="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TIMESCALES</a:t>
            </a:r>
            <a:endParaRPr lang="en-US" sz="2400" b="1">
              <a:solidFill>
                <a:srgbClr val="D19709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3EBA45C-2BB4-74B7-358C-A434DAFD71F5}"/>
              </a:ext>
            </a:extLst>
          </p:cNvPr>
          <p:cNvSpPr/>
          <p:nvPr/>
        </p:nvSpPr>
        <p:spPr>
          <a:xfrm>
            <a:off x="6621518" y="1072746"/>
            <a:ext cx="5349763" cy="504498"/>
          </a:xfrm>
          <a:prstGeom prst="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When should I start revising?</a:t>
            </a:r>
            <a:endParaRPr lang="en-US" sz="2400" b="1">
              <a:solidFill>
                <a:srgbClr val="D19709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A5184FD-FE54-EB33-EA56-B30497AA3EEA}"/>
              </a:ext>
            </a:extLst>
          </p:cNvPr>
          <p:cNvSpPr/>
          <p:nvPr/>
        </p:nvSpPr>
        <p:spPr>
          <a:xfrm>
            <a:off x="3715407" y="4519448"/>
            <a:ext cx="2485696" cy="1366345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EXAMS</a:t>
            </a:r>
            <a:endParaRPr lang="en-US" sz="4000" b="1">
              <a:solidFill>
                <a:srgbClr val="D19709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0E688A9-A5B6-255E-E623-C82A08695F78}"/>
              </a:ext>
            </a:extLst>
          </p:cNvPr>
          <p:cNvSpPr/>
          <p:nvPr/>
        </p:nvSpPr>
        <p:spPr>
          <a:xfrm>
            <a:off x="6621518" y="3674295"/>
            <a:ext cx="5349763" cy="504498"/>
          </a:xfrm>
          <a:prstGeom prst="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32 WEEKS (Total)</a:t>
            </a:r>
            <a:endParaRPr lang="en-US" b="1">
              <a:solidFill>
                <a:srgbClr val="D19709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5A5C577-6E1A-E74E-BCD7-EF1A7DF2A1F5}"/>
              </a:ext>
            </a:extLst>
          </p:cNvPr>
          <p:cNvSpPr/>
          <p:nvPr/>
        </p:nvSpPr>
        <p:spPr>
          <a:xfrm>
            <a:off x="6621517" y="4357467"/>
            <a:ext cx="5349763" cy="504498"/>
          </a:xfrm>
          <a:prstGeom prst="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24 WEEKS (Teaching)</a:t>
            </a:r>
            <a:endParaRPr lang="en-US" b="1">
              <a:solidFill>
                <a:srgbClr val="D19709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CC393A5-1BD8-31FC-6CF3-4224A24AD9BD}"/>
              </a:ext>
            </a:extLst>
          </p:cNvPr>
          <p:cNvSpPr/>
          <p:nvPr/>
        </p:nvSpPr>
        <p:spPr>
          <a:xfrm>
            <a:off x="6621517" y="5040639"/>
            <a:ext cx="5349763" cy="504498"/>
          </a:xfrm>
          <a:prstGeom prst="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120 TEACHING DAYS</a:t>
            </a:r>
            <a:endParaRPr lang="en-US" b="1">
              <a:solidFill>
                <a:srgbClr val="D19709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7445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E87AA0-2120-E0E0-2D3B-45AC0FA78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BB41BDD-BA9B-382B-B30A-A74B48A2B638}"/>
              </a:ext>
            </a:extLst>
          </p:cNvPr>
          <p:cNvGraphicFramePr>
            <a:graphicFrameLocks noGrp="1"/>
          </p:cNvGraphicFramePr>
          <p:nvPr/>
        </p:nvGraphicFramePr>
        <p:xfrm>
          <a:off x="417786" y="123058"/>
          <a:ext cx="7078980" cy="949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78980">
                  <a:extLst>
                    <a:ext uri="{9D8B030D-6E8A-4147-A177-3AD203B41FA5}">
                      <a16:colId xmlns:a16="http://schemas.microsoft.com/office/drawing/2014/main" val="709998172"/>
                    </a:ext>
                  </a:extLst>
                </a:gridCol>
              </a:tblGrid>
              <a:tr h="47484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>
                          <a:solidFill>
                            <a:srgbClr val="D29500"/>
                          </a:solidFill>
                          <a:latin typeface="Lato" panose="020F0502020204030203" pitchFamily="34" charset="0"/>
                        </a:rPr>
                        <a:t>YEAR 11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D697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2622256"/>
                  </a:ext>
                </a:extLst>
              </a:tr>
              <a:tr h="474844">
                <a:tc>
                  <a:txBody>
                    <a:bodyPr/>
                    <a:lstStyle/>
                    <a:p>
                      <a:pPr algn="ctr"/>
                      <a:r>
                        <a:rPr lang="en-GB" sz="2400" b="1">
                          <a:solidFill>
                            <a:srgbClr val="002060"/>
                          </a:solidFill>
                          <a:latin typeface="Lato" panose="020F0502020204030203" pitchFamily="34" charset="0"/>
                        </a:rPr>
                        <a:t>REVISION &amp; SUPPORT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D697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3226990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63B5D8E1-B98F-E1CE-5617-3DA980C3F8EE}"/>
              </a:ext>
            </a:extLst>
          </p:cNvPr>
          <p:cNvSpPr/>
          <p:nvPr/>
        </p:nvSpPr>
        <p:spPr>
          <a:xfrm>
            <a:off x="599090" y="1439917"/>
            <a:ext cx="2485696" cy="1366345"/>
          </a:xfrm>
          <a:prstGeom prst="rect">
            <a:avLst/>
          </a:prstGeom>
          <a:solidFill>
            <a:schemeClr val="bg1"/>
          </a:solidFill>
          <a:ln w="76200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AUTUMN 1</a:t>
            </a:r>
          </a:p>
          <a:p>
            <a:pPr algn="ctr"/>
            <a:endParaRPr lang="en-US" b="1">
              <a:solidFill>
                <a:srgbClr val="002060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algn="ctr"/>
            <a:r>
              <a:rPr lang="en-US" b="1">
                <a:solidFill>
                  <a:srgbClr val="D1970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Sept/Oct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59A1E1F-1F6F-56C6-3BE6-57B3B328232C}"/>
              </a:ext>
            </a:extLst>
          </p:cNvPr>
          <p:cNvSpPr/>
          <p:nvPr/>
        </p:nvSpPr>
        <p:spPr>
          <a:xfrm>
            <a:off x="3715407" y="1439917"/>
            <a:ext cx="2485696" cy="1366345"/>
          </a:xfrm>
          <a:prstGeom prst="rect">
            <a:avLst/>
          </a:prstGeom>
          <a:solidFill>
            <a:schemeClr val="bg1"/>
          </a:solidFill>
          <a:ln w="76200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AUTUMN 2</a:t>
            </a:r>
          </a:p>
          <a:p>
            <a:pPr algn="ctr"/>
            <a:endParaRPr lang="en-US" b="1">
              <a:solidFill>
                <a:srgbClr val="002060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algn="ctr"/>
            <a:r>
              <a:rPr lang="en-US" b="1">
                <a:solidFill>
                  <a:srgbClr val="D1970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Nov/Dec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1967B5-A6AE-BC00-4DA7-EE04388DF1E1}"/>
              </a:ext>
            </a:extLst>
          </p:cNvPr>
          <p:cNvSpPr/>
          <p:nvPr/>
        </p:nvSpPr>
        <p:spPr>
          <a:xfrm>
            <a:off x="599090" y="2979683"/>
            <a:ext cx="2485696" cy="1366345"/>
          </a:xfrm>
          <a:prstGeom prst="rect">
            <a:avLst/>
          </a:prstGeom>
          <a:solidFill>
            <a:schemeClr val="bg1"/>
          </a:solidFill>
          <a:ln w="76200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SPRING 1</a:t>
            </a:r>
          </a:p>
          <a:p>
            <a:pPr algn="ctr"/>
            <a:endParaRPr lang="en-US" b="1">
              <a:solidFill>
                <a:srgbClr val="002060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algn="ctr"/>
            <a:r>
              <a:rPr lang="en-US" b="1">
                <a:solidFill>
                  <a:srgbClr val="D1970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Jan/Feb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FD9DC81-20B5-7951-5806-4A3CBE5D427D}"/>
              </a:ext>
            </a:extLst>
          </p:cNvPr>
          <p:cNvSpPr/>
          <p:nvPr/>
        </p:nvSpPr>
        <p:spPr>
          <a:xfrm>
            <a:off x="3715407" y="2979683"/>
            <a:ext cx="2485696" cy="1366345"/>
          </a:xfrm>
          <a:prstGeom prst="rect">
            <a:avLst/>
          </a:prstGeom>
          <a:solidFill>
            <a:schemeClr val="bg1"/>
          </a:solidFill>
          <a:ln w="76200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SPRING 2</a:t>
            </a:r>
          </a:p>
          <a:p>
            <a:pPr algn="ctr"/>
            <a:endParaRPr lang="en-US" b="1">
              <a:solidFill>
                <a:srgbClr val="002060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algn="ctr"/>
            <a:r>
              <a:rPr lang="en-US" b="1">
                <a:solidFill>
                  <a:srgbClr val="D1970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Feb/Mar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B098CC1-B8B0-15CF-C666-774E18D9A432}"/>
              </a:ext>
            </a:extLst>
          </p:cNvPr>
          <p:cNvSpPr/>
          <p:nvPr/>
        </p:nvSpPr>
        <p:spPr>
          <a:xfrm>
            <a:off x="599090" y="4519449"/>
            <a:ext cx="2485696" cy="1366345"/>
          </a:xfrm>
          <a:prstGeom prst="rect">
            <a:avLst/>
          </a:prstGeom>
          <a:solidFill>
            <a:schemeClr val="bg1"/>
          </a:solidFill>
          <a:ln w="76200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SUMMER 1</a:t>
            </a:r>
          </a:p>
          <a:p>
            <a:pPr algn="ctr"/>
            <a:endParaRPr lang="en-US" b="1">
              <a:solidFill>
                <a:srgbClr val="002060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algn="ctr"/>
            <a:r>
              <a:rPr lang="en-US" b="1">
                <a:solidFill>
                  <a:srgbClr val="D1970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Apr/May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7703AB7-767A-E444-F3F7-57DD475C9BC6}"/>
              </a:ext>
            </a:extLst>
          </p:cNvPr>
          <p:cNvSpPr/>
          <p:nvPr/>
        </p:nvSpPr>
        <p:spPr>
          <a:xfrm>
            <a:off x="3715407" y="4519449"/>
            <a:ext cx="2485696" cy="1366345"/>
          </a:xfrm>
          <a:prstGeom prst="rect">
            <a:avLst/>
          </a:prstGeom>
          <a:solidFill>
            <a:schemeClr val="bg1"/>
          </a:solidFill>
          <a:ln w="76200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SUMMER 2</a:t>
            </a:r>
          </a:p>
          <a:p>
            <a:pPr algn="ctr"/>
            <a:endParaRPr lang="en-US" b="1">
              <a:solidFill>
                <a:srgbClr val="002060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algn="ctr"/>
            <a:r>
              <a:rPr lang="en-US" b="1">
                <a:solidFill>
                  <a:srgbClr val="D1970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Jun/Jul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687E460-3F65-9EED-AEB1-2BE5876AE649}"/>
              </a:ext>
            </a:extLst>
          </p:cNvPr>
          <p:cNvSpPr/>
          <p:nvPr/>
        </p:nvSpPr>
        <p:spPr>
          <a:xfrm>
            <a:off x="6621518" y="345653"/>
            <a:ext cx="5349763" cy="504498"/>
          </a:xfrm>
          <a:prstGeom prst="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TIMESCALES</a:t>
            </a:r>
            <a:endParaRPr lang="en-US" sz="2400" b="1">
              <a:solidFill>
                <a:srgbClr val="D19709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4A2C905-60FD-5E06-3BCB-21A0A019E2BC}"/>
              </a:ext>
            </a:extLst>
          </p:cNvPr>
          <p:cNvSpPr/>
          <p:nvPr/>
        </p:nvSpPr>
        <p:spPr>
          <a:xfrm>
            <a:off x="6621518" y="1072746"/>
            <a:ext cx="5349763" cy="504498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When should I start revising?</a:t>
            </a:r>
            <a:endParaRPr lang="en-US" sz="2400" b="1">
              <a:solidFill>
                <a:srgbClr val="D19709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98DF097-1E45-3695-0AE1-C30A43393FF4}"/>
              </a:ext>
            </a:extLst>
          </p:cNvPr>
          <p:cNvSpPr/>
          <p:nvPr/>
        </p:nvSpPr>
        <p:spPr>
          <a:xfrm>
            <a:off x="3715407" y="4519448"/>
            <a:ext cx="2485696" cy="1366345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EXAMS</a:t>
            </a:r>
            <a:endParaRPr lang="en-US" sz="4000" b="1">
              <a:solidFill>
                <a:srgbClr val="D19709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B7AA45D-6779-BD88-4C1F-D81879A895CC}"/>
              </a:ext>
            </a:extLst>
          </p:cNvPr>
          <p:cNvSpPr/>
          <p:nvPr/>
        </p:nvSpPr>
        <p:spPr>
          <a:xfrm>
            <a:off x="6621517" y="2123089"/>
            <a:ext cx="5349763" cy="1624158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YESTERDAY!</a:t>
            </a:r>
            <a:endParaRPr lang="en-US" sz="6000" b="1">
              <a:solidFill>
                <a:srgbClr val="D19709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D352073-5E91-208F-918B-2480A8A637D2}"/>
              </a:ext>
            </a:extLst>
          </p:cNvPr>
          <p:cNvSpPr/>
          <p:nvPr/>
        </p:nvSpPr>
        <p:spPr>
          <a:xfrm>
            <a:off x="6621516" y="3985511"/>
            <a:ext cx="5349763" cy="949688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LAST YEAR</a:t>
            </a:r>
            <a:endParaRPr lang="en-US" sz="4400" b="1">
              <a:solidFill>
                <a:srgbClr val="D19709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613681-3BA6-BC06-06C2-6CAE9DF9A4FC}"/>
              </a:ext>
            </a:extLst>
          </p:cNvPr>
          <p:cNvSpPr/>
          <p:nvPr/>
        </p:nvSpPr>
        <p:spPr>
          <a:xfrm>
            <a:off x="6621515" y="5173463"/>
            <a:ext cx="5349763" cy="504498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BUT IF NOT, NOW!</a:t>
            </a:r>
            <a:endParaRPr lang="en-US" sz="2800" b="1">
              <a:solidFill>
                <a:srgbClr val="D19709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058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7" grpId="0" animBg="1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23BFBD-2772-AC4D-808F-F6216DD45B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394C528-4AEF-A26A-3D7D-CF8BA83E372A}"/>
              </a:ext>
            </a:extLst>
          </p:cNvPr>
          <p:cNvGraphicFramePr>
            <a:graphicFrameLocks noGrp="1"/>
          </p:cNvGraphicFramePr>
          <p:nvPr/>
        </p:nvGraphicFramePr>
        <p:xfrm>
          <a:off x="2711535" y="138556"/>
          <a:ext cx="7078980" cy="949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78980">
                  <a:extLst>
                    <a:ext uri="{9D8B030D-6E8A-4147-A177-3AD203B41FA5}">
                      <a16:colId xmlns:a16="http://schemas.microsoft.com/office/drawing/2014/main" val="709998172"/>
                    </a:ext>
                  </a:extLst>
                </a:gridCol>
              </a:tblGrid>
              <a:tr h="47484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>
                          <a:solidFill>
                            <a:srgbClr val="D29500"/>
                          </a:solidFill>
                          <a:latin typeface="Lato" panose="020F0502020204030203" pitchFamily="34" charset="0"/>
                        </a:rPr>
                        <a:t>YEAR 11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D697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2622256"/>
                  </a:ext>
                </a:extLst>
              </a:tr>
              <a:tr h="474844">
                <a:tc>
                  <a:txBody>
                    <a:bodyPr/>
                    <a:lstStyle/>
                    <a:p>
                      <a:pPr algn="ctr"/>
                      <a:r>
                        <a:rPr lang="en-GB" sz="2400" b="1">
                          <a:solidFill>
                            <a:srgbClr val="002060"/>
                          </a:solidFill>
                          <a:latin typeface="Lato" panose="020F0502020204030203" pitchFamily="34" charset="0"/>
                        </a:rPr>
                        <a:t>REVISION &amp; SUPPORT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D697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3226990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47D8D68D-E43A-F874-7BD6-7A7D63669358}"/>
              </a:ext>
            </a:extLst>
          </p:cNvPr>
          <p:cNvSpPr txBox="1"/>
          <p:nvPr/>
        </p:nvSpPr>
        <p:spPr>
          <a:xfrm>
            <a:off x="795579" y="2107770"/>
            <a:ext cx="1060084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HOW ARE SMRC GOING TO SUPPORT ME?</a:t>
            </a:r>
          </a:p>
        </p:txBody>
      </p:sp>
    </p:spTree>
    <p:extLst>
      <p:ext uri="{BB962C8B-B14F-4D97-AF65-F5344CB8AC3E}">
        <p14:creationId xmlns:p14="http://schemas.microsoft.com/office/powerpoint/2010/main" val="25868443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18190E-9904-C44F-EB23-2AA2E58747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58A1033-C3A1-FBFE-38C3-4A402AEF29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2109354"/>
              </p:ext>
            </p:extLst>
          </p:nvPr>
        </p:nvGraphicFramePr>
        <p:xfrm>
          <a:off x="2711535" y="138556"/>
          <a:ext cx="7078980" cy="949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78980">
                  <a:extLst>
                    <a:ext uri="{9D8B030D-6E8A-4147-A177-3AD203B41FA5}">
                      <a16:colId xmlns:a16="http://schemas.microsoft.com/office/drawing/2014/main" val="709998172"/>
                    </a:ext>
                  </a:extLst>
                </a:gridCol>
              </a:tblGrid>
              <a:tr h="47484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>
                          <a:solidFill>
                            <a:srgbClr val="D29500"/>
                          </a:solidFill>
                          <a:latin typeface="Lato" panose="020F0502020204030203" pitchFamily="34" charset="0"/>
                        </a:rPr>
                        <a:t>YEAR 11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D697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2622256"/>
                  </a:ext>
                </a:extLst>
              </a:tr>
              <a:tr h="474844">
                <a:tc>
                  <a:txBody>
                    <a:bodyPr/>
                    <a:lstStyle/>
                    <a:p>
                      <a:pPr algn="ctr"/>
                      <a:r>
                        <a:rPr lang="en-GB" sz="2400" b="1">
                          <a:solidFill>
                            <a:srgbClr val="002060"/>
                          </a:solidFill>
                          <a:latin typeface="Lato" panose="020F0502020204030203" pitchFamily="34" charset="0"/>
                        </a:rPr>
                        <a:t>REVISION &amp; SUPPORT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D697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3226990"/>
                  </a:ext>
                </a:extLst>
              </a:tr>
            </a:tbl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9F564FF3-038B-3DEF-ACFB-8E2BE8FA7B38}"/>
              </a:ext>
            </a:extLst>
          </p:cNvPr>
          <p:cNvSpPr/>
          <p:nvPr/>
        </p:nvSpPr>
        <p:spPr>
          <a:xfrm>
            <a:off x="139487" y="1580826"/>
            <a:ext cx="2265336" cy="1549833"/>
          </a:xfrm>
          <a:prstGeom prst="rect">
            <a:avLst/>
          </a:prstGeom>
          <a:solidFill>
            <a:schemeClr val="bg1"/>
          </a:solidFill>
          <a:ln w="28575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LESSONS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0BB4AAE-4835-A61B-8389-DD4AB30FBAEB}"/>
              </a:ext>
            </a:extLst>
          </p:cNvPr>
          <p:cNvSpPr/>
          <p:nvPr/>
        </p:nvSpPr>
        <p:spPr>
          <a:xfrm>
            <a:off x="2572052" y="1580826"/>
            <a:ext cx="2265336" cy="1549833"/>
          </a:xfrm>
          <a:prstGeom prst="rect">
            <a:avLst/>
          </a:prstGeom>
          <a:solidFill>
            <a:schemeClr val="bg1"/>
          </a:solidFill>
          <a:ln w="28575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STUDY SKILLS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A6AE1C5-61B5-A40F-A053-D8B0D2CCAAB4}"/>
              </a:ext>
            </a:extLst>
          </p:cNvPr>
          <p:cNvSpPr/>
          <p:nvPr/>
        </p:nvSpPr>
        <p:spPr>
          <a:xfrm>
            <a:off x="5004617" y="1580826"/>
            <a:ext cx="2265336" cy="1549833"/>
          </a:xfrm>
          <a:prstGeom prst="rect">
            <a:avLst/>
          </a:prstGeom>
          <a:solidFill>
            <a:schemeClr val="bg1"/>
          </a:solidFill>
          <a:ln w="28575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REVISION</a:t>
            </a:r>
          </a:p>
          <a:p>
            <a:pPr algn="ctr"/>
            <a:r>
              <a:rPr lang="en-US" sz="32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SESSIONS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9553A99-A70D-B8D5-ADB2-6DC95315B98D}"/>
              </a:ext>
            </a:extLst>
          </p:cNvPr>
          <p:cNvSpPr/>
          <p:nvPr/>
        </p:nvSpPr>
        <p:spPr>
          <a:xfrm>
            <a:off x="7437182" y="1580826"/>
            <a:ext cx="2265336" cy="1549833"/>
          </a:xfrm>
          <a:prstGeom prst="rect">
            <a:avLst/>
          </a:prstGeom>
          <a:solidFill>
            <a:schemeClr val="bg1"/>
          </a:solidFill>
          <a:ln w="28575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MOCKS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3D16594-2B51-395B-3DEC-E3B0C834FBA4}"/>
              </a:ext>
            </a:extLst>
          </p:cNvPr>
          <p:cNvSpPr/>
          <p:nvPr/>
        </p:nvSpPr>
        <p:spPr>
          <a:xfrm>
            <a:off x="9869747" y="1580825"/>
            <a:ext cx="2265336" cy="1549833"/>
          </a:xfrm>
          <a:prstGeom prst="rect">
            <a:avLst/>
          </a:prstGeom>
          <a:solidFill>
            <a:schemeClr val="bg1"/>
          </a:solidFill>
          <a:ln w="28575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RESOURCES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F8856AC-C201-3E69-4B43-201243973693}"/>
              </a:ext>
            </a:extLst>
          </p:cNvPr>
          <p:cNvSpPr/>
          <p:nvPr/>
        </p:nvSpPr>
        <p:spPr>
          <a:xfrm>
            <a:off x="139487" y="1119242"/>
            <a:ext cx="2265336" cy="384093"/>
          </a:xfrm>
          <a:prstGeom prst="rect">
            <a:avLst/>
          </a:prstGeom>
          <a:solidFill>
            <a:srgbClr val="D19709"/>
          </a:solidFill>
          <a:ln w="28575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1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1FAD69E-CB78-B492-52F2-E62FF5825632}"/>
              </a:ext>
            </a:extLst>
          </p:cNvPr>
          <p:cNvSpPr/>
          <p:nvPr/>
        </p:nvSpPr>
        <p:spPr>
          <a:xfrm>
            <a:off x="2572052" y="1119242"/>
            <a:ext cx="2265336" cy="384093"/>
          </a:xfrm>
          <a:prstGeom prst="rect">
            <a:avLst/>
          </a:prstGeom>
          <a:solidFill>
            <a:srgbClr val="D19709"/>
          </a:solidFill>
          <a:ln w="28575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2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8F527F6-C85E-9D57-606D-9D2F617ABF2B}"/>
              </a:ext>
            </a:extLst>
          </p:cNvPr>
          <p:cNvSpPr/>
          <p:nvPr/>
        </p:nvSpPr>
        <p:spPr>
          <a:xfrm>
            <a:off x="5004617" y="1119242"/>
            <a:ext cx="2265336" cy="384093"/>
          </a:xfrm>
          <a:prstGeom prst="rect">
            <a:avLst/>
          </a:prstGeom>
          <a:solidFill>
            <a:srgbClr val="D19709"/>
          </a:solidFill>
          <a:ln w="28575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3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183B1CE-7148-FFDC-78FA-33CC9EC2E927}"/>
              </a:ext>
            </a:extLst>
          </p:cNvPr>
          <p:cNvSpPr/>
          <p:nvPr/>
        </p:nvSpPr>
        <p:spPr>
          <a:xfrm>
            <a:off x="7437182" y="1119242"/>
            <a:ext cx="2265336" cy="384093"/>
          </a:xfrm>
          <a:prstGeom prst="rect">
            <a:avLst/>
          </a:prstGeom>
          <a:solidFill>
            <a:srgbClr val="D19709"/>
          </a:solidFill>
          <a:ln w="28575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4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C8E9833-866F-ADFF-7F4F-1BAA16692BFB}"/>
              </a:ext>
            </a:extLst>
          </p:cNvPr>
          <p:cNvSpPr/>
          <p:nvPr/>
        </p:nvSpPr>
        <p:spPr>
          <a:xfrm>
            <a:off x="9869747" y="1119241"/>
            <a:ext cx="2265336" cy="384093"/>
          </a:xfrm>
          <a:prstGeom prst="rect">
            <a:avLst/>
          </a:prstGeom>
          <a:solidFill>
            <a:srgbClr val="D19709"/>
          </a:solidFill>
          <a:ln w="28575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5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53D2812-973E-4E79-65A8-35C95FC5C56B}"/>
              </a:ext>
            </a:extLst>
          </p:cNvPr>
          <p:cNvSpPr/>
          <p:nvPr/>
        </p:nvSpPr>
        <p:spPr>
          <a:xfrm>
            <a:off x="139487" y="3208150"/>
            <a:ext cx="2265336" cy="1549833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rgbClr val="D1970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OUSTANDING TEACHING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8A95132-F61E-43CA-0001-F01869CDDFFD}"/>
              </a:ext>
            </a:extLst>
          </p:cNvPr>
          <p:cNvSpPr/>
          <p:nvPr/>
        </p:nvSpPr>
        <p:spPr>
          <a:xfrm>
            <a:off x="2572052" y="3208150"/>
            <a:ext cx="2265336" cy="1549833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rgbClr val="D1970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HELP WITH REVISION SKILLS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1418C71-2A51-3084-39A0-9A7BDCD1DA83}"/>
              </a:ext>
            </a:extLst>
          </p:cNvPr>
          <p:cNvSpPr/>
          <p:nvPr/>
        </p:nvSpPr>
        <p:spPr>
          <a:xfrm>
            <a:off x="5004617" y="3208150"/>
            <a:ext cx="2265336" cy="1549833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>
                <a:solidFill>
                  <a:srgbClr val="D1970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RECAPS, REVISION, PRACTICE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2DFF951-CE02-3326-8217-655766A6C25F}"/>
              </a:ext>
            </a:extLst>
          </p:cNvPr>
          <p:cNvSpPr/>
          <p:nvPr/>
        </p:nvSpPr>
        <p:spPr>
          <a:xfrm>
            <a:off x="7437182" y="3208150"/>
            <a:ext cx="2265336" cy="1549833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rgbClr val="D1970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PRACTICE, DIAGNOSIS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2645EBE-9022-C33F-2874-1776DD42FF65}"/>
              </a:ext>
            </a:extLst>
          </p:cNvPr>
          <p:cNvSpPr/>
          <p:nvPr/>
        </p:nvSpPr>
        <p:spPr>
          <a:xfrm>
            <a:off x="9869747" y="3208149"/>
            <a:ext cx="2265336" cy="1549833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D1970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TOO MANY TO MENTION…</a:t>
            </a:r>
          </a:p>
        </p:txBody>
      </p:sp>
      <p:pic>
        <p:nvPicPr>
          <p:cNvPr id="2050" name="Picture 2" descr="Teaching - Free people icons">
            <a:extLst>
              <a:ext uri="{FF2B5EF4-FFF2-40B4-BE49-F238E27FC236}">
                <a16:creationId xmlns:a16="http://schemas.microsoft.com/office/drawing/2014/main" id="{176B3A01-D008-25D3-CF45-C1CE6E7EDE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31" y="4700134"/>
            <a:ext cx="2077247" cy="2077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Revision - Free communications icons">
            <a:extLst>
              <a:ext uri="{FF2B5EF4-FFF2-40B4-BE49-F238E27FC236}">
                <a16:creationId xmlns:a16="http://schemas.microsoft.com/office/drawing/2014/main" id="{5BE51324-5F32-47BB-3614-021D5A857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4879" y="4950493"/>
            <a:ext cx="1704811" cy="1704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kill - Free education icons">
            <a:extLst>
              <a:ext uri="{FF2B5EF4-FFF2-40B4-BE49-F238E27FC236}">
                <a16:creationId xmlns:a16="http://schemas.microsoft.com/office/drawing/2014/main" id="{A408D324-745F-E9C1-7231-195D630A39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206" y="4822211"/>
            <a:ext cx="1833093" cy="183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Test - Free education icons">
            <a:extLst>
              <a:ext uri="{FF2B5EF4-FFF2-40B4-BE49-F238E27FC236}">
                <a16:creationId xmlns:a16="http://schemas.microsoft.com/office/drawing/2014/main" id="{46A94E87-5115-9323-C341-259CE53AFF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218" y="4886351"/>
            <a:ext cx="1704812" cy="1704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1678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4F027D-7A5A-901E-5A35-45F4797900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5F8EFAE-0B65-F33E-FA96-C924156F7E10}"/>
              </a:ext>
            </a:extLst>
          </p:cNvPr>
          <p:cNvGraphicFramePr>
            <a:graphicFrameLocks noGrp="1"/>
          </p:cNvGraphicFramePr>
          <p:nvPr/>
        </p:nvGraphicFramePr>
        <p:xfrm>
          <a:off x="2711535" y="138556"/>
          <a:ext cx="7078980" cy="949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78980">
                  <a:extLst>
                    <a:ext uri="{9D8B030D-6E8A-4147-A177-3AD203B41FA5}">
                      <a16:colId xmlns:a16="http://schemas.microsoft.com/office/drawing/2014/main" val="709998172"/>
                    </a:ext>
                  </a:extLst>
                </a:gridCol>
              </a:tblGrid>
              <a:tr h="47484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>
                          <a:solidFill>
                            <a:srgbClr val="D29500"/>
                          </a:solidFill>
                          <a:latin typeface="Lato" panose="020F0502020204030203" pitchFamily="34" charset="0"/>
                        </a:rPr>
                        <a:t>YEAR 11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D697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2622256"/>
                  </a:ext>
                </a:extLst>
              </a:tr>
              <a:tr h="474844">
                <a:tc>
                  <a:txBody>
                    <a:bodyPr/>
                    <a:lstStyle/>
                    <a:p>
                      <a:pPr algn="ctr"/>
                      <a:r>
                        <a:rPr lang="en-GB" sz="2400" b="1">
                          <a:solidFill>
                            <a:srgbClr val="002060"/>
                          </a:solidFill>
                          <a:latin typeface="Lato" panose="020F0502020204030203" pitchFamily="34" charset="0"/>
                        </a:rPr>
                        <a:t>REVISION &amp; SUPPORT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D697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3226990"/>
                  </a:ext>
                </a:extLst>
              </a:tr>
            </a:tbl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1E241A0D-A4BE-4462-1548-87A4A5AE6542}"/>
              </a:ext>
            </a:extLst>
          </p:cNvPr>
          <p:cNvSpPr/>
          <p:nvPr/>
        </p:nvSpPr>
        <p:spPr>
          <a:xfrm>
            <a:off x="139487" y="1580826"/>
            <a:ext cx="2265336" cy="1549833"/>
          </a:xfrm>
          <a:prstGeom prst="rect">
            <a:avLst/>
          </a:prstGeom>
          <a:solidFill>
            <a:schemeClr val="bg1"/>
          </a:solidFill>
          <a:ln w="28575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LESSONS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4550311-CC9C-A0D5-62C3-F6C9B8CD7773}"/>
              </a:ext>
            </a:extLst>
          </p:cNvPr>
          <p:cNvSpPr/>
          <p:nvPr/>
        </p:nvSpPr>
        <p:spPr>
          <a:xfrm>
            <a:off x="139487" y="1119242"/>
            <a:ext cx="2265336" cy="384093"/>
          </a:xfrm>
          <a:prstGeom prst="rect">
            <a:avLst/>
          </a:prstGeom>
          <a:solidFill>
            <a:srgbClr val="D19709"/>
          </a:solidFill>
          <a:ln w="28575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1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C053EFC-0B5B-D79B-6128-802E316D9E20}"/>
              </a:ext>
            </a:extLst>
          </p:cNvPr>
          <p:cNvSpPr/>
          <p:nvPr/>
        </p:nvSpPr>
        <p:spPr>
          <a:xfrm>
            <a:off x="139487" y="3208150"/>
            <a:ext cx="2265336" cy="1549833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rgbClr val="D1970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OUSTANDING TEACHING</a:t>
            </a:r>
          </a:p>
        </p:txBody>
      </p:sp>
      <p:pic>
        <p:nvPicPr>
          <p:cNvPr id="2050" name="Picture 2" descr="Teaching - Free people icons">
            <a:extLst>
              <a:ext uri="{FF2B5EF4-FFF2-40B4-BE49-F238E27FC236}">
                <a16:creationId xmlns:a16="http://schemas.microsoft.com/office/drawing/2014/main" id="{C5124E28-AE6E-647F-0F47-17A9E10F6B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31" y="4700134"/>
            <a:ext cx="2077247" cy="2077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C3A96EE-047E-6C95-DDA8-551240CCAA01}"/>
              </a:ext>
            </a:extLst>
          </p:cNvPr>
          <p:cNvSpPr/>
          <p:nvPr/>
        </p:nvSpPr>
        <p:spPr>
          <a:xfrm>
            <a:off x="2833608" y="1549828"/>
            <a:ext cx="8912193" cy="1363853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D1970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YOUR LESSONS ARE THE MOST IMPORTANT PART. STAY FOCUSSED, STAY CONSISTENT AND YOU WILL BE FINE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8149152-9EBD-5A2E-5518-2CBFF8CAD039}"/>
              </a:ext>
            </a:extLst>
          </p:cNvPr>
          <p:cNvSpPr/>
          <p:nvPr/>
        </p:nvSpPr>
        <p:spPr>
          <a:xfrm>
            <a:off x="2833609" y="3145054"/>
            <a:ext cx="3262391" cy="274430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YOUR TEACHERS DO THIS EVERY YEAR – THEY KNOW WHAT IT TAKES – LISTEN TO THEM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265EAF-AB71-485E-F979-A4F555DA5A78}"/>
              </a:ext>
            </a:extLst>
          </p:cNvPr>
          <p:cNvSpPr/>
          <p:nvPr/>
        </p:nvSpPr>
        <p:spPr>
          <a:xfrm>
            <a:off x="6251025" y="3145055"/>
            <a:ext cx="5494776" cy="799266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ASK FOR HELP AND BE SPECIFIC ABOUT IT</a:t>
            </a:r>
          </a:p>
        </p:txBody>
      </p:sp>
      <p:pic>
        <p:nvPicPr>
          <p:cNvPr id="1026" name="Picture 2" descr="Help Generic Outline Color icon | Freepik">
            <a:extLst>
              <a:ext uri="{FF2B5EF4-FFF2-40B4-BE49-F238E27FC236}">
                <a16:creationId xmlns:a16="http://schemas.microsoft.com/office/drawing/2014/main" id="{498F9D93-ED71-B178-6375-F6965D3A83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8831" y="4175695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2815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9E1A55-859F-0D58-1903-3FCF4E37D9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D66AC83-56E7-1936-469B-3B5A1B97BAE1}"/>
              </a:ext>
            </a:extLst>
          </p:cNvPr>
          <p:cNvGraphicFramePr>
            <a:graphicFrameLocks noGrp="1"/>
          </p:cNvGraphicFramePr>
          <p:nvPr/>
        </p:nvGraphicFramePr>
        <p:xfrm>
          <a:off x="2711535" y="138556"/>
          <a:ext cx="7078980" cy="949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78980">
                  <a:extLst>
                    <a:ext uri="{9D8B030D-6E8A-4147-A177-3AD203B41FA5}">
                      <a16:colId xmlns:a16="http://schemas.microsoft.com/office/drawing/2014/main" val="709998172"/>
                    </a:ext>
                  </a:extLst>
                </a:gridCol>
              </a:tblGrid>
              <a:tr h="47484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>
                          <a:solidFill>
                            <a:srgbClr val="D29500"/>
                          </a:solidFill>
                          <a:latin typeface="Lato" panose="020F0502020204030203" pitchFamily="34" charset="0"/>
                        </a:rPr>
                        <a:t>YEAR 11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D697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2622256"/>
                  </a:ext>
                </a:extLst>
              </a:tr>
              <a:tr h="474844">
                <a:tc>
                  <a:txBody>
                    <a:bodyPr/>
                    <a:lstStyle/>
                    <a:p>
                      <a:pPr algn="ctr"/>
                      <a:r>
                        <a:rPr lang="en-GB" sz="2400" b="1">
                          <a:solidFill>
                            <a:srgbClr val="002060"/>
                          </a:solidFill>
                          <a:latin typeface="Lato" panose="020F0502020204030203" pitchFamily="34" charset="0"/>
                        </a:rPr>
                        <a:t>REVISION &amp; SUPPORT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D697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3226990"/>
                  </a:ext>
                </a:extLst>
              </a:tr>
            </a:tbl>
          </a:graphicData>
        </a:graphic>
      </p:graphicFrame>
      <p:sp>
        <p:nvSpPr>
          <p:cNvPr id="14" name="Rectangle 13">
            <a:extLst>
              <a:ext uri="{FF2B5EF4-FFF2-40B4-BE49-F238E27FC236}">
                <a16:creationId xmlns:a16="http://schemas.microsoft.com/office/drawing/2014/main" id="{5E378A78-6D41-8794-AA5B-653B607B4C96}"/>
              </a:ext>
            </a:extLst>
          </p:cNvPr>
          <p:cNvSpPr/>
          <p:nvPr/>
        </p:nvSpPr>
        <p:spPr>
          <a:xfrm>
            <a:off x="446199" y="1549828"/>
            <a:ext cx="2265336" cy="1549833"/>
          </a:xfrm>
          <a:prstGeom prst="rect">
            <a:avLst/>
          </a:prstGeom>
          <a:solidFill>
            <a:schemeClr val="bg1"/>
          </a:solidFill>
          <a:ln w="28575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STUDY SKILLS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DED4B89-41B7-5DC0-473D-7BD2883F8FE6}"/>
              </a:ext>
            </a:extLst>
          </p:cNvPr>
          <p:cNvSpPr/>
          <p:nvPr/>
        </p:nvSpPr>
        <p:spPr>
          <a:xfrm>
            <a:off x="446199" y="1088244"/>
            <a:ext cx="2265336" cy="384093"/>
          </a:xfrm>
          <a:prstGeom prst="rect">
            <a:avLst/>
          </a:prstGeom>
          <a:solidFill>
            <a:srgbClr val="D19709"/>
          </a:solidFill>
          <a:ln w="28575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2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48E6123-1F00-DD77-339F-69E3F79435CF}"/>
              </a:ext>
            </a:extLst>
          </p:cNvPr>
          <p:cNvSpPr/>
          <p:nvPr/>
        </p:nvSpPr>
        <p:spPr>
          <a:xfrm>
            <a:off x="446199" y="3177152"/>
            <a:ext cx="2265336" cy="1549833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rgbClr val="D1970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HELP WITH REVISION SKILLS</a:t>
            </a:r>
          </a:p>
        </p:txBody>
      </p:sp>
      <p:pic>
        <p:nvPicPr>
          <p:cNvPr id="2054" name="Picture 6" descr="Skill - Free education icons">
            <a:extLst>
              <a:ext uri="{FF2B5EF4-FFF2-40B4-BE49-F238E27FC236}">
                <a16:creationId xmlns:a16="http://schemas.microsoft.com/office/drawing/2014/main" id="{38898085-B5B4-6E8E-E610-CC71ECBB55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353" y="4791213"/>
            <a:ext cx="1833093" cy="183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6B40B81-890E-BEDB-52EF-30DF031D6514}"/>
              </a:ext>
            </a:extLst>
          </p:cNvPr>
          <p:cNvSpPr/>
          <p:nvPr/>
        </p:nvSpPr>
        <p:spPr>
          <a:xfrm>
            <a:off x="2833608" y="1549828"/>
            <a:ext cx="8912193" cy="1363853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D1970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EVERY WEDS A STAFF MEMBER WILL LEAD A SESSION IN THE MAIN HALL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FE9700C-F54C-B204-0CFB-6BB8A5492461}"/>
              </a:ext>
            </a:extLst>
          </p:cNvPr>
          <p:cNvSpPr/>
          <p:nvPr/>
        </p:nvSpPr>
        <p:spPr>
          <a:xfrm>
            <a:off x="2833609" y="3145054"/>
            <a:ext cx="3262391" cy="274430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20-30 MINS OF EXPERT ADVICE</a:t>
            </a:r>
          </a:p>
          <a:p>
            <a:pPr algn="ctr"/>
            <a:r>
              <a:rPr lang="en-US" sz="24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THEN STRUCTURED REVISION TIME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3B9C6FB-F66B-DC3E-3BBF-3EFA410C6DBB}"/>
              </a:ext>
            </a:extLst>
          </p:cNvPr>
          <p:cNvSpPr/>
          <p:nvPr/>
        </p:nvSpPr>
        <p:spPr>
          <a:xfrm>
            <a:off x="6251025" y="3145054"/>
            <a:ext cx="3262391" cy="274430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RESOURCES AVAILABLE:</a:t>
            </a:r>
          </a:p>
          <a:p>
            <a:pPr algn="ctr"/>
            <a:endParaRPr lang="en-US" sz="2400" b="1">
              <a:solidFill>
                <a:srgbClr val="002060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algn="ctr"/>
            <a:r>
              <a:rPr lang="en-US" sz="20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FLASHCARDS, WALLETS, STATIONERY, FOLDERS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E436202-7D02-7E1F-2490-FF259DDE9834}"/>
              </a:ext>
            </a:extLst>
          </p:cNvPr>
          <p:cNvSpPr/>
          <p:nvPr/>
        </p:nvSpPr>
        <p:spPr>
          <a:xfrm>
            <a:off x="9790515" y="3145054"/>
            <a:ext cx="2122555" cy="2372343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BICCIES SUPPLIED!</a:t>
            </a:r>
          </a:p>
        </p:txBody>
      </p:sp>
      <p:pic>
        <p:nvPicPr>
          <p:cNvPr id="4098" name="Picture 2" descr="Biscuit - Free food icons">
            <a:extLst>
              <a:ext uri="{FF2B5EF4-FFF2-40B4-BE49-F238E27FC236}">
                <a16:creationId xmlns:a16="http://schemas.microsoft.com/office/drawing/2014/main" id="{6FF0A0F6-A32E-9F49-4326-F0E4DF3A27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0515" y="4633445"/>
            <a:ext cx="1363854" cy="1363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8019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3AD4C5-996A-4CF2-0157-A4316394CA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044F67E-56A7-1824-BB82-336A591020EB}"/>
              </a:ext>
            </a:extLst>
          </p:cNvPr>
          <p:cNvSpPr/>
          <p:nvPr/>
        </p:nvSpPr>
        <p:spPr>
          <a:xfrm>
            <a:off x="1835213" y="298070"/>
            <a:ext cx="83954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>
                <a:solidFill>
                  <a:srgbClr val="D29500"/>
                </a:solidFill>
                <a:latin typeface="Lato" panose="020F0502020204030203" pitchFamily="34" charset="0"/>
              </a:rPr>
              <a:t>STUDY SKILLS  -</a:t>
            </a:r>
            <a:r>
              <a:rPr lang="en-GB" sz="2800" b="1">
                <a:solidFill>
                  <a:srgbClr val="002060"/>
                </a:solidFill>
                <a:latin typeface="Lato" panose="020F0502020204030203" pitchFamily="34" charset="0"/>
              </a:rPr>
              <a:t> Y11 STUDENTS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1ACF4A8-1A75-131C-19D7-BEDC587B7B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3644278"/>
              </p:ext>
            </p:extLst>
          </p:nvPr>
        </p:nvGraphicFramePr>
        <p:xfrm>
          <a:off x="180295" y="1786433"/>
          <a:ext cx="11236121" cy="43586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3038">
                  <a:extLst>
                    <a:ext uri="{9D8B030D-6E8A-4147-A177-3AD203B41FA5}">
                      <a16:colId xmlns:a16="http://schemas.microsoft.com/office/drawing/2014/main" val="351465365"/>
                    </a:ext>
                  </a:extLst>
                </a:gridCol>
                <a:gridCol w="1810043">
                  <a:extLst>
                    <a:ext uri="{9D8B030D-6E8A-4147-A177-3AD203B41FA5}">
                      <a16:colId xmlns:a16="http://schemas.microsoft.com/office/drawing/2014/main" val="3818681189"/>
                    </a:ext>
                  </a:extLst>
                </a:gridCol>
                <a:gridCol w="4727093">
                  <a:extLst>
                    <a:ext uri="{9D8B030D-6E8A-4147-A177-3AD203B41FA5}">
                      <a16:colId xmlns:a16="http://schemas.microsoft.com/office/drawing/2014/main" val="4171458092"/>
                    </a:ext>
                  </a:extLst>
                </a:gridCol>
                <a:gridCol w="3785947">
                  <a:extLst>
                    <a:ext uri="{9D8B030D-6E8A-4147-A177-3AD203B41FA5}">
                      <a16:colId xmlns:a16="http://schemas.microsoft.com/office/drawing/2014/main" val="4148325898"/>
                    </a:ext>
                  </a:extLst>
                </a:gridCol>
              </a:tblGrid>
              <a:tr h="234737">
                <a:tc>
                  <a:txBody>
                    <a:bodyPr/>
                    <a:lstStyle/>
                    <a:p>
                      <a:r>
                        <a:rPr lang="en-GB" sz="1200" b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Session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Date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Focus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Speaker/Lead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9283177"/>
                  </a:ext>
                </a:extLst>
              </a:tr>
              <a:tr h="288274"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24/9/2025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Introduction</a:t>
                      </a:r>
                      <a:r>
                        <a:rPr lang="en-GB" sz="1400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: Basic Study Skills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i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Mr Cassidy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2386093"/>
                  </a:ext>
                </a:extLst>
              </a:tr>
              <a:tr h="288274"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1/10/2025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Retention</a:t>
                      </a:r>
                      <a:r>
                        <a:rPr lang="en-GB" sz="1400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 and </a:t>
                      </a:r>
                      <a:r>
                        <a:rPr lang="en-GB" sz="1400" b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Memory</a:t>
                      </a:r>
                      <a:r>
                        <a:rPr lang="en-GB" sz="1400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 : Dual Coding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i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Miss Deegan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0190360"/>
                  </a:ext>
                </a:extLst>
              </a:tr>
              <a:tr h="288274"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8/10/2025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Revision Resources: </a:t>
                      </a:r>
                      <a:r>
                        <a:rPr lang="en-GB" sz="1400" b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Cards</a:t>
                      </a:r>
                      <a:r>
                        <a:rPr lang="en-GB" sz="1400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 &amp; </a:t>
                      </a:r>
                      <a:r>
                        <a:rPr lang="en-GB" sz="1400" b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Mind</a:t>
                      </a:r>
                      <a:r>
                        <a:rPr lang="en-GB" sz="1400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400" b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Mapping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i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Mrs Beaumont/Mrs Challenger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9187233"/>
                  </a:ext>
                </a:extLst>
              </a:tr>
              <a:tr h="288274">
                <a:tc gridSpan="4"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solidFill>
                            <a:srgbClr val="002060"/>
                          </a:solidFill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Work Experience Week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800" baseline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800" baseline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800" baseline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141455"/>
                  </a:ext>
                </a:extLst>
              </a:tr>
              <a:tr h="261506">
                <a:tc rowSpan="2"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6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22/10/2025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Student: Creating a </a:t>
                      </a:r>
                      <a:r>
                        <a:rPr lang="en-GB" sz="1400" b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revision</a:t>
                      </a:r>
                      <a:r>
                        <a:rPr lang="en-GB" sz="1400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400" b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Timetable</a:t>
                      </a:r>
                      <a:r>
                        <a:rPr lang="en-GB" sz="1400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400" b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3:30-4:30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i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Mr Giampalma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50281"/>
                  </a:ext>
                </a:extLst>
              </a:tr>
              <a:tr h="448884">
                <a:tc vMerge="1">
                  <a:txBody>
                    <a:bodyPr/>
                    <a:lstStyle/>
                    <a:p>
                      <a:pPr algn="ctr"/>
                      <a:endParaRPr lang="en-GB" sz="1600" b="1">
                        <a:solidFill>
                          <a:srgbClr val="00206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6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22/10/2025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PARENT SESSION 4:30-5:00pm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A special session on how to support your child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i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Mr Cassidy &amp; Mr Giampalma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9995580"/>
                  </a:ext>
                </a:extLst>
              </a:tr>
              <a:tr h="288274">
                <a:tc gridSpan="4"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solidFill>
                            <a:srgbClr val="002060"/>
                          </a:solidFill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Half Term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800" baseline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800" baseline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800" baseline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1129450"/>
                  </a:ext>
                </a:extLst>
              </a:tr>
              <a:tr h="288274"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5/11/2025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b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Good Habits </a:t>
                      </a:r>
                      <a:r>
                        <a:rPr lang="en-GB" sz="1400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and </a:t>
                      </a:r>
                      <a:r>
                        <a:rPr lang="en-GB" sz="1400" b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Routines</a:t>
                      </a:r>
                      <a:r>
                        <a:rPr lang="en-GB" sz="1400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400" baseline="0">
                          <a:highlight>
                            <a:srgbClr val="00FFFF"/>
                          </a:highlight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Sports Hall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i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Ms Walton/JPE/MLL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94537"/>
                  </a:ext>
                </a:extLst>
              </a:tr>
              <a:tr h="288274"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12/11/2025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Using </a:t>
                      </a:r>
                      <a:r>
                        <a:rPr lang="en-GB" sz="1400" b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technology</a:t>
                      </a:r>
                      <a:r>
                        <a:rPr lang="en-GB" sz="1400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 to revise </a:t>
                      </a:r>
                      <a:r>
                        <a:rPr lang="en-GB" sz="1400" baseline="0">
                          <a:highlight>
                            <a:srgbClr val="00FFFF"/>
                          </a:highlight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Sports Hall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b="1" i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Mrs Avery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9618156"/>
                  </a:ext>
                </a:extLst>
              </a:tr>
              <a:tr h="288274"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19/11/2025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Spaced</a:t>
                      </a:r>
                      <a:r>
                        <a:rPr lang="en-GB" sz="1400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400" b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Practice</a:t>
                      </a:r>
                      <a:r>
                        <a:rPr lang="en-GB" sz="1400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 and Interleaving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i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Mr Coyne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1308315"/>
                  </a:ext>
                </a:extLst>
              </a:tr>
              <a:tr h="288274"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26/11/2025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Self Quizzing</a:t>
                      </a:r>
                      <a:r>
                        <a:rPr lang="en-GB" sz="1400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: identifying what I don’t know!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b="1" i="1" baseline="0">
                          <a:latin typeface="Candara" panose="020E0502030303020204" pitchFamily="34" charset="0"/>
                          <a:cs typeface="Calibri" panose="020F0502020204030204" pitchFamily="34" charset="0"/>
                        </a:rPr>
                        <a:t>Mr Williams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0055154"/>
                  </a:ext>
                </a:extLst>
              </a:tr>
              <a:tr h="288274">
                <a:tc gridSpan="4"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MOCK EXAMS BEGIN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>
                        <a:latin typeface="Candara" panose="020E0502030303020204" pitchFamily="34" charset="0"/>
                        <a:cs typeface="Calibri" panose="020F0502020204030204" pitchFamily="34" charset="0"/>
                      </a:endParaRP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>
                        <a:latin typeface="Candara" panose="020E0502030303020204" pitchFamily="34" charset="0"/>
                        <a:cs typeface="Calibri" panose="020F0502020204030204" pitchFamily="34" charset="0"/>
                      </a:endParaRP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>
                        <a:latin typeface="Candara" panose="020E0502030303020204" pitchFamily="34" charset="0"/>
                        <a:cs typeface="Calibri" panose="020F0502020204030204" pitchFamily="34" charset="0"/>
                      </a:endParaRPr>
                    </a:p>
                  </a:txBody>
                  <a:tcPr marL="84406" marR="84406" marT="42203" marB="42203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9752157"/>
                  </a:ext>
                </a:extLst>
              </a:tr>
            </a:tbl>
          </a:graphicData>
        </a:graphic>
      </p:graphicFrame>
      <p:pic>
        <p:nvPicPr>
          <p:cNvPr id="11" name="Picture 10" descr="A logo for a study skills company&#10;&#10;AI-generated content may be incorrect.">
            <a:extLst>
              <a:ext uri="{FF2B5EF4-FFF2-40B4-BE49-F238E27FC236}">
                <a16:creationId xmlns:a16="http://schemas.microsoft.com/office/drawing/2014/main" id="{053615EB-6CA8-1715-1D6C-9DD0DFDDDD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200" b="99000" l="2600" r="98400">
                        <a14:foregroundMark x1="33400" y1="17600" x2="19000" y2="25600"/>
                        <a14:foregroundMark x1="19000" y1="25600" x2="10600" y2="63400"/>
                        <a14:foregroundMark x1="10600" y1="63400" x2="31400" y2="85800"/>
                        <a14:foregroundMark x1="31400" y1="85800" x2="59800" y2="81600"/>
                        <a14:foregroundMark x1="59800" y1="81600" x2="74200" y2="66400"/>
                        <a14:foregroundMark x1="74200" y1="66400" x2="79000" y2="39200"/>
                        <a14:foregroundMark x1="79000" y1="39200" x2="68000" y2="20200"/>
                        <a14:foregroundMark x1="68000" y1="20200" x2="43600" y2="12800"/>
                        <a14:foregroundMark x1="43600" y1="12800" x2="31800" y2="17400"/>
                        <a14:foregroundMark x1="31800" y1="17400" x2="28600" y2="20000"/>
                        <a14:foregroundMark x1="47800" y1="15600" x2="29200" y2="75000"/>
                        <a14:foregroundMark x1="29200" y1="75000" x2="68800" y2="37400"/>
                        <a14:foregroundMark x1="68800" y1="37400" x2="73400" y2="51000"/>
                        <a14:foregroundMark x1="73400" y1="51000" x2="67000" y2="79000"/>
                        <a14:foregroundMark x1="67000" y1="79000" x2="73000" y2="82000"/>
                        <a14:foregroundMark x1="73000" y1="82000" x2="85000" y2="71600"/>
                        <a14:foregroundMark x1="85000" y1="71600" x2="96000" y2="51000"/>
                        <a14:foregroundMark x1="96000" y1="51000" x2="84200" y2="18200"/>
                        <a14:foregroundMark x1="84200" y1="18200" x2="68200" y2="8400"/>
                        <a14:foregroundMark x1="68200" y1="8400" x2="33400" y2="6800"/>
                        <a14:foregroundMark x1="33400" y1="6800" x2="19400" y2="13400"/>
                        <a14:foregroundMark x1="19400" y1="13400" x2="12000" y2="25000"/>
                        <a14:foregroundMark x1="12000" y1="25000" x2="2400" y2="54000"/>
                        <a14:foregroundMark x1="2400" y1="54000" x2="9800" y2="75400"/>
                        <a14:foregroundMark x1="13013" y1="81825" x2="13600" y2="83000"/>
                        <a14:foregroundMark x1="9800" y1="75400" x2="12763" y2="81327"/>
                        <a14:foregroundMark x1="13600" y1="83000" x2="41400" y2="96600"/>
                        <a14:foregroundMark x1="41400" y1="96600" x2="48200" y2="97800"/>
                        <a14:foregroundMark x1="48200" y1="97800" x2="75600" y2="89000"/>
                        <a14:foregroundMark x1="75600" y1="89000" x2="87200" y2="77800"/>
                        <a14:foregroundMark x1="87200" y1="77800" x2="95000" y2="63200"/>
                        <a14:foregroundMark x1="95000" y1="63200" x2="96800" y2="56600"/>
                        <a14:foregroundMark x1="96800" y1="56600" x2="93200" y2="37400"/>
                        <a14:foregroundMark x1="93200" y1="37400" x2="85400" y2="20800"/>
                        <a14:foregroundMark x1="85400" y1="20800" x2="84200" y2="19400"/>
                        <a14:foregroundMark x1="63000" y1="17600" x2="41800" y2="45800"/>
                        <a14:foregroundMark x1="41800" y1="45800" x2="41000" y2="47400"/>
                        <a14:foregroundMark x1="31800" y1="18200" x2="32600" y2="50800"/>
                        <a14:foregroundMark x1="20800" y1="25000" x2="24800" y2="65400"/>
                        <a14:foregroundMark x1="24800" y1="65400" x2="26000" y2="68400"/>
                        <a14:foregroundMark x1="15200" y1="43600" x2="86400" y2="33800"/>
                        <a14:foregroundMark x1="86400" y1="33800" x2="86600" y2="43400"/>
                        <a14:foregroundMark x1="86600" y1="43400" x2="33800" y2="61000"/>
                        <a14:foregroundMark x1="33800" y1="61000" x2="6000" y2="56600"/>
                        <a14:foregroundMark x1="6000" y1="56600" x2="10000" y2="45800"/>
                        <a14:foregroundMark x1="10000" y1="45800" x2="19000" y2="42800"/>
                        <a14:foregroundMark x1="19000" y1="42800" x2="21000" y2="42600"/>
                        <a14:foregroundMark x1="43200" y1="4800" x2="53800" y2="3200"/>
                        <a14:foregroundMark x1="53800" y1="3200" x2="54400" y2="3200"/>
                        <a14:foregroundMark x1="60400" y1="14000" x2="64200" y2="34200"/>
                        <a14:foregroundMark x1="50200" y1="20400" x2="56000" y2="33200"/>
                        <a14:foregroundMark x1="27600" y1="93600" x2="35400" y2="97400"/>
                        <a14:foregroundMark x1="35400" y1="97400" x2="45000" y2="96200"/>
                        <a14:foregroundMark x1="45000" y1="96200" x2="53000" y2="97000"/>
                        <a14:foregroundMark x1="53000" y1="97000" x2="66400" y2="94600"/>
                        <a14:foregroundMark x1="66400" y1="94600" x2="67800" y2="93600"/>
                        <a14:foregroundMark x1="69800" y1="90200" x2="53800" y2="86600"/>
                        <a14:foregroundMark x1="68400" y1="81600" x2="59200" y2="86600"/>
                        <a14:foregroundMark x1="59200" y1="86600" x2="44000" y2="89400"/>
                        <a14:foregroundMark x1="44000" y1="89400" x2="33000" y2="87200"/>
                        <a14:foregroundMark x1="33000" y1="87200" x2="24600" y2="82800"/>
                        <a14:foregroundMark x1="24600" y1="82800" x2="16800" y2="75200"/>
                        <a14:foregroundMark x1="78800" y1="46400" x2="78400" y2="68800"/>
                        <a14:foregroundMark x1="56200" y1="55800" x2="56000" y2="71000"/>
                        <a14:foregroundMark x1="58800" y1="56000" x2="60800" y2="68000"/>
                        <a14:foregroundMark x1="50600" y1="73800" x2="54000" y2="64600"/>
                        <a14:foregroundMark x1="89800" y1="66800" x2="80400" y2="79800"/>
                        <a14:foregroundMark x1="84800" y1="39400" x2="65600" y2="13800"/>
                        <a14:foregroundMark x1="57400" y1="29000" x2="49000" y2="48200"/>
                        <a14:foregroundMark x1="98400" y1="43600" x2="98400" y2="47400"/>
                        <a14:foregroundMark x1="2600" y1="41000" x2="2600" y2="45200"/>
                        <a14:foregroundMark x1="49400" y1="99000" x2="49400" y2="99000"/>
                        <a14:backgroundMark x1="2600" y1="2400" x2="3400" y2="16200"/>
                        <a14:backgroundMark x1="3400" y1="16200" x2="20400" y2="3200"/>
                        <a14:backgroundMark x1="20400" y1="3200" x2="3000" y2="2600"/>
                        <a14:backgroundMark x1="79000" y1="2000" x2="97400" y2="17000"/>
                        <a14:backgroundMark x1="97400" y1="17000" x2="95400" y2="4800"/>
                        <a14:backgroundMark x1="95400" y1="4800" x2="77800" y2="4400"/>
                        <a14:backgroundMark x1="77800" y1="4400" x2="77200" y2="4000"/>
                        <a14:backgroundMark x1="95000" y1="76600" x2="82800" y2="95800"/>
                        <a14:backgroundMark x1="82800" y1="95800" x2="92200" y2="96800"/>
                        <a14:backgroundMark x1="92200" y1="96800" x2="94400" y2="77600"/>
                        <a14:backgroundMark x1="1800" y1="71600" x2="4800" y2="96400"/>
                        <a14:backgroundMark x1="4800" y1="96400" x2="16400" y2="99000"/>
                        <a14:backgroundMark x1="16400" y1="99000" x2="8200" y2="78200"/>
                        <a14:backgroundMark x1="8200" y1="78200" x2="2200" y2="72000"/>
                        <a14:backgroundMark x1="3400" y1="73600" x2="6200" y2="91000"/>
                        <a14:backgroundMark x1="9600" y1="81400" x2="9800" y2="90000"/>
                        <a14:backgroundMark x1="3400" y1="80400" x2="5600" y2="93600"/>
                        <a14:backgroundMark x1="7600" y1="83400" x2="12000" y2="93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265" y="127108"/>
            <a:ext cx="1627534" cy="1627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032CFC4-FDC3-29BF-E1FE-AA0130804AE1}"/>
              </a:ext>
            </a:extLst>
          </p:cNvPr>
          <p:cNvSpPr txBox="1"/>
          <p:nvPr/>
        </p:nvSpPr>
        <p:spPr>
          <a:xfrm>
            <a:off x="1705933" y="864611"/>
            <a:ext cx="734482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b="1">
                <a:solidFill>
                  <a:srgbClr val="D19709"/>
                </a:solidFill>
                <a:latin typeface="Lato" panose="020F0502020204030203" pitchFamily="34" charset="0"/>
              </a:rPr>
              <a:t>MOCK EXAMS BEGIN IN AUTUMN 2: NOV/DEC, RESULTS AVAILABLE IN JAN</a:t>
            </a:r>
            <a:endParaRPr lang="en-US" sz="2400" b="1">
              <a:solidFill>
                <a:srgbClr val="D19709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EF00840-4AD4-66CD-CEB3-FCF28386028E}"/>
              </a:ext>
            </a:extLst>
          </p:cNvPr>
          <p:cNvSpPr/>
          <p:nvPr/>
        </p:nvSpPr>
        <p:spPr>
          <a:xfrm>
            <a:off x="45265" y="152968"/>
            <a:ext cx="12077918" cy="6705031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401C6DA-4849-6317-8460-0CB35BFAD50A}"/>
              </a:ext>
            </a:extLst>
          </p:cNvPr>
          <p:cNvSpPr txBox="1"/>
          <p:nvPr/>
        </p:nvSpPr>
        <p:spPr>
          <a:xfrm>
            <a:off x="9381583" y="516262"/>
            <a:ext cx="233537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b="1">
                <a:solidFill>
                  <a:srgbClr val="D29600"/>
                </a:solidFill>
                <a:latin typeface="Lato" panose="020F0502020204030203" pitchFamily="34" charset="0"/>
              </a:rPr>
              <a:t>W E D S 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977D5A6-EB61-3B7D-6D9B-632ACBE02671}"/>
              </a:ext>
            </a:extLst>
          </p:cNvPr>
          <p:cNvSpPr txBox="1"/>
          <p:nvPr/>
        </p:nvSpPr>
        <p:spPr>
          <a:xfrm>
            <a:off x="9903100" y="298070"/>
            <a:ext cx="13820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>
                <a:solidFill>
                  <a:srgbClr val="002060"/>
                </a:solidFill>
                <a:latin typeface="Lato" panose="020F0502020204030203" pitchFamily="34" charset="0"/>
              </a:rPr>
              <a:t>E V E R Y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2DA2202-36B0-CBC9-15EA-363E9EDED1CB}"/>
              </a:ext>
            </a:extLst>
          </p:cNvPr>
          <p:cNvSpPr txBox="1"/>
          <p:nvPr/>
        </p:nvSpPr>
        <p:spPr>
          <a:xfrm>
            <a:off x="10618622" y="1078823"/>
            <a:ext cx="101132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>
                <a:solidFill>
                  <a:srgbClr val="D29600"/>
                </a:solidFill>
                <a:latin typeface="Lato" panose="020F0502020204030203" pitchFamily="34" charset="0"/>
              </a:rPr>
              <a:t>4 : 4</a:t>
            </a:r>
            <a:r>
              <a:rPr lang="en-GB" b="1">
                <a:solidFill>
                  <a:srgbClr val="D29600"/>
                </a:solidFill>
                <a:latin typeface="Lato" panose="020F0502020204030203" pitchFamily="34" charset="0"/>
              </a:rPr>
              <a:t> 5 </a:t>
            </a:r>
            <a:r>
              <a:rPr lang="en-GB" sz="1800" b="1">
                <a:solidFill>
                  <a:srgbClr val="D29600"/>
                </a:solidFill>
                <a:latin typeface="Lato" panose="020F0502020204030203" pitchFamily="34" charset="0"/>
              </a:rPr>
              <a:t> </a:t>
            </a:r>
            <a:endParaRPr lang="en-US" sz="2000" b="1">
              <a:solidFill>
                <a:srgbClr val="D296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0B088ED-77C2-3CC1-1031-0D1D4D9398FA}"/>
              </a:ext>
            </a:extLst>
          </p:cNvPr>
          <p:cNvSpPr txBox="1"/>
          <p:nvPr/>
        </p:nvSpPr>
        <p:spPr>
          <a:xfrm>
            <a:off x="10371508" y="990622"/>
            <a:ext cx="494227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lang="en-GB" b="1">
                <a:solidFill>
                  <a:srgbClr val="002060"/>
                </a:solidFill>
                <a:latin typeface="Lato" panose="020F0502020204030203" pitchFamily="34" charset="0"/>
              </a:rPr>
              <a:t>_</a:t>
            </a:r>
            <a:endParaRPr lang="en-GB">
              <a:solidFill>
                <a:srgbClr val="002060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0DD400C-C03A-F599-ABAD-81208B7B909F}"/>
              </a:ext>
            </a:extLst>
          </p:cNvPr>
          <p:cNvSpPr txBox="1"/>
          <p:nvPr/>
        </p:nvSpPr>
        <p:spPr>
          <a:xfrm>
            <a:off x="9020992" y="1078823"/>
            <a:ext cx="21032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>
                <a:solidFill>
                  <a:srgbClr val="D29600"/>
                </a:solidFill>
                <a:latin typeface="Lato" panose="020F0502020204030203" pitchFamily="34" charset="0"/>
              </a:rPr>
              <a:t>3 : 3 0  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CF619B0-777E-9E73-CA7F-2CDDF0AC5512}"/>
              </a:ext>
            </a:extLst>
          </p:cNvPr>
          <p:cNvSpPr/>
          <p:nvPr/>
        </p:nvSpPr>
        <p:spPr>
          <a:xfrm>
            <a:off x="9543997" y="298070"/>
            <a:ext cx="2013249" cy="1199587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18396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A1304B-D395-B110-BE7A-8DAADE3269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4EE209B-5474-FC13-0AB2-8948073B3226}"/>
              </a:ext>
            </a:extLst>
          </p:cNvPr>
          <p:cNvGraphicFramePr>
            <a:graphicFrameLocks noGrp="1"/>
          </p:cNvGraphicFramePr>
          <p:nvPr/>
        </p:nvGraphicFramePr>
        <p:xfrm>
          <a:off x="2711535" y="138556"/>
          <a:ext cx="7078980" cy="949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78980">
                  <a:extLst>
                    <a:ext uri="{9D8B030D-6E8A-4147-A177-3AD203B41FA5}">
                      <a16:colId xmlns:a16="http://schemas.microsoft.com/office/drawing/2014/main" val="709998172"/>
                    </a:ext>
                  </a:extLst>
                </a:gridCol>
              </a:tblGrid>
              <a:tr h="47484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>
                          <a:solidFill>
                            <a:srgbClr val="D29500"/>
                          </a:solidFill>
                          <a:latin typeface="Lato" panose="020F0502020204030203" pitchFamily="34" charset="0"/>
                        </a:rPr>
                        <a:t>YEAR 11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D697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2622256"/>
                  </a:ext>
                </a:extLst>
              </a:tr>
              <a:tr h="474844">
                <a:tc>
                  <a:txBody>
                    <a:bodyPr/>
                    <a:lstStyle/>
                    <a:p>
                      <a:pPr algn="ctr"/>
                      <a:r>
                        <a:rPr lang="en-GB" sz="2400" b="1">
                          <a:solidFill>
                            <a:srgbClr val="002060"/>
                          </a:solidFill>
                          <a:latin typeface="Lato" panose="020F0502020204030203" pitchFamily="34" charset="0"/>
                        </a:rPr>
                        <a:t>REVISION &amp; SUPPORT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D697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3226990"/>
                  </a:ext>
                </a:extLst>
              </a:tr>
            </a:tbl>
          </a:graphicData>
        </a:graphic>
      </p:graphicFrame>
      <p:sp>
        <p:nvSpPr>
          <p:cNvPr id="15" name="Rectangle 14">
            <a:extLst>
              <a:ext uri="{FF2B5EF4-FFF2-40B4-BE49-F238E27FC236}">
                <a16:creationId xmlns:a16="http://schemas.microsoft.com/office/drawing/2014/main" id="{CADD8CF0-D0D2-3CE7-7EEF-AD3EE333DC38}"/>
              </a:ext>
            </a:extLst>
          </p:cNvPr>
          <p:cNvSpPr/>
          <p:nvPr/>
        </p:nvSpPr>
        <p:spPr>
          <a:xfrm>
            <a:off x="332634" y="1549828"/>
            <a:ext cx="2265336" cy="1549833"/>
          </a:xfrm>
          <a:prstGeom prst="rect">
            <a:avLst/>
          </a:prstGeom>
          <a:solidFill>
            <a:schemeClr val="bg1"/>
          </a:solidFill>
          <a:ln w="28575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REVISION</a:t>
            </a:r>
          </a:p>
          <a:p>
            <a:pPr algn="ctr"/>
            <a:r>
              <a:rPr lang="en-US" sz="32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SESSIONS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A966C18-A5CB-4E7F-DA74-7D21C937AF88}"/>
              </a:ext>
            </a:extLst>
          </p:cNvPr>
          <p:cNvSpPr/>
          <p:nvPr/>
        </p:nvSpPr>
        <p:spPr>
          <a:xfrm>
            <a:off x="332634" y="1088244"/>
            <a:ext cx="2265336" cy="384093"/>
          </a:xfrm>
          <a:prstGeom prst="rect">
            <a:avLst/>
          </a:prstGeom>
          <a:solidFill>
            <a:srgbClr val="D19709"/>
          </a:solidFill>
          <a:ln w="28575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3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C8D6A43-C072-4097-021D-05AB5D5F06C5}"/>
              </a:ext>
            </a:extLst>
          </p:cNvPr>
          <p:cNvSpPr/>
          <p:nvPr/>
        </p:nvSpPr>
        <p:spPr>
          <a:xfrm>
            <a:off x="332634" y="3177152"/>
            <a:ext cx="2265336" cy="1549833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>
                <a:solidFill>
                  <a:srgbClr val="D1970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RECAPS, REVISION, PRACTICE</a:t>
            </a:r>
          </a:p>
        </p:txBody>
      </p:sp>
      <p:pic>
        <p:nvPicPr>
          <p:cNvPr id="2052" name="Picture 4" descr="Revision - Free communications icons">
            <a:extLst>
              <a:ext uri="{FF2B5EF4-FFF2-40B4-BE49-F238E27FC236}">
                <a16:creationId xmlns:a16="http://schemas.microsoft.com/office/drawing/2014/main" id="{61D63C4D-D281-2053-AEC0-71CE871AD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896" y="4919495"/>
            <a:ext cx="1704811" cy="1704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5EB9281-57D8-C632-46FA-C1D727A9E65D}"/>
              </a:ext>
            </a:extLst>
          </p:cNvPr>
          <p:cNvSpPr/>
          <p:nvPr/>
        </p:nvSpPr>
        <p:spPr>
          <a:xfrm>
            <a:off x="2711535" y="1549828"/>
            <a:ext cx="8912193" cy="1549833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D1970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STAFF RUN THESE SESSIONS FOR FREE IN THEIR OWN PRIVATE TIME. RESPECT THEIR COMMITMENT TO YOU: </a:t>
            </a:r>
          </a:p>
          <a:p>
            <a:pPr algn="ctr"/>
            <a:r>
              <a:rPr lang="en-US" sz="2400" b="1">
                <a:solidFill>
                  <a:srgbClr val="D1970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ATTEND AND IMPROVE YOUR CHANCES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20DB0AB-9573-12AF-4457-1DBCB7E965EB}"/>
              </a:ext>
            </a:extLst>
          </p:cNvPr>
          <p:cNvSpPr/>
          <p:nvPr/>
        </p:nvSpPr>
        <p:spPr>
          <a:xfrm>
            <a:off x="2711535" y="3285642"/>
            <a:ext cx="3384466" cy="221626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POST MOCKS YOU SHOULD TREAT THE SCHOOL DAY AS 9:15-4:30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B802AF4-99A8-FB86-AB0F-298A1FE9A6C1}"/>
              </a:ext>
            </a:extLst>
          </p:cNvPr>
          <p:cNvSpPr/>
          <p:nvPr/>
        </p:nvSpPr>
        <p:spPr>
          <a:xfrm>
            <a:off x="6406049" y="3285642"/>
            <a:ext cx="3384466" cy="221626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THE TT WILL BE UPDATED POST MOCKS</a:t>
            </a:r>
          </a:p>
        </p:txBody>
      </p:sp>
    </p:spTree>
    <p:extLst>
      <p:ext uri="{BB962C8B-B14F-4D97-AF65-F5344CB8AC3E}">
        <p14:creationId xmlns:p14="http://schemas.microsoft.com/office/powerpoint/2010/main" val="792455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CE28FF-EE3F-C3B2-AEB5-1278C8FEE6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F9DF589-9F01-7AEB-AA21-ECCE05E6342E}"/>
              </a:ext>
            </a:extLst>
          </p:cNvPr>
          <p:cNvSpPr/>
          <p:nvPr/>
        </p:nvSpPr>
        <p:spPr>
          <a:xfrm>
            <a:off x="2791365" y="220843"/>
            <a:ext cx="60645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>
                <a:solidFill>
                  <a:srgbClr val="D29500"/>
                </a:solidFill>
                <a:latin typeface="Lato" panose="020F0502020204030203" pitchFamily="34" charset="0"/>
              </a:rPr>
              <a:t>REVISION - </a:t>
            </a:r>
            <a:r>
              <a:rPr lang="en-GB" sz="3200">
                <a:solidFill>
                  <a:srgbClr val="002060"/>
                </a:solidFill>
                <a:latin typeface="Lato" panose="020F0502020204030203" pitchFamily="34" charset="0"/>
              </a:rPr>
              <a:t>Y11 STUDENTS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21498D5-AACC-570C-A0C5-7B517DCD1109}"/>
              </a:ext>
            </a:extLst>
          </p:cNvPr>
          <p:cNvSpPr/>
          <p:nvPr/>
        </p:nvSpPr>
        <p:spPr>
          <a:xfrm>
            <a:off x="2965398" y="716179"/>
            <a:ext cx="59192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>
                <a:solidFill>
                  <a:srgbClr val="002060"/>
                </a:solidFill>
                <a:latin typeface="Lato" panose="020F0502020204030203" pitchFamily="34" charset="0"/>
              </a:rPr>
              <a:t>We know how crucial Y11 is for our students: Staff continually offer high quality support through </a:t>
            </a:r>
            <a:r>
              <a:rPr lang="en-GB" sz="1200" b="1">
                <a:solidFill>
                  <a:srgbClr val="002060"/>
                </a:solidFill>
                <a:latin typeface="Lato" panose="020F0502020204030203" pitchFamily="34" charset="0"/>
              </a:rPr>
              <a:t>expert teaching </a:t>
            </a:r>
            <a:r>
              <a:rPr lang="en-GB" sz="1200">
                <a:solidFill>
                  <a:srgbClr val="002060"/>
                </a:solidFill>
                <a:latin typeface="Lato" panose="020F0502020204030203" pitchFamily="34" charset="0"/>
              </a:rPr>
              <a:t>in lessons, </a:t>
            </a:r>
            <a:r>
              <a:rPr lang="en-GB" sz="1200" b="1">
                <a:solidFill>
                  <a:srgbClr val="002060"/>
                </a:solidFill>
                <a:latin typeface="Lato" panose="020F0502020204030203" pitchFamily="34" charset="0"/>
              </a:rPr>
              <a:t>subject revision </a:t>
            </a:r>
            <a:r>
              <a:rPr lang="en-GB" sz="1200">
                <a:solidFill>
                  <a:srgbClr val="002060"/>
                </a:solidFill>
                <a:latin typeface="Lato" panose="020F0502020204030203" pitchFamily="34" charset="0"/>
              </a:rPr>
              <a:t>sessions and </a:t>
            </a:r>
            <a:r>
              <a:rPr lang="en-GB" sz="1200" b="1">
                <a:solidFill>
                  <a:srgbClr val="002060"/>
                </a:solidFill>
                <a:latin typeface="Lato" panose="020F0502020204030203" pitchFamily="34" charset="0"/>
              </a:rPr>
              <a:t>revision resources</a:t>
            </a:r>
            <a:r>
              <a:rPr lang="en-GB" sz="1200">
                <a:solidFill>
                  <a:srgbClr val="002060"/>
                </a:solidFill>
                <a:latin typeface="Lato" panose="020F0502020204030203" pitchFamily="34" charset="0"/>
              </a:rPr>
              <a:t>. Routine attendance at revision sessions in conjunction with independent practice contributes effectively to strong attainment and positive GCSE outcomes.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D1888FC-2CF7-6C6A-44EB-188303A6E037}"/>
              </a:ext>
            </a:extLst>
          </p:cNvPr>
          <p:cNvSpPr txBox="1"/>
          <p:nvPr/>
        </p:nvSpPr>
        <p:spPr>
          <a:xfrm>
            <a:off x="4416592" y="1664317"/>
            <a:ext cx="622955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2000" b="1">
                <a:solidFill>
                  <a:srgbClr val="002060"/>
                </a:solidFill>
                <a:latin typeface="Lato" panose="020F0502020204030203" pitchFamily="34" charset="0"/>
              </a:rPr>
              <a:t>MOCK EXAMS NOV/DEC, GCSES BEGIN MAY/JUN</a:t>
            </a:r>
            <a:endParaRPr lang="en-US" sz="2000" b="1">
              <a:solidFill>
                <a:srgbClr val="002060"/>
              </a:solidFill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555045B-263D-BB64-BB42-84CEBE3138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7016536"/>
              </p:ext>
            </p:extLst>
          </p:nvPr>
        </p:nvGraphicFramePr>
        <p:xfrm>
          <a:off x="1185232" y="2043370"/>
          <a:ext cx="9460915" cy="34914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0686">
                  <a:extLst>
                    <a:ext uri="{9D8B030D-6E8A-4147-A177-3AD203B41FA5}">
                      <a16:colId xmlns:a16="http://schemas.microsoft.com/office/drawing/2014/main" val="384502114"/>
                    </a:ext>
                  </a:extLst>
                </a:gridCol>
                <a:gridCol w="591497">
                  <a:extLst>
                    <a:ext uri="{9D8B030D-6E8A-4147-A177-3AD203B41FA5}">
                      <a16:colId xmlns:a16="http://schemas.microsoft.com/office/drawing/2014/main" val="3795873038"/>
                    </a:ext>
                  </a:extLst>
                </a:gridCol>
                <a:gridCol w="1300686">
                  <a:extLst>
                    <a:ext uri="{9D8B030D-6E8A-4147-A177-3AD203B41FA5}">
                      <a16:colId xmlns:a16="http://schemas.microsoft.com/office/drawing/2014/main" val="2070636363"/>
                    </a:ext>
                  </a:extLst>
                </a:gridCol>
                <a:gridCol w="591497">
                  <a:extLst>
                    <a:ext uri="{9D8B030D-6E8A-4147-A177-3AD203B41FA5}">
                      <a16:colId xmlns:a16="http://schemas.microsoft.com/office/drawing/2014/main" val="1061869980"/>
                    </a:ext>
                  </a:extLst>
                </a:gridCol>
                <a:gridCol w="1300686">
                  <a:extLst>
                    <a:ext uri="{9D8B030D-6E8A-4147-A177-3AD203B41FA5}">
                      <a16:colId xmlns:a16="http://schemas.microsoft.com/office/drawing/2014/main" val="395647107"/>
                    </a:ext>
                  </a:extLst>
                </a:gridCol>
                <a:gridCol w="591497">
                  <a:extLst>
                    <a:ext uri="{9D8B030D-6E8A-4147-A177-3AD203B41FA5}">
                      <a16:colId xmlns:a16="http://schemas.microsoft.com/office/drawing/2014/main" val="3862993549"/>
                    </a:ext>
                  </a:extLst>
                </a:gridCol>
                <a:gridCol w="1300686">
                  <a:extLst>
                    <a:ext uri="{9D8B030D-6E8A-4147-A177-3AD203B41FA5}">
                      <a16:colId xmlns:a16="http://schemas.microsoft.com/office/drawing/2014/main" val="2177010094"/>
                    </a:ext>
                  </a:extLst>
                </a:gridCol>
                <a:gridCol w="591497">
                  <a:extLst>
                    <a:ext uri="{9D8B030D-6E8A-4147-A177-3AD203B41FA5}">
                      <a16:colId xmlns:a16="http://schemas.microsoft.com/office/drawing/2014/main" val="50041915"/>
                    </a:ext>
                  </a:extLst>
                </a:gridCol>
                <a:gridCol w="1300686">
                  <a:extLst>
                    <a:ext uri="{9D8B030D-6E8A-4147-A177-3AD203B41FA5}">
                      <a16:colId xmlns:a16="http://schemas.microsoft.com/office/drawing/2014/main" val="590491344"/>
                    </a:ext>
                  </a:extLst>
                </a:gridCol>
                <a:gridCol w="591497">
                  <a:extLst>
                    <a:ext uri="{9D8B030D-6E8A-4147-A177-3AD203B41FA5}">
                      <a16:colId xmlns:a16="http://schemas.microsoft.com/office/drawing/2014/main" val="2787566711"/>
                    </a:ext>
                  </a:extLst>
                </a:gridCol>
              </a:tblGrid>
              <a:tr h="357385">
                <a:tc gridSpan="2"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Candara" panose="020E0502030303020204" pitchFamily="34" charset="0"/>
                        </a:rPr>
                        <a:t>Mon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>
                        <a:latin typeface="Candara" panose="020E0502030303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Candara" panose="020E0502030303020204" pitchFamily="34" charset="0"/>
                        </a:rPr>
                        <a:t>Tue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>
                        <a:latin typeface="Candara" panose="020E0502030303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Candara" panose="020E0502030303020204" pitchFamily="34" charset="0"/>
                        </a:rPr>
                        <a:t>Wed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>
                        <a:latin typeface="Candara" panose="020E0502030303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Candara" panose="020E0502030303020204" pitchFamily="34" charset="0"/>
                        </a:rPr>
                        <a:t>Thu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>
                        <a:latin typeface="Candara" panose="020E0502030303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Candara" panose="020E0502030303020204" pitchFamily="34" charset="0"/>
                        </a:rPr>
                        <a:t>Fri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>
                        <a:latin typeface="Candara" panose="020E0502030303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78284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050" b="1">
                          <a:solidFill>
                            <a:schemeClr val="bg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SUBJECT,</a:t>
                      </a:r>
                    </a:p>
                    <a:p>
                      <a:r>
                        <a:rPr lang="en-US" sz="1050" b="1">
                          <a:solidFill>
                            <a:schemeClr val="bg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TEACHER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1">
                          <a:solidFill>
                            <a:schemeClr val="bg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RM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1">
                          <a:solidFill>
                            <a:schemeClr val="bg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SUBJECT,</a:t>
                      </a:r>
                    </a:p>
                    <a:p>
                      <a:r>
                        <a:rPr lang="en-US" sz="1050" b="1">
                          <a:solidFill>
                            <a:schemeClr val="bg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TEACHER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1">
                          <a:solidFill>
                            <a:schemeClr val="bg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RM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1">
                          <a:solidFill>
                            <a:schemeClr val="bg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SUBJECT,</a:t>
                      </a:r>
                    </a:p>
                    <a:p>
                      <a:r>
                        <a:rPr lang="en-US" sz="1050" b="1">
                          <a:solidFill>
                            <a:schemeClr val="bg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TEACHER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1">
                          <a:solidFill>
                            <a:schemeClr val="bg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RM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1">
                          <a:solidFill>
                            <a:schemeClr val="bg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SUBJECT,</a:t>
                      </a:r>
                    </a:p>
                    <a:p>
                      <a:r>
                        <a:rPr lang="en-US" sz="1050" b="1">
                          <a:solidFill>
                            <a:schemeClr val="bg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TEACHER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1">
                          <a:solidFill>
                            <a:schemeClr val="bg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RM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1">
                          <a:solidFill>
                            <a:schemeClr val="bg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SUBJECT,</a:t>
                      </a:r>
                    </a:p>
                    <a:p>
                      <a:r>
                        <a:rPr lang="en-US" sz="1050" b="1">
                          <a:solidFill>
                            <a:schemeClr val="bg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TEACHER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1">
                          <a:solidFill>
                            <a:schemeClr val="bg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RM</a:t>
                      </a:r>
                    </a:p>
                    <a:p>
                      <a:endParaRPr lang="en-US" sz="1050" b="1">
                        <a:solidFill>
                          <a:schemeClr val="bg1"/>
                        </a:solidFill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1449457"/>
                  </a:ext>
                </a:extLst>
              </a:tr>
              <a:tr h="506296">
                <a:tc>
                  <a:txBody>
                    <a:bodyPr/>
                    <a:lstStyle/>
                    <a:p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MUSIC [Lunch]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Mus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RE</a:t>
                      </a:r>
                    </a:p>
                    <a:p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Mr Coyne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LC3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ENGLISH</a:t>
                      </a:r>
                    </a:p>
                    <a:p>
                      <a:r>
                        <a:rPr lang="en-US" sz="1200" err="1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Mr</a:t>
                      </a:r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 Cassidy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19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PE</a:t>
                      </a:r>
                    </a:p>
                    <a:p>
                      <a:r>
                        <a:rPr lang="en-US" sz="1200" err="1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Mr</a:t>
                      </a:r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 Griggs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5989527"/>
                  </a:ext>
                </a:extLst>
              </a:tr>
              <a:tr h="506296">
                <a:tc>
                  <a:txBody>
                    <a:bodyPr/>
                    <a:lstStyle/>
                    <a:p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HISTORY</a:t>
                      </a:r>
                    </a:p>
                    <a:p>
                      <a:r>
                        <a:rPr lang="en-US" sz="1200" err="1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Mr</a:t>
                      </a:r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 Williams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ART</a:t>
                      </a:r>
                    </a:p>
                    <a:p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Miss Deegan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Art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MUSIC</a:t>
                      </a:r>
                    </a:p>
                    <a:p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Mrs Goldup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Mus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Biology</a:t>
                      </a:r>
                    </a:p>
                    <a:p>
                      <a:r>
                        <a:rPr lang="en-US" sz="1200" err="1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Mrs</a:t>
                      </a:r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 Leslie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6619885"/>
                  </a:ext>
                </a:extLst>
              </a:tr>
              <a:tr h="329997">
                <a:tc>
                  <a:txBody>
                    <a:bodyPr/>
                    <a:lstStyle/>
                    <a:p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DT</a:t>
                      </a:r>
                    </a:p>
                    <a:p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Mr Mortimer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DT3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FOOD</a:t>
                      </a:r>
                    </a:p>
                    <a:p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Miss Lavis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FT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8084973"/>
                  </a:ext>
                </a:extLst>
              </a:tr>
              <a:tr h="329997">
                <a:tc>
                  <a:txBody>
                    <a:bodyPr/>
                    <a:lstStyle/>
                    <a:p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TEXTILES</a:t>
                      </a:r>
                    </a:p>
                    <a:p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Ms Chan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Tex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8085847"/>
                  </a:ext>
                </a:extLst>
              </a:tr>
              <a:tr h="329997">
                <a:tc>
                  <a:txBody>
                    <a:bodyPr/>
                    <a:lstStyle/>
                    <a:p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FOOD</a:t>
                      </a:r>
                    </a:p>
                    <a:p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Miss Lavis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FT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5053006"/>
                  </a:ext>
                </a:extLst>
              </a:tr>
              <a:tr h="329997"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1414716"/>
                  </a:ext>
                </a:extLst>
              </a:tr>
            </a:tbl>
          </a:graphicData>
        </a:graphic>
      </p:graphicFrame>
      <p:pic>
        <p:nvPicPr>
          <p:cNvPr id="11" name="Picture 10" descr="A circular logo with text and images&#10;&#10;AI-generated content may be incorrect.">
            <a:extLst>
              <a:ext uri="{FF2B5EF4-FFF2-40B4-BE49-F238E27FC236}">
                <a16:creationId xmlns:a16="http://schemas.microsoft.com/office/drawing/2014/main" id="{98A38E4C-6435-7307-FF3D-A2129144D4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7219" y="232695"/>
            <a:ext cx="1741162" cy="174116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225CB35-8C4F-9E91-018E-3251345BA3FD}"/>
              </a:ext>
            </a:extLst>
          </p:cNvPr>
          <p:cNvSpPr txBox="1"/>
          <p:nvPr/>
        </p:nvSpPr>
        <p:spPr>
          <a:xfrm>
            <a:off x="8648813" y="563227"/>
            <a:ext cx="233537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b="1">
                <a:solidFill>
                  <a:srgbClr val="D29600"/>
                </a:solidFill>
                <a:latin typeface="Lato" panose="020F0502020204030203" pitchFamily="34" charset="0"/>
              </a:rPr>
              <a:t>SESSIONS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38177D2-EF15-5872-75B5-EB4A0D6BA62F}"/>
              </a:ext>
            </a:extLst>
          </p:cNvPr>
          <p:cNvSpPr txBox="1"/>
          <p:nvPr/>
        </p:nvSpPr>
        <p:spPr>
          <a:xfrm>
            <a:off x="9123675" y="307711"/>
            <a:ext cx="13820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>
                <a:solidFill>
                  <a:srgbClr val="002060"/>
                </a:solidFill>
                <a:latin typeface="Lato" panose="020F0502020204030203" pitchFamily="34" charset="0"/>
              </a:rPr>
              <a:t>D A I L Y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8BFF24F-6BCC-FA84-861F-3C07579220A7}"/>
              </a:ext>
            </a:extLst>
          </p:cNvPr>
          <p:cNvSpPr txBox="1"/>
          <p:nvPr/>
        </p:nvSpPr>
        <p:spPr>
          <a:xfrm>
            <a:off x="9867190" y="1060471"/>
            <a:ext cx="101132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>
                <a:solidFill>
                  <a:srgbClr val="D29600"/>
                </a:solidFill>
                <a:latin typeface="Lato" panose="020F0502020204030203" pitchFamily="34" charset="0"/>
              </a:rPr>
              <a:t>4 : </a:t>
            </a:r>
            <a:r>
              <a:rPr lang="en-GB" b="1">
                <a:solidFill>
                  <a:srgbClr val="D29600"/>
                </a:solidFill>
                <a:latin typeface="Lato" panose="020F0502020204030203" pitchFamily="34" charset="0"/>
              </a:rPr>
              <a:t>3 0 </a:t>
            </a:r>
            <a:r>
              <a:rPr lang="en-GB" sz="1800" b="1">
                <a:solidFill>
                  <a:srgbClr val="D29600"/>
                </a:solidFill>
                <a:latin typeface="Lato" panose="020F0502020204030203" pitchFamily="34" charset="0"/>
              </a:rPr>
              <a:t> </a:t>
            </a:r>
            <a:endParaRPr lang="en-US" sz="2000" b="1">
              <a:solidFill>
                <a:srgbClr val="D2960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28623B5-7EDA-E8BA-22EA-A60DA9F89A2E}"/>
              </a:ext>
            </a:extLst>
          </p:cNvPr>
          <p:cNvSpPr txBox="1"/>
          <p:nvPr/>
        </p:nvSpPr>
        <p:spPr>
          <a:xfrm>
            <a:off x="9554759" y="972270"/>
            <a:ext cx="494227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lang="en-GB" b="1">
                <a:solidFill>
                  <a:srgbClr val="002060"/>
                </a:solidFill>
                <a:latin typeface="Lato" panose="020F0502020204030203" pitchFamily="34" charset="0"/>
              </a:rPr>
              <a:t>_</a:t>
            </a:r>
            <a:endParaRPr lang="en-GB">
              <a:solidFill>
                <a:srgbClr val="002060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65AA71E-66C9-7C71-BB61-7AA9F329D5F7}"/>
              </a:ext>
            </a:extLst>
          </p:cNvPr>
          <p:cNvSpPr txBox="1"/>
          <p:nvPr/>
        </p:nvSpPr>
        <p:spPr>
          <a:xfrm>
            <a:off x="8849254" y="1060471"/>
            <a:ext cx="8303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>
                <a:solidFill>
                  <a:srgbClr val="D29600"/>
                </a:solidFill>
                <a:latin typeface="Lato" panose="020F0502020204030203" pitchFamily="34" charset="0"/>
              </a:rPr>
              <a:t>3 : 3 0 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01EF5DB-B2D1-F6C7-9387-F9B3D183C61A}"/>
              </a:ext>
            </a:extLst>
          </p:cNvPr>
          <p:cNvSpPr/>
          <p:nvPr/>
        </p:nvSpPr>
        <p:spPr>
          <a:xfrm>
            <a:off x="1050202" y="126749"/>
            <a:ext cx="9891680" cy="6423540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60289728-5BB6-0C55-262A-0BD2956AC5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4083027"/>
              </p:ext>
            </p:extLst>
          </p:nvPr>
        </p:nvGraphicFramePr>
        <p:xfrm>
          <a:off x="1185231" y="5602546"/>
          <a:ext cx="9460915" cy="807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0686">
                  <a:extLst>
                    <a:ext uri="{9D8B030D-6E8A-4147-A177-3AD203B41FA5}">
                      <a16:colId xmlns:a16="http://schemas.microsoft.com/office/drawing/2014/main" val="523954980"/>
                    </a:ext>
                  </a:extLst>
                </a:gridCol>
                <a:gridCol w="591497">
                  <a:extLst>
                    <a:ext uri="{9D8B030D-6E8A-4147-A177-3AD203B41FA5}">
                      <a16:colId xmlns:a16="http://schemas.microsoft.com/office/drawing/2014/main" val="3895366179"/>
                    </a:ext>
                  </a:extLst>
                </a:gridCol>
                <a:gridCol w="1300686">
                  <a:extLst>
                    <a:ext uri="{9D8B030D-6E8A-4147-A177-3AD203B41FA5}">
                      <a16:colId xmlns:a16="http://schemas.microsoft.com/office/drawing/2014/main" val="2340090711"/>
                    </a:ext>
                  </a:extLst>
                </a:gridCol>
                <a:gridCol w="591497">
                  <a:extLst>
                    <a:ext uri="{9D8B030D-6E8A-4147-A177-3AD203B41FA5}">
                      <a16:colId xmlns:a16="http://schemas.microsoft.com/office/drawing/2014/main" val="2417922070"/>
                    </a:ext>
                  </a:extLst>
                </a:gridCol>
                <a:gridCol w="1300686">
                  <a:extLst>
                    <a:ext uri="{9D8B030D-6E8A-4147-A177-3AD203B41FA5}">
                      <a16:colId xmlns:a16="http://schemas.microsoft.com/office/drawing/2014/main" val="1141376695"/>
                    </a:ext>
                  </a:extLst>
                </a:gridCol>
                <a:gridCol w="591497">
                  <a:extLst>
                    <a:ext uri="{9D8B030D-6E8A-4147-A177-3AD203B41FA5}">
                      <a16:colId xmlns:a16="http://schemas.microsoft.com/office/drawing/2014/main" val="2941839126"/>
                    </a:ext>
                  </a:extLst>
                </a:gridCol>
                <a:gridCol w="1300686">
                  <a:extLst>
                    <a:ext uri="{9D8B030D-6E8A-4147-A177-3AD203B41FA5}">
                      <a16:colId xmlns:a16="http://schemas.microsoft.com/office/drawing/2014/main" val="2461184779"/>
                    </a:ext>
                  </a:extLst>
                </a:gridCol>
                <a:gridCol w="591497">
                  <a:extLst>
                    <a:ext uri="{9D8B030D-6E8A-4147-A177-3AD203B41FA5}">
                      <a16:colId xmlns:a16="http://schemas.microsoft.com/office/drawing/2014/main" val="956224716"/>
                    </a:ext>
                  </a:extLst>
                </a:gridCol>
                <a:gridCol w="1300686">
                  <a:extLst>
                    <a:ext uri="{9D8B030D-6E8A-4147-A177-3AD203B41FA5}">
                      <a16:colId xmlns:a16="http://schemas.microsoft.com/office/drawing/2014/main" val="2416044892"/>
                    </a:ext>
                  </a:extLst>
                </a:gridCol>
                <a:gridCol w="591497">
                  <a:extLst>
                    <a:ext uri="{9D8B030D-6E8A-4147-A177-3AD203B41FA5}">
                      <a16:colId xmlns:a16="http://schemas.microsoft.com/office/drawing/2014/main" val="3098331307"/>
                    </a:ext>
                  </a:extLst>
                </a:gridCol>
              </a:tblGrid>
              <a:tr h="28348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Candara" panose="020E0502030303020204" pitchFamily="34" charset="0"/>
                        </a:rPr>
                        <a:t>Mon Lunch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>
                        <a:latin typeface="Candara" panose="020E0502030303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Candara" panose="020E0502030303020204" pitchFamily="34" charset="0"/>
                        </a:rPr>
                        <a:t>Tue Lunch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>
                        <a:latin typeface="Candara" panose="020E0502030303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Candara" panose="020E0502030303020204" pitchFamily="34" charset="0"/>
                        </a:rPr>
                        <a:t>Wed Lunch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>
                        <a:latin typeface="Candara" panose="020E0502030303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Candara" panose="020E0502030303020204" pitchFamily="34" charset="0"/>
                        </a:rPr>
                        <a:t>Thu Lunch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>
                        <a:latin typeface="Candara" panose="020E0502030303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Candara" panose="020E0502030303020204" pitchFamily="34" charset="0"/>
                        </a:rPr>
                        <a:t>Fri Lunch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>
                        <a:latin typeface="Candara" panose="020E0502030303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356633"/>
                  </a:ext>
                </a:extLst>
              </a:tr>
              <a:tr h="199459">
                <a:tc>
                  <a:txBody>
                    <a:bodyPr/>
                    <a:lstStyle/>
                    <a:p>
                      <a:r>
                        <a:rPr lang="en-US" sz="1050" b="1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Music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1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Mus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1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French Speaking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1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French Speaking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1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1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French Speaking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 b="1">
                        <a:solidFill>
                          <a:schemeClr val="tx1"/>
                        </a:solidFill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 b="1">
                        <a:solidFill>
                          <a:schemeClr val="tx1"/>
                        </a:solidFill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 b="1">
                        <a:solidFill>
                          <a:schemeClr val="tx1"/>
                        </a:solidFill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480805"/>
                  </a:ext>
                </a:extLst>
              </a:tr>
              <a:tr h="199459">
                <a:tc>
                  <a:txBody>
                    <a:bodyPr/>
                    <a:lstStyle/>
                    <a:p>
                      <a:r>
                        <a:rPr lang="en-US" sz="1050" b="1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French Speaking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1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 b="1">
                        <a:solidFill>
                          <a:schemeClr val="tx1"/>
                        </a:solidFill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 b="1">
                        <a:solidFill>
                          <a:schemeClr val="tx1"/>
                        </a:solidFill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50" b="1">
                        <a:solidFill>
                          <a:schemeClr val="tx1"/>
                        </a:solidFill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 b="1">
                        <a:solidFill>
                          <a:schemeClr val="tx1"/>
                        </a:solidFill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 b="1">
                        <a:solidFill>
                          <a:schemeClr val="tx1"/>
                        </a:solidFill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 b="1">
                        <a:solidFill>
                          <a:schemeClr val="tx1"/>
                        </a:solidFill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 b="1">
                        <a:solidFill>
                          <a:schemeClr val="tx1"/>
                        </a:solidFill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 b="1">
                        <a:solidFill>
                          <a:schemeClr val="tx1"/>
                        </a:solidFill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9521624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8FA6FE02-712C-EBC3-EBDB-6820971CEBCA}"/>
              </a:ext>
            </a:extLst>
          </p:cNvPr>
          <p:cNvSpPr txBox="1"/>
          <p:nvPr/>
        </p:nvSpPr>
        <p:spPr>
          <a:xfrm>
            <a:off x="2615505" y="1570536"/>
            <a:ext cx="607801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>
                <a:solidFill>
                  <a:schemeClr val="accent5"/>
                </a:solidFill>
                <a:latin typeface="Lato" panose="020F0502020204030203" pitchFamily="34" charset="0"/>
              </a:rPr>
              <a:t>TT1 AUT 1</a:t>
            </a:r>
            <a:endParaRPr lang="en-US" sz="2000" b="1">
              <a:solidFill>
                <a:schemeClr val="accent5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248C114-A764-06E6-A571-6DB66C2E81AA}"/>
              </a:ext>
            </a:extLst>
          </p:cNvPr>
          <p:cNvSpPr/>
          <p:nvPr/>
        </p:nvSpPr>
        <p:spPr>
          <a:xfrm>
            <a:off x="8792565" y="279718"/>
            <a:ext cx="2013249" cy="1199587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5735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E8C574-A1C3-357A-9D86-F3D4573B38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5F57F1D-6BD7-7184-64B7-5D3F9466B930}"/>
              </a:ext>
            </a:extLst>
          </p:cNvPr>
          <p:cNvGraphicFramePr>
            <a:graphicFrameLocks noGrp="1"/>
          </p:cNvGraphicFramePr>
          <p:nvPr/>
        </p:nvGraphicFramePr>
        <p:xfrm>
          <a:off x="2711535" y="138556"/>
          <a:ext cx="7078980" cy="949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78980">
                  <a:extLst>
                    <a:ext uri="{9D8B030D-6E8A-4147-A177-3AD203B41FA5}">
                      <a16:colId xmlns:a16="http://schemas.microsoft.com/office/drawing/2014/main" val="709998172"/>
                    </a:ext>
                  </a:extLst>
                </a:gridCol>
              </a:tblGrid>
              <a:tr h="47484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>
                          <a:solidFill>
                            <a:srgbClr val="D29500"/>
                          </a:solidFill>
                          <a:latin typeface="Lato" panose="020F0502020204030203" pitchFamily="34" charset="0"/>
                        </a:rPr>
                        <a:t>YEAR 11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D697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2622256"/>
                  </a:ext>
                </a:extLst>
              </a:tr>
              <a:tr h="474844">
                <a:tc>
                  <a:txBody>
                    <a:bodyPr/>
                    <a:lstStyle/>
                    <a:p>
                      <a:pPr algn="ctr"/>
                      <a:r>
                        <a:rPr lang="en-GB" sz="2400" b="1">
                          <a:solidFill>
                            <a:srgbClr val="002060"/>
                          </a:solidFill>
                          <a:latin typeface="Lato" panose="020F0502020204030203" pitchFamily="34" charset="0"/>
                        </a:rPr>
                        <a:t>REVISION &amp; SUPPORT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D697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3226990"/>
                  </a:ext>
                </a:extLst>
              </a:tr>
            </a:tbl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:a16="http://schemas.microsoft.com/office/drawing/2014/main" id="{A916B54F-562E-5C7E-E262-905A77C88C2E}"/>
              </a:ext>
            </a:extLst>
          </p:cNvPr>
          <p:cNvSpPr/>
          <p:nvPr/>
        </p:nvSpPr>
        <p:spPr>
          <a:xfrm>
            <a:off x="245969" y="1580825"/>
            <a:ext cx="2265336" cy="1549833"/>
          </a:xfrm>
          <a:prstGeom prst="rect">
            <a:avLst/>
          </a:prstGeom>
          <a:solidFill>
            <a:schemeClr val="bg1"/>
          </a:solidFill>
          <a:ln w="28575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MOCKS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4B1D3C3-6D8C-D167-A106-B297654789BA}"/>
              </a:ext>
            </a:extLst>
          </p:cNvPr>
          <p:cNvSpPr/>
          <p:nvPr/>
        </p:nvSpPr>
        <p:spPr>
          <a:xfrm>
            <a:off x="245969" y="1119241"/>
            <a:ext cx="2265336" cy="384093"/>
          </a:xfrm>
          <a:prstGeom prst="rect">
            <a:avLst/>
          </a:prstGeom>
          <a:solidFill>
            <a:srgbClr val="D19709"/>
          </a:solidFill>
          <a:ln w="28575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4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F5D52F3-AB2A-DF6B-6DB2-5B06EE3EB42C}"/>
              </a:ext>
            </a:extLst>
          </p:cNvPr>
          <p:cNvSpPr/>
          <p:nvPr/>
        </p:nvSpPr>
        <p:spPr>
          <a:xfrm>
            <a:off x="245969" y="3208149"/>
            <a:ext cx="2265336" cy="1549833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rgbClr val="D1970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PRACTICE, DIAGNOSIS</a:t>
            </a:r>
          </a:p>
        </p:txBody>
      </p:sp>
      <p:pic>
        <p:nvPicPr>
          <p:cNvPr id="2056" name="Picture 8" descr="Test - Free education icons">
            <a:extLst>
              <a:ext uri="{FF2B5EF4-FFF2-40B4-BE49-F238E27FC236}">
                <a16:creationId xmlns:a16="http://schemas.microsoft.com/office/drawing/2014/main" id="{F2713262-048F-C1B1-5F24-7C3A129D17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05" y="4886350"/>
            <a:ext cx="1704812" cy="1704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50466E3-4478-E9B2-3BCC-7C220ED0898C}"/>
              </a:ext>
            </a:extLst>
          </p:cNvPr>
          <p:cNvSpPr/>
          <p:nvPr/>
        </p:nvSpPr>
        <p:spPr>
          <a:xfrm>
            <a:off x="2711535" y="1549828"/>
            <a:ext cx="8912193" cy="1549833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D1970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 SERIES OF PAPERS JUST LIKE THE REAL EXAMS.</a:t>
            </a:r>
          </a:p>
          <a:p>
            <a:pPr algn="ctr"/>
            <a:r>
              <a:rPr lang="en-US" sz="2400" b="1">
                <a:solidFill>
                  <a:srgbClr val="D1970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TEST WHAT YOU KNOW AND YOUR EXAM TECHNIQUE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57B43A3-3454-B8F2-D618-AF937F095795}"/>
              </a:ext>
            </a:extLst>
          </p:cNvPr>
          <p:cNvSpPr/>
          <p:nvPr/>
        </p:nvSpPr>
        <p:spPr>
          <a:xfrm>
            <a:off x="3137072" y="3758340"/>
            <a:ext cx="2265336" cy="813660"/>
          </a:xfrm>
          <a:prstGeom prst="rect">
            <a:avLst/>
          </a:prstGeom>
          <a:solidFill>
            <a:srgbClr val="D19709"/>
          </a:solidFill>
          <a:ln w="28575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MOCKS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C0207CC-6595-33AF-9B9C-691637821AAE}"/>
              </a:ext>
            </a:extLst>
          </p:cNvPr>
          <p:cNvSpPr/>
          <p:nvPr/>
        </p:nvSpPr>
        <p:spPr>
          <a:xfrm>
            <a:off x="6028175" y="3758340"/>
            <a:ext cx="2265336" cy="813660"/>
          </a:xfrm>
          <a:prstGeom prst="rect">
            <a:avLst/>
          </a:prstGeom>
          <a:solidFill>
            <a:srgbClr val="D19709"/>
          </a:solidFill>
          <a:ln w="28575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CHRISTMAS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E9777CC-6BA2-25EC-CED8-82B8E378208A}"/>
              </a:ext>
            </a:extLst>
          </p:cNvPr>
          <p:cNvSpPr/>
          <p:nvPr/>
        </p:nvSpPr>
        <p:spPr>
          <a:xfrm>
            <a:off x="8919278" y="3758341"/>
            <a:ext cx="2265336" cy="813660"/>
          </a:xfrm>
          <a:prstGeom prst="rect">
            <a:avLst/>
          </a:prstGeom>
          <a:solidFill>
            <a:srgbClr val="D19709"/>
          </a:solidFill>
          <a:ln w="28575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MOCK RESULTS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FF22616-BB74-FE6E-41AD-E3AF2BCE51E4}"/>
              </a:ext>
            </a:extLst>
          </p:cNvPr>
          <p:cNvSpPr/>
          <p:nvPr/>
        </p:nvSpPr>
        <p:spPr>
          <a:xfrm>
            <a:off x="4627288" y="4925097"/>
            <a:ext cx="2265336" cy="813660"/>
          </a:xfrm>
          <a:prstGeom prst="rect">
            <a:avLst/>
          </a:prstGeom>
          <a:solidFill>
            <a:srgbClr val="D19709"/>
          </a:solidFill>
          <a:ln w="28575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PRACTICE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47EEEF6-C52D-052A-08D6-4D041B72EC03}"/>
              </a:ext>
            </a:extLst>
          </p:cNvPr>
          <p:cNvSpPr/>
          <p:nvPr/>
        </p:nvSpPr>
        <p:spPr>
          <a:xfrm>
            <a:off x="7525179" y="4960477"/>
            <a:ext cx="2265336" cy="813660"/>
          </a:xfrm>
          <a:prstGeom prst="rect">
            <a:avLst/>
          </a:prstGeom>
          <a:solidFill>
            <a:srgbClr val="D19709"/>
          </a:solidFill>
          <a:ln w="28575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GCSES</a:t>
            </a:r>
          </a:p>
        </p:txBody>
      </p:sp>
    </p:spTree>
    <p:extLst>
      <p:ext uri="{BB962C8B-B14F-4D97-AF65-F5344CB8AC3E}">
        <p14:creationId xmlns:p14="http://schemas.microsoft.com/office/powerpoint/2010/main" val="3846382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4CFC48-FC33-A91A-D7C9-94120F99F8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AF0CD9A-B637-3B8C-51DD-D5BD1B73FF90}"/>
              </a:ext>
            </a:extLst>
          </p:cNvPr>
          <p:cNvGraphicFramePr>
            <a:graphicFrameLocks noGrp="1"/>
          </p:cNvGraphicFramePr>
          <p:nvPr/>
        </p:nvGraphicFramePr>
        <p:xfrm>
          <a:off x="2711535" y="138556"/>
          <a:ext cx="7078980" cy="949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78980">
                  <a:extLst>
                    <a:ext uri="{9D8B030D-6E8A-4147-A177-3AD203B41FA5}">
                      <a16:colId xmlns:a16="http://schemas.microsoft.com/office/drawing/2014/main" val="709998172"/>
                    </a:ext>
                  </a:extLst>
                </a:gridCol>
              </a:tblGrid>
              <a:tr h="47484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>
                          <a:solidFill>
                            <a:srgbClr val="D29500"/>
                          </a:solidFill>
                          <a:latin typeface="Lato" panose="020F0502020204030203" pitchFamily="34" charset="0"/>
                        </a:rPr>
                        <a:t>YEAR 11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D697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2622256"/>
                  </a:ext>
                </a:extLst>
              </a:tr>
              <a:tr h="474844">
                <a:tc>
                  <a:txBody>
                    <a:bodyPr/>
                    <a:lstStyle/>
                    <a:p>
                      <a:pPr algn="ctr"/>
                      <a:r>
                        <a:rPr lang="en-GB" sz="2400" b="1">
                          <a:solidFill>
                            <a:srgbClr val="002060"/>
                          </a:solidFill>
                          <a:latin typeface="Lato" panose="020F0502020204030203" pitchFamily="34" charset="0"/>
                        </a:rPr>
                        <a:t>REVISION &amp; SUPPORT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D697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3226990"/>
                  </a:ext>
                </a:extLst>
              </a:tr>
            </a:tbl>
          </a:graphicData>
        </a:graphic>
      </p:graphicFrame>
      <p:sp>
        <p:nvSpPr>
          <p:cNvPr id="18" name="Rectangle 17">
            <a:extLst>
              <a:ext uri="{FF2B5EF4-FFF2-40B4-BE49-F238E27FC236}">
                <a16:creationId xmlns:a16="http://schemas.microsoft.com/office/drawing/2014/main" id="{F7D38E2B-A64B-4574-E9F0-F74F7867B21C}"/>
              </a:ext>
            </a:extLst>
          </p:cNvPr>
          <p:cNvSpPr/>
          <p:nvPr/>
        </p:nvSpPr>
        <p:spPr>
          <a:xfrm>
            <a:off x="322791" y="1549828"/>
            <a:ext cx="2265336" cy="1549833"/>
          </a:xfrm>
          <a:prstGeom prst="rect">
            <a:avLst/>
          </a:prstGeom>
          <a:solidFill>
            <a:schemeClr val="bg1"/>
          </a:solidFill>
          <a:ln w="28575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RESOURCES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286C6C5-7F5D-0AF1-3B25-CDA758D70496}"/>
              </a:ext>
            </a:extLst>
          </p:cNvPr>
          <p:cNvSpPr/>
          <p:nvPr/>
        </p:nvSpPr>
        <p:spPr>
          <a:xfrm>
            <a:off x="322791" y="1088244"/>
            <a:ext cx="2265336" cy="384093"/>
          </a:xfrm>
          <a:prstGeom prst="rect">
            <a:avLst/>
          </a:prstGeom>
          <a:solidFill>
            <a:srgbClr val="D19709"/>
          </a:solidFill>
          <a:ln w="28575">
            <a:solidFill>
              <a:srgbClr val="D1970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5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6F61EB2-B4FA-1C50-E57D-24DEFB87AFC8}"/>
              </a:ext>
            </a:extLst>
          </p:cNvPr>
          <p:cNvSpPr/>
          <p:nvPr/>
        </p:nvSpPr>
        <p:spPr>
          <a:xfrm>
            <a:off x="3282965" y="1549828"/>
            <a:ext cx="8340763" cy="1549833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D1970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LIBRARY – FULL OF PAST PAPERS, REVISION CARDS, REVISION GUIDES, ICT RESOURCES…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BC03ED1-0CF4-173C-D501-9133033AFF0D}"/>
              </a:ext>
            </a:extLst>
          </p:cNvPr>
          <p:cNvSpPr/>
          <p:nvPr/>
        </p:nvSpPr>
        <p:spPr>
          <a:xfrm>
            <a:off x="322792" y="3382505"/>
            <a:ext cx="5172661" cy="2131055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YOUR PARENTS ARE RECEIVING A PACK TODAY WITH STUDY SKILLS TT, REVISION TT, GCSE OVERVIEWS AND ONLINE REVISION RESOURCES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2104F5E-E534-1ED3-4326-6F45476476BC}"/>
              </a:ext>
            </a:extLst>
          </p:cNvPr>
          <p:cNvSpPr/>
          <p:nvPr/>
        </p:nvSpPr>
        <p:spPr>
          <a:xfrm>
            <a:off x="322791" y="5641677"/>
            <a:ext cx="4450687" cy="922145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WEBSITE!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81493D0-B8DF-C78E-C119-C625FA7CA2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2253" y="3561245"/>
            <a:ext cx="6416171" cy="3002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535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07ECA2-EB4F-4713-DDB5-5C21009504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lowchart: Document 9">
            <a:extLst>
              <a:ext uri="{FF2B5EF4-FFF2-40B4-BE49-F238E27FC236}">
                <a16:creationId xmlns:a16="http://schemas.microsoft.com/office/drawing/2014/main" id="{61105D54-655B-F9DF-4F50-9D8A99B38EF4}"/>
              </a:ext>
            </a:extLst>
          </p:cNvPr>
          <p:cNvSpPr/>
          <p:nvPr/>
        </p:nvSpPr>
        <p:spPr>
          <a:xfrm flipH="1">
            <a:off x="0" y="-1"/>
            <a:ext cx="12192000" cy="1302327"/>
          </a:xfrm>
          <a:prstGeom prst="flowChartDocument">
            <a:avLst/>
          </a:prstGeom>
          <a:solidFill>
            <a:srgbClr val="D697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Flowchart: Document 4">
            <a:extLst>
              <a:ext uri="{FF2B5EF4-FFF2-40B4-BE49-F238E27FC236}">
                <a16:creationId xmlns:a16="http://schemas.microsoft.com/office/drawing/2014/main" id="{638C9DE9-BED7-DA38-0540-E082B9AC9651}"/>
              </a:ext>
            </a:extLst>
          </p:cNvPr>
          <p:cNvSpPr/>
          <p:nvPr/>
        </p:nvSpPr>
        <p:spPr>
          <a:xfrm flipH="1">
            <a:off x="0" y="0"/>
            <a:ext cx="12192000" cy="960582"/>
          </a:xfrm>
          <a:prstGeom prst="flowChartDocumen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D86CA9B4-4F52-AE25-AADC-3EEE5E55A2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6207881"/>
              </p:ext>
            </p:extLst>
          </p:nvPr>
        </p:nvGraphicFramePr>
        <p:xfrm>
          <a:off x="749300" y="2298469"/>
          <a:ext cx="10693399" cy="22610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93399">
                  <a:extLst>
                    <a:ext uri="{9D8B030D-6E8A-4147-A177-3AD203B41FA5}">
                      <a16:colId xmlns:a16="http://schemas.microsoft.com/office/drawing/2014/main" val="709998172"/>
                    </a:ext>
                  </a:extLst>
                </a:gridCol>
              </a:tblGrid>
              <a:tr h="113053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>
                          <a:solidFill>
                            <a:srgbClr val="D29500"/>
                          </a:solidFill>
                          <a:latin typeface="Lato" panose="020F0502020204030203" pitchFamily="34" charset="0"/>
                        </a:rPr>
                        <a:t>REMEMBER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D697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2622256"/>
                  </a:ext>
                </a:extLst>
              </a:tr>
              <a:tr h="1130531">
                <a:tc>
                  <a:txBody>
                    <a:bodyPr/>
                    <a:lstStyle/>
                    <a:p>
                      <a:pPr algn="ctr"/>
                      <a:r>
                        <a:rPr lang="en-GB" sz="4400" b="1">
                          <a:solidFill>
                            <a:srgbClr val="002060"/>
                          </a:solidFill>
                          <a:latin typeface="Lato" panose="020F0502020204030203" pitchFamily="34" charset="0"/>
                        </a:rPr>
                        <a:t>EVERY WEDS 3:30 MAIN HALL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D697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3226990"/>
                  </a:ext>
                </a:extLst>
              </a:tr>
            </a:tbl>
          </a:graphicData>
        </a:graphic>
      </p:graphicFrame>
      <p:pic>
        <p:nvPicPr>
          <p:cNvPr id="2" name="Picture 1" descr="A blue circle with a gold cross and a white text&#10;&#10;AI-generated content may be incorrect.">
            <a:extLst>
              <a:ext uri="{FF2B5EF4-FFF2-40B4-BE49-F238E27FC236}">
                <a16:creationId xmlns:a16="http://schemas.microsoft.com/office/drawing/2014/main" id="{51558F4C-3665-9C39-8FB3-A1E8183B22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88" y="76633"/>
            <a:ext cx="1839019" cy="1839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38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000">
        <p14:prism/>
      </p:transition>
    </mc:Choice>
    <mc:Fallback xmlns="">
      <p:transition advTm="11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764</Words>
  <Application>Microsoft Office PowerPoint</Application>
  <PresentationFormat>Widescreen</PresentationFormat>
  <Paragraphs>260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Aptos</vt:lpstr>
      <vt:lpstr>Aptos Display</vt:lpstr>
      <vt:lpstr>Arial</vt:lpstr>
      <vt:lpstr>Calibri</vt:lpstr>
      <vt:lpstr>Candara</vt:lpstr>
      <vt:lpstr>Lato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 Cassidy</dc:creator>
  <cp:lastModifiedBy>A Cassidy</cp:lastModifiedBy>
  <cp:revision>2</cp:revision>
  <dcterms:created xsi:type="dcterms:W3CDTF">2025-09-18T20:00:23Z</dcterms:created>
  <dcterms:modified xsi:type="dcterms:W3CDTF">2025-09-19T11:06:05Z</dcterms:modified>
</cp:coreProperties>
</file>