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8988CD7-EA19-47D1-8ACA-4C6C1139F5B9}">
          <p14:sldIdLst>
            <p14:sldId id="256"/>
          </p14:sldIdLst>
        </p14:section>
        <p14:section name="Staff section" id="{245065CE-58F3-44F8-98A5-91F9415D2E66}">
          <p14:sldIdLst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0B4"/>
    <a:srgbClr val="D29500"/>
    <a:srgbClr val="FFDB81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256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24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40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49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68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742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17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873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004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2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60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E55D-A683-450E-B84D-2ECCFD0C02D1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88C15-6132-49F2-BDAC-C8A14F5C7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04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7896714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PHYSICAL EDUCATION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269011"/>
              </p:ext>
            </p:extLst>
          </p:nvPr>
        </p:nvGraphicFramePr>
        <p:xfrm>
          <a:off x="247082" y="1863526"/>
          <a:ext cx="12339667" cy="7157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4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864015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699283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802235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Y7 activities of invasion games, gymnastics, dance, net/wall? and wall, health &amp; fitness, striking &amp; fielding and athletics: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Students in PE will develop their skills in: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Physical processes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Decision</a:t>
                      </a:r>
                      <a:r>
                        <a:rPr lang="en-GB" sz="1300" baseline="0" dirty="0" smtClean="0"/>
                        <a:t> making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Leadership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Sportsmanship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aseline="0" dirty="0" smtClean="0"/>
                        <a:t>Across a range of activities and will be assessed as: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baseline="0" dirty="0" smtClean="0"/>
                        <a:t>In the following activities: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Use accurate spelling, punctuation and grammar</a:t>
                      </a:r>
                      <a:r>
                        <a:rPr lang="en-GB" sz="1300" baseline="0" dirty="0" smtClean="0"/>
                        <a:t> in my written work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Know and be able to use key subject terminology including body parts and sport-specific jargon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Give effective feedback to my peers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Make suggestions </a:t>
                      </a:r>
                      <a:r>
                        <a:rPr lang="en-GB" sz="1300" baseline="0" dirty="0" smtClean="0"/>
                        <a:t>(for improvement) and </a:t>
                      </a:r>
                      <a:r>
                        <a:rPr lang="en-GB" sz="1300" baseline="0" dirty="0" smtClean="0"/>
                        <a:t>justify perspectives and opinions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Apply planning and communicate this effectively during competitive </a:t>
                      </a:r>
                      <a:r>
                        <a:rPr lang="en-GB" sz="1300" baseline="0" dirty="0" smtClean="0"/>
                        <a:t>scenarios e.g. drills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Motivating </a:t>
                      </a:r>
                      <a:r>
                        <a:rPr lang="en-GB" sz="1300" baseline="0" dirty="0" smtClean="0"/>
                        <a:t>teammates effectively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Coaching </a:t>
                      </a:r>
                      <a:r>
                        <a:rPr lang="en-GB" sz="1300" baseline="0" dirty="0" smtClean="0"/>
                        <a:t>peers and leading others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Officiating effectively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14714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Health</a:t>
                      </a:r>
                      <a:r>
                        <a:rPr lang="en-GB" sz="1300" baseline="0" dirty="0" smtClean="0"/>
                        <a:t> and safety rules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Positions in team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Reasons for warm ups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Components of fitness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13077"/>
                  </a:ext>
                </a:extLst>
              </a:tr>
              <a:tr h="802235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Y8 activities of invasion games, gymnastics, dance, net/wall, health &amp; fitness, striking &amp; fielding and athletics: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12483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Health and</a:t>
                      </a:r>
                      <a:r>
                        <a:rPr lang="en-GB" sz="1300" baseline="0" dirty="0" smtClean="0"/>
                        <a:t> safety and prevention methods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Formations in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Warm up exercises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Fitness Tests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1684502"/>
                  </a:ext>
                </a:extLst>
              </a:tr>
              <a:tr h="662339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Y8 activities of invasion games, gymnastics, dance, net/wall, health &amp; fitness, striking &amp; fielding and athletics:</a:t>
                      </a: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  <a:tr h="14714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Evaluating health and</a:t>
                      </a:r>
                      <a:r>
                        <a:rPr lang="en-GB" sz="1300" baseline="0" dirty="0" smtClean="0"/>
                        <a:t> safety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Tactics within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Warm ups for specific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Principles of training e.g. progressive overload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45158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226708" y="638009"/>
            <a:ext cx="90979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Our KS3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PE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curriculum, which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reflects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the national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 is designed to develop competency in physical activity, engage students in competition through a range of physical activities and promote active healthy lifestyles. Students are shown how to do this through some of the knowledge and skills listed below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. </a:t>
            </a:r>
            <a:r>
              <a:rPr lang="en-GB" sz="1500" b="1" u="sng" dirty="0" smtClean="0">
                <a:solidFill>
                  <a:srgbClr val="002060"/>
                </a:solidFill>
                <a:latin typeface="Lato" panose="020F0502020204030203" pitchFamily="34" charset="0"/>
              </a:rPr>
              <a:t>N.B. Students in PE are assessed </a:t>
            </a:r>
            <a:r>
              <a:rPr lang="en-GB" sz="1500" b="1" u="sng" dirty="0" smtClean="0">
                <a:solidFill>
                  <a:srgbClr val="002060"/>
                </a:solidFill>
                <a:latin typeface="Lato" panose="020F0502020204030203" pitchFamily="34" charset="0"/>
              </a:rPr>
              <a:t>on their practical performance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. 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Students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will be taught about or how to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…</a:t>
            </a:r>
            <a:endParaRPr lang="en-GB" sz="15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155" y="9127812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735528"/>
              </p:ext>
            </p:extLst>
          </p:nvPr>
        </p:nvGraphicFramePr>
        <p:xfrm>
          <a:off x="5339787" y="3960824"/>
          <a:ext cx="4255626" cy="82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542">
                  <a:extLst>
                    <a:ext uri="{9D8B030D-6E8A-4147-A177-3AD203B41FA5}">
                      <a16:colId xmlns:a16="http://schemas.microsoft.com/office/drawing/2014/main" val="3485275532"/>
                    </a:ext>
                  </a:extLst>
                </a:gridCol>
                <a:gridCol w="1418542">
                  <a:extLst>
                    <a:ext uri="{9D8B030D-6E8A-4147-A177-3AD203B41FA5}">
                      <a16:colId xmlns:a16="http://schemas.microsoft.com/office/drawing/2014/main" val="1677908453"/>
                    </a:ext>
                  </a:extLst>
                </a:gridCol>
                <a:gridCol w="1418542">
                  <a:extLst>
                    <a:ext uri="{9D8B030D-6E8A-4147-A177-3AD203B41FA5}">
                      <a16:colId xmlns:a16="http://schemas.microsoft.com/office/drawing/2014/main" val="14877787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Competent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Confident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Expert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59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(Y7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(Y8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(Y9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444026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306463"/>
              </p:ext>
            </p:extLst>
          </p:nvPr>
        </p:nvGraphicFramePr>
        <p:xfrm>
          <a:off x="5339787" y="5362098"/>
          <a:ext cx="4255628" cy="3469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3907">
                  <a:extLst>
                    <a:ext uri="{9D8B030D-6E8A-4147-A177-3AD203B41FA5}">
                      <a16:colId xmlns:a16="http://schemas.microsoft.com/office/drawing/2014/main" val="3485275532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1677908453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1487778762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4203070635"/>
                    </a:ext>
                  </a:extLst>
                </a:gridCol>
              </a:tblGrid>
              <a:tr h="46727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Invasion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Gymnastics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Dance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Net/wall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59176"/>
                  </a:ext>
                </a:extLst>
              </a:tr>
              <a:tr h="1267414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Passing</a:t>
                      </a:r>
                    </a:p>
                    <a:p>
                      <a:pPr algn="ctr"/>
                      <a:r>
                        <a:rPr lang="en-GB" sz="1200" i="1" dirty="0" smtClean="0"/>
                        <a:t>Shooting</a:t>
                      </a:r>
                    </a:p>
                    <a:p>
                      <a:pPr algn="ctr"/>
                      <a:r>
                        <a:rPr lang="en-GB" sz="1200" i="1" dirty="0" smtClean="0"/>
                        <a:t>Dribbling</a:t>
                      </a:r>
                    </a:p>
                    <a:p>
                      <a:pPr algn="ctr"/>
                      <a:r>
                        <a:rPr lang="en-GB" sz="1200" i="1" dirty="0" smtClean="0"/>
                        <a:t>Control</a:t>
                      </a:r>
                    </a:p>
                    <a:p>
                      <a:pPr algn="ctr"/>
                      <a:r>
                        <a:rPr lang="en-GB" sz="1200" i="1" dirty="0" smtClean="0"/>
                        <a:t>Tackling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Balance</a:t>
                      </a:r>
                    </a:p>
                    <a:p>
                      <a:pPr algn="ctr"/>
                      <a:r>
                        <a:rPr lang="en-GB" sz="1200" i="1" dirty="0" smtClean="0"/>
                        <a:t>Jumps</a:t>
                      </a:r>
                    </a:p>
                    <a:p>
                      <a:pPr algn="ctr"/>
                      <a:r>
                        <a:rPr lang="en-GB" sz="1200" i="1" dirty="0" smtClean="0"/>
                        <a:t>Rolls</a:t>
                      </a:r>
                    </a:p>
                    <a:p>
                      <a:pPr algn="ctr"/>
                      <a:r>
                        <a:rPr lang="en-GB" sz="1200" i="1" dirty="0" smtClean="0"/>
                        <a:t>Vaults</a:t>
                      </a:r>
                    </a:p>
                    <a:p>
                      <a:pPr algn="ctr"/>
                      <a:r>
                        <a:rPr lang="en-GB" sz="1200" i="1" dirty="0" smtClean="0"/>
                        <a:t>Travel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Motif</a:t>
                      </a:r>
                    </a:p>
                    <a:p>
                      <a:pPr algn="ctr"/>
                      <a:r>
                        <a:rPr lang="en-GB" sz="1200" i="1" dirty="0" smtClean="0"/>
                        <a:t>Travel</a:t>
                      </a:r>
                    </a:p>
                    <a:p>
                      <a:pPr algn="ctr"/>
                      <a:r>
                        <a:rPr lang="en-GB" sz="1200" i="1" dirty="0" smtClean="0"/>
                        <a:t>Composition</a:t>
                      </a:r>
                    </a:p>
                    <a:p>
                      <a:pPr algn="ctr"/>
                      <a:r>
                        <a:rPr lang="en-GB" sz="1200" i="1" dirty="0" smtClean="0"/>
                        <a:t>Musicality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Forehand</a:t>
                      </a:r>
                    </a:p>
                    <a:p>
                      <a:pPr algn="ctr"/>
                      <a:r>
                        <a:rPr lang="en-GB" sz="1200" i="1" dirty="0" smtClean="0"/>
                        <a:t>Backhand</a:t>
                      </a:r>
                    </a:p>
                    <a:p>
                      <a:pPr algn="ctr"/>
                      <a:r>
                        <a:rPr lang="en-GB" sz="1200" i="1" dirty="0" smtClean="0"/>
                        <a:t>Serve</a:t>
                      </a:r>
                    </a:p>
                    <a:p>
                      <a:pPr algn="ctr"/>
                      <a:r>
                        <a:rPr lang="en-GB" sz="1200" i="1" dirty="0" smtClean="0"/>
                        <a:t>Volley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444026"/>
                  </a:ext>
                </a:extLst>
              </a:tr>
              <a:tr h="46727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H&amp;F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S&amp;F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Athletics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274640"/>
                  </a:ext>
                </a:extLst>
              </a:tr>
              <a:tr h="1267414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Planning</a:t>
                      </a:r>
                    </a:p>
                    <a:p>
                      <a:pPr algn="ctr"/>
                      <a:r>
                        <a:rPr lang="en-GB" sz="1200" i="1" dirty="0" smtClean="0"/>
                        <a:t>Adapting</a:t>
                      </a:r>
                    </a:p>
                    <a:p>
                      <a:pPr algn="ctr"/>
                      <a:r>
                        <a:rPr lang="en-GB" sz="1200" i="1" dirty="0" smtClean="0"/>
                        <a:t>Recording</a:t>
                      </a:r>
                    </a:p>
                    <a:p>
                      <a:pPr algn="ctr"/>
                      <a:r>
                        <a:rPr lang="en-GB" sz="1200" i="1" dirty="0" smtClean="0"/>
                        <a:t>Measuring</a:t>
                      </a:r>
                    </a:p>
                    <a:p>
                      <a:pPr algn="ctr"/>
                      <a:r>
                        <a:rPr lang="en-GB" sz="1200" i="1" dirty="0" smtClean="0"/>
                        <a:t>Evaluating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Fielding</a:t>
                      </a:r>
                    </a:p>
                    <a:p>
                      <a:pPr algn="ctr"/>
                      <a:r>
                        <a:rPr lang="en-GB" sz="1200" i="1" dirty="0" smtClean="0"/>
                        <a:t>Batting</a:t>
                      </a:r>
                    </a:p>
                    <a:p>
                      <a:pPr algn="ctr"/>
                      <a:r>
                        <a:rPr lang="en-GB" sz="1200" i="1" dirty="0" smtClean="0"/>
                        <a:t>Bowling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Sprinting</a:t>
                      </a:r>
                    </a:p>
                    <a:p>
                      <a:pPr algn="ctr"/>
                      <a:r>
                        <a:rPr lang="en-GB" sz="1200" i="1" dirty="0" smtClean="0"/>
                        <a:t>L:ong Distance</a:t>
                      </a:r>
                    </a:p>
                    <a:p>
                      <a:pPr algn="ctr"/>
                      <a:r>
                        <a:rPr lang="en-GB" sz="1200" i="1" dirty="0" smtClean="0"/>
                        <a:t>Jumping</a:t>
                      </a:r>
                    </a:p>
                    <a:p>
                      <a:pPr algn="ctr"/>
                      <a:r>
                        <a:rPr lang="en-GB" sz="1200" i="1" dirty="0" smtClean="0"/>
                        <a:t>Throwing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5555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918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7896714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PHYSICAL EDUCATION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742472"/>
              </p:ext>
            </p:extLst>
          </p:nvPr>
        </p:nvGraphicFramePr>
        <p:xfrm>
          <a:off x="247082" y="1863526"/>
          <a:ext cx="11922979" cy="7315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07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082097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02618">
                  <a:extLst>
                    <a:ext uri="{9D8B030D-6E8A-4147-A177-3AD203B41FA5}">
                      <a16:colId xmlns:a16="http://schemas.microsoft.com/office/drawing/2014/main" val="134403770"/>
                    </a:ext>
                  </a:extLst>
                </a:gridCol>
                <a:gridCol w="402618">
                  <a:extLst>
                    <a:ext uri="{9D8B030D-6E8A-4147-A177-3AD203B41FA5}">
                      <a16:colId xmlns:a16="http://schemas.microsoft.com/office/drawing/2014/main" val="2547110217"/>
                    </a:ext>
                  </a:extLst>
                </a:gridCol>
                <a:gridCol w="4585369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029170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699283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601511">
                <a:tc rowSpan="5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Y7 activities of invasion games, gymnastics, dance, net/wall? and wall, health &amp; fitness, striking &amp; fielding and athletics: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1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16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Students in PE will develop their skills in: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Physical processes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Decision</a:t>
                      </a:r>
                      <a:r>
                        <a:rPr lang="en-GB" sz="1300" baseline="0" dirty="0" smtClean="0"/>
                        <a:t> making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Leadership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Sportsmanship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aseline="0" dirty="0" smtClean="0"/>
                        <a:t>Across a range of activities and will be assessed as: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baseline="0" dirty="0" smtClean="0"/>
                        <a:t>In the following activities: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6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Use accurate spelling, punctuation and grammar</a:t>
                      </a:r>
                      <a:r>
                        <a:rPr lang="en-GB" sz="1300" baseline="0" dirty="0" smtClean="0"/>
                        <a:t> in my written work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Know and be able to use key subject terminology including body parts and sport-specific jargon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Give effective feedback to my peers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Make suggestions </a:t>
                      </a:r>
                      <a:r>
                        <a:rPr lang="en-GB" sz="1300" baseline="0" dirty="0" smtClean="0"/>
                        <a:t>(for improvement) and </a:t>
                      </a:r>
                      <a:r>
                        <a:rPr lang="en-GB" sz="1300" baseline="0" dirty="0" smtClean="0"/>
                        <a:t>justify perspectives and opinions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Apply planning and communicate this effectively during competitive </a:t>
                      </a:r>
                      <a:r>
                        <a:rPr lang="en-GB" sz="1300" baseline="0" dirty="0" smtClean="0"/>
                        <a:t>scenarios e.g. drills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Motivating </a:t>
                      </a:r>
                      <a:r>
                        <a:rPr lang="en-GB" sz="1300" baseline="0" dirty="0" smtClean="0"/>
                        <a:t>teammates effectively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Coaching </a:t>
                      </a:r>
                      <a:r>
                        <a:rPr lang="en-GB" sz="1300" baseline="0" dirty="0" smtClean="0"/>
                        <a:t>peers and leading others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Officiating effectively</a:t>
                      </a: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20072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2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413925"/>
                  </a:ext>
                </a:extLst>
              </a:tr>
              <a:tr h="4007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Health</a:t>
                      </a:r>
                      <a:r>
                        <a:rPr lang="en-GB" sz="1300" baseline="0" dirty="0" smtClean="0"/>
                        <a:t> and safety rules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Positions in team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Reasons for warm ups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Components of fitness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13077"/>
                  </a:ext>
                </a:extLst>
              </a:tr>
              <a:tr h="6015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3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797252"/>
                  </a:ext>
                </a:extLst>
              </a:tr>
              <a:tr h="4691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1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4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988058"/>
                  </a:ext>
                </a:extLst>
              </a:tr>
              <a:tr h="132385">
                <a:tc rowSpan="6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Y8 activities of invasion games, gymnastics, dance, net/wall, health &amp; fitness, striking &amp; fielding and athletics: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6015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2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5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4834570"/>
                  </a:ext>
                </a:extLst>
              </a:tr>
              <a:tr h="1767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3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638924"/>
                  </a:ext>
                </a:extLst>
              </a:tr>
              <a:tr h="4247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Health and</a:t>
                      </a:r>
                      <a:r>
                        <a:rPr lang="en-GB" sz="1300" baseline="0" dirty="0" smtClean="0"/>
                        <a:t> safety and prevention methods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Formations in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Warm up exercises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Fitness Tests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1684502"/>
                  </a:ext>
                </a:extLst>
              </a:tr>
              <a:tr h="6015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4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1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33689"/>
                  </a:ext>
                </a:extLst>
              </a:tr>
              <a:tr h="2220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5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2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9747335"/>
                  </a:ext>
                </a:extLst>
              </a:tr>
              <a:tr h="379419">
                <a:tc rowSpan="5"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dirty="0" smtClean="0"/>
                        <a:t>Through the</a:t>
                      </a:r>
                      <a:r>
                        <a:rPr lang="en-GB" sz="1300" baseline="0" dirty="0" smtClean="0"/>
                        <a:t> Y8 activities of invasion games, gymnastics, dance, net/wall, health &amp; fitness, striking &amp; fielding and athletics:</a:t>
                      </a: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B8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  <a:tr h="3331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3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102689"/>
                  </a:ext>
                </a:extLst>
              </a:tr>
              <a:tr h="2684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Evaluating health and</a:t>
                      </a:r>
                      <a:r>
                        <a:rPr lang="en-GB" sz="1300" baseline="0" dirty="0" smtClean="0"/>
                        <a:t> safety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Rules of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Tactics within sport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Warm ups for specific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Principles of training e.g. progressive overload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451587"/>
                  </a:ext>
                </a:extLst>
              </a:tr>
              <a:tr h="6015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4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542005"/>
                  </a:ext>
                </a:extLst>
              </a:tr>
              <a:tr h="6015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5</a:t>
                      </a:r>
                      <a:endParaRPr lang="en-GB" sz="1300" b="1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8345326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226708" y="638009"/>
            <a:ext cx="90979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Our KS3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PE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curriculum, which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reflects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the national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 is designed to develop competency in physical activity, engage students in competition through a range of physical activities and promote active healthy lifestyles. Students are shown how to do this through some of the knowledge and skills listed below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. </a:t>
            </a:r>
            <a:r>
              <a:rPr lang="en-GB" sz="1500" b="1" u="sng" dirty="0" smtClean="0">
                <a:solidFill>
                  <a:srgbClr val="002060"/>
                </a:solidFill>
                <a:latin typeface="Lato" panose="020F0502020204030203" pitchFamily="34" charset="0"/>
              </a:rPr>
              <a:t>N.B. Students in PE are assessed </a:t>
            </a:r>
            <a:r>
              <a:rPr lang="en-GB" sz="1500" b="1" u="sng" dirty="0" smtClean="0">
                <a:solidFill>
                  <a:srgbClr val="002060"/>
                </a:solidFill>
                <a:latin typeface="Lato" panose="020F0502020204030203" pitchFamily="34" charset="0"/>
              </a:rPr>
              <a:t>on their practical performance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.  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Students </a:t>
            </a:r>
            <a:r>
              <a:rPr lang="en-GB" sz="1500" dirty="0">
                <a:solidFill>
                  <a:srgbClr val="002060"/>
                </a:solidFill>
                <a:latin typeface="Lato" panose="020F0502020204030203" pitchFamily="34" charset="0"/>
              </a:rPr>
              <a:t>will be taught about or how to</a:t>
            </a:r>
            <a:r>
              <a:rPr lang="en-GB" sz="1500" dirty="0" smtClean="0">
                <a:solidFill>
                  <a:srgbClr val="002060"/>
                </a:solidFill>
                <a:latin typeface="Lato" panose="020F0502020204030203" pitchFamily="34" charset="0"/>
              </a:rPr>
              <a:t>…</a:t>
            </a:r>
            <a:endParaRPr lang="en-GB" sz="15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156" y="9198565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692271"/>
              </p:ext>
            </p:extLst>
          </p:nvPr>
        </p:nvGraphicFramePr>
        <p:xfrm>
          <a:off x="5775663" y="4010664"/>
          <a:ext cx="4255626" cy="818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542">
                  <a:extLst>
                    <a:ext uri="{9D8B030D-6E8A-4147-A177-3AD203B41FA5}">
                      <a16:colId xmlns:a16="http://schemas.microsoft.com/office/drawing/2014/main" val="3485275532"/>
                    </a:ext>
                  </a:extLst>
                </a:gridCol>
                <a:gridCol w="1418542">
                  <a:extLst>
                    <a:ext uri="{9D8B030D-6E8A-4147-A177-3AD203B41FA5}">
                      <a16:colId xmlns:a16="http://schemas.microsoft.com/office/drawing/2014/main" val="1677908453"/>
                    </a:ext>
                  </a:extLst>
                </a:gridCol>
                <a:gridCol w="1418542">
                  <a:extLst>
                    <a:ext uri="{9D8B030D-6E8A-4147-A177-3AD203B41FA5}">
                      <a16:colId xmlns:a16="http://schemas.microsoft.com/office/drawing/2014/main" val="1487778762"/>
                    </a:ext>
                  </a:extLst>
                </a:gridCol>
              </a:tblGrid>
              <a:tr h="361547"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Competent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Confident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 smtClean="0"/>
                        <a:t>Expert</a:t>
                      </a:r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59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(Y7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(Y8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/>
                        <a:t>(Y9 expectation)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444026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992322"/>
              </p:ext>
            </p:extLst>
          </p:nvPr>
        </p:nvGraphicFramePr>
        <p:xfrm>
          <a:off x="5687027" y="5448572"/>
          <a:ext cx="4255628" cy="3469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3907">
                  <a:extLst>
                    <a:ext uri="{9D8B030D-6E8A-4147-A177-3AD203B41FA5}">
                      <a16:colId xmlns:a16="http://schemas.microsoft.com/office/drawing/2014/main" val="3485275532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1677908453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1487778762"/>
                    </a:ext>
                  </a:extLst>
                </a:gridCol>
                <a:gridCol w="1063907">
                  <a:extLst>
                    <a:ext uri="{9D8B030D-6E8A-4147-A177-3AD203B41FA5}">
                      <a16:colId xmlns:a16="http://schemas.microsoft.com/office/drawing/2014/main" val="4203070635"/>
                    </a:ext>
                  </a:extLst>
                </a:gridCol>
              </a:tblGrid>
              <a:tr h="46727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Invasion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Gymnastics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Dance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Net/wall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59176"/>
                  </a:ext>
                </a:extLst>
              </a:tr>
              <a:tr h="1267414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Passing</a:t>
                      </a:r>
                    </a:p>
                    <a:p>
                      <a:pPr algn="ctr"/>
                      <a:r>
                        <a:rPr lang="en-GB" sz="1200" i="1" dirty="0" smtClean="0"/>
                        <a:t>Shooting</a:t>
                      </a:r>
                    </a:p>
                    <a:p>
                      <a:pPr algn="ctr"/>
                      <a:r>
                        <a:rPr lang="en-GB" sz="1200" i="1" dirty="0" smtClean="0"/>
                        <a:t>Dribbling</a:t>
                      </a:r>
                    </a:p>
                    <a:p>
                      <a:pPr algn="ctr"/>
                      <a:r>
                        <a:rPr lang="en-GB" sz="1200" i="1" dirty="0" smtClean="0"/>
                        <a:t>Control</a:t>
                      </a:r>
                    </a:p>
                    <a:p>
                      <a:pPr algn="ctr"/>
                      <a:r>
                        <a:rPr lang="en-GB" sz="1200" i="1" dirty="0" smtClean="0"/>
                        <a:t>Tackling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Balance</a:t>
                      </a:r>
                    </a:p>
                    <a:p>
                      <a:pPr algn="ctr"/>
                      <a:r>
                        <a:rPr lang="en-GB" sz="1200" i="1" dirty="0" smtClean="0"/>
                        <a:t>Jumps</a:t>
                      </a:r>
                    </a:p>
                    <a:p>
                      <a:pPr algn="ctr"/>
                      <a:r>
                        <a:rPr lang="en-GB" sz="1200" i="1" dirty="0" smtClean="0"/>
                        <a:t>Rolls</a:t>
                      </a:r>
                    </a:p>
                    <a:p>
                      <a:pPr algn="ctr"/>
                      <a:r>
                        <a:rPr lang="en-GB" sz="1200" i="1" dirty="0" smtClean="0"/>
                        <a:t>Vaults</a:t>
                      </a:r>
                    </a:p>
                    <a:p>
                      <a:pPr algn="ctr"/>
                      <a:r>
                        <a:rPr lang="en-GB" sz="1200" i="1" dirty="0" smtClean="0"/>
                        <a:t>Travel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Motif</a:t>
                      </a:r>
                    </a:p>
                    <a:p>
                      <a:pPr algn="ctr"/>
                      <a:r>
                        <a:rPr lang="en-GB" sz="1200" i="1" dirty="0" smtClean="0"/>
                        <a:t>Travel</a:t>
                      </a:r>
                    </a:p>
                    <a:p>
                      <a:pPr algn="ctr"/>
                      <a:r>
                        <a:rPr lang="en-GB" sz="1200" i="1" dirty="0" smtClean="0"/>
                        <a:t>Composition</a:t>
                      </a:r>
                    </a:p>
                    <a:p>
                      <a:pPr algn="ctr"/>
                      <a:r>
                        <a:rPr lang="en-GB" sz="1200" i="1" dirty="0" smtClean="0"/>
                        <a:t>Musicality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Forehand</a:t>
                      </a:r>
                    </a:p>
                    <a:p>
                      <a:pPr algn="ctr"/>
                      <a:r>
                        <a:rPr lang="en-GB" sz="1200" i="1" dirty="0" smtClean="0"/>
                        <a:t>Backhand</a:t>
                      </a:r>
                    </a:p>
                    <a:p>
                      <a:pPr algn="ctr"/>
                      <a:r>
                        <a:rPr lang="en-GB" sz="1200" i="1" dirty="0" smtClean="0"/>
                        <a:t>Serve</a:t>
                      </a:r>
                    </a:p>
                    <a:p>
                      <a:pPr algn="ctr"/>
                      <a:r>
                        <a:rPr lang="en-GB" sz="1200" i="1" dirty="0" smtClean="0"/>
                        <a:t>Volley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444026"/>
                  </a:ext>
                </a:extLst>
              </a:tr>
              <a:tr h="46727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H&amp;F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S&amp;F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Athletics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274640"/>
                  </a:ext>
                </a:extLst>
              </a:tr>
              <a:tr h="1267414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Planning</a:t>
                      </a:r>
                    </a:p>
                    <a:p>
                      <a:pPr algn="ctr"/>
                      <a:r>
                        <a:rPr lang="en-GB" sz="1200" i="1" dirty="0" smtClean="0"/>
                        <a:t>Adapting</a:t>
                      </a:r>
                    </a:p>
                    <a:p>
                      <a:pPr algn="ctr"/>
                      <a:r>
                        <a:rPr lang="en-GB" sz="1200" i="1" dirty="0" smtClean="0"/>
                        <a:t>Recording</a:t>
                      </a:r>
                    </a:p>
                    <a:p>
                      <a:pPr algn="ctr"/>
                      <a:r>
                        <a:rPr lang="en-GB" sz="1200" i="1" dirty="0" smtClean="0"/>
                        <a:t>Measuring</a:t>
                      </a:r>
                    </a:p>
                    <a:p>
                      <a:pPr algn="ctr"/>
                      <a:r>
                        <a:rPr lang="en-GB" sz="1200" i="1" dirty="0" smtClean="0"/>
                        <a:t>Evaluating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Fielding</a:t>
                      </a:r>
                    </a:p>
                    <a:p>
                      <a:pPr algn="ctr"/>
                      <a:r>
                        <a:rPr lang="en-GB" sz="1200" i="1" dirty="0" smtClean="0"/>
                        <a:t>Batting</a:t>
                      </a:r>
                    </a:p>
                    <a:p>
                      <a:pPr algn="ctr"/>
                      <a:r>
                        <a:rPr lang="en-GB" sz="1200" i="1" dirty="0" smtClean="0"/>
                        <a:t>Bowling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i="1" dirty="0" smtClean="0"/>
                        <a:t>Sprinting</a:t>
                      </a:r>
                    </a:p>
                    <a:p>
                      <a:pPr algn="ctr"/>
                      <a:r>
                        <a:rPr lang="en-GB" sz="1200" i="1" dirty="0" smtClean="0"/>
                        <a:t>L:ong Distance</a:t>
                      </a:r>
                    </a:p>
                    <a:p>
                      <a:pPr algn="ctr"/>
                      <a:r>
                        <a:rPr lang="en-GB" sz="1200" i="1" dirty="0" smtClean="0"/>
                        <a:t>Jumping</a:t>
                      </a:r>
                    </a:p>
                    <a:p>
                      <a:pPr algn="ctr"/>
                      <a:r>
                        <a:rPr lang="en-GB" sz="1200" i="1" dirty="0" smtClean="0"/>
                        <a:t>Throwing</a:t>
                      </a:r>
                      <a:endParaRPr lang="en-GB" sz="1200" i="1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5555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420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801</Words>
  <Application>Microsoft Office PowerPoint</Application>
  <PresentationFormat>A3 Paper (297x420 mm)</PresentationFormat>
  <Paragraphs>197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Lato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13</cp:revision>
  <dcterms:created xsi:type="dcterms:W3CDTF">2024-05-23T09:46:11Z</dcterms:created>
  <dcterms:modified xsi:type="dcterms:W3CDTF">2024-06-24T10:46:45Z</dcterms:modified>
</cp:coreProperties>
</file>