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801600" cy="9601200" type="A3"/>
  <p:notesSz cx="9926638" cy="143525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70AD47"/>
    <a:srgbClr val="FF66FF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49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604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926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733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776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850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351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968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499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655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424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A09A6-E67E-40ED-A524-1871F5EF79AD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F424F-6B6D-4B18-9C6D-D4167431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624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Umbrella Drawing - How To Draw An Umbrella Step By Ste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7" t="19040" r="10907" b="18999"/>
          <a:stretch/>
        </p:blipFill>
        <p:spPr bwMode="auto">
          <a:xfrm>
            <a:off x="670560" y="-93081"/>
            <a:ext cx="11155681" cy="949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3939891" y="1682494"/>
            <a:ext cx="4523232" cy="792481"/>
          </a:xfrm>
          <a:prstGeom prst="roundRect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Literacy, Numeracy &amp; </a:t>
            </a:r>
            <a:r>
              <a:rPr lang="en-GB" sz="2400" b="1" dirty="0" err="1" smtClean="0"/>
              <a:t>Oracy</a:t>
            </a:r>
            <a:endParaRPr lang="en-GB" sz="2400" b="1" dirty="0" smtClean="0"/>
          </a:p>
          <a:p>
            <a:pPr algn="ctr"/>
            <a:r>
              <a:rPr lang="en-GB" sz="2400" b="1" dirty="0" smtClean="0"/>
              <a:t>At SMRC</a:t>
            </a:r>
            <a:endParaRPr lang="en-GB" sz="24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722376" y="4315968"/>
            <a:ext cx="2383536" cy="677594"/>
          </a:xfrm>
          <a:prstGeom prst="round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Across Subjects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60508" y="4415246"/>
            <a:ext cx="2401739" cy="677594"/>
          </a:xfrm>
          <a:prstGeom prst="roundRect">
            <a:avLst/>
          </a:prstGeom>
          <a:solidFill>
            <a:srgbClr val="FF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Hidden Curriculum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271355" y="4624285"/>
            <a:ext cx="2383536" cy="677594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Interventions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867353" y="4300028"/>
            <a:ext cx="2383536" cy="677594"/>
          </a:xfrm>
          <a:prstGeom prst="roundRect">
            <a:avLst/>
          </a:prstGeom>
          <a:solidFill>
            <a:schemeClr val="accent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Events, celebrations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22376" y="5322746"/>
            <a:ext cx="2383536" cy="677594"/>
          </a:xfrm>
          <a:prstGeom prst="roundRect">
            <a:avLst/>
          </a:prstGeom>
          <a:solidFill>
            <a:srgbClr val="00B0F0">
              <a:alpha val="67843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Disciplinary resources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658112" y="2793726"/>
            <a:ext cx="2954685" cy="755904"/>
          </a:xfrm>
          <a:prstGeom prst="round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i="1" dirty="0" smtClean="0"/>
              <a:t>School policies</a:t>
            </a:r>
            <a:endParaRPr lang="en-GB" sz="2400" i="1" dirty="0"/>
          </a:p>
        </p:txBody>
      </p:sp>
      <p:sp>
        <p:nvSpPr>
          <p:cNvPr id="12" name="Rounded Rectangle 11"/>
          <p:cNvSpPr/>
          <p:nvPr/>
        </p:nvSpPr>
        <p:spPr>
          <a:xfrm>
            <a:off x="4724164" y="2793726"/>
            <a:ext cx="2954685" cy="755904"/>
          </a:xfrm>
          <a:prstGeom prst="round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i="1" dirty="0" smtClean="0"/>
              <a:t>Best Practice</a:t>
            </a:r>
            <a:endParaRPr lang="en-GB" sz="2400" i="1" dirty="0"/>
          </a:p>
        </p:txBody>
      </p:sp>
      <p:sp>
        <p:nvSpPr>
          <p:cNvPr id="13" name="Rounded Rectangle 12"/>
          <p:cNvSpPr/>
          <p:nvPr/>
        </p:nvSpPr>
        <p:spPr>
          <a:xfrm>
            <a:off x="7790216" y="2793726"/>
            <a:ext cx="2954685" cy="755904"/>
          </a:xfrm>
          <a:prstGeom prst="round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i="1" dirty="0" smtClean="0"/>
              <a:t>Quality Assurance</a:t>
            </a:r>
            <a:endParaRPr lang="en-GB" sz="2400" i="1" dirty="0"/>
          </a:p>
        </p:txBody>
      </p:sp>
      <p:sp>
        <p:nvSpPr>
          <p:cNvPr id="14" name="Rounded Rectangle 13"/>
          <p:cNvSpPr/>
          <p:nvPr/>
        </p:nvSpPr>
        <p:spPr>
          <a:xfrm>
            <a:off x="722376" y="6214344"/>
            <a:ext cx="2383536" cy="677594"/>
          </a:xfrm>
          <a:prstGeom prst="roundRect">
            <a:avLst/>
          </a:prstGeom>
          <a:solidFill>
            <a:srgbClr val="00B0F0">
              <a:alpha val="67843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Assessment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22376" y="7104682"/>
            <a:ext cx="2383536" cy="677594"/>
          </a:xfrm>
          <a:prstGeom prst="roundRect">
            <a:avLst/>
          </a:prstGeom>
          <a:solidFill>
            <a:srgbClr val="00B0F0">
              <a:alpha val="67843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Cross-curricular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2376" y="7995020"/>
            <a:ext cx="2383536" cy="677594"/>
          </a:xfrm>
          <a:prstGeom prst="roundRect">
            <a:avLst/>
          </a:prstGeom>
          <a:solidFill>
            <a:srgbClr val="00B0F0">
              <a:alpha val="67843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Opportunities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405894" y="5466371"/>
            <a:ext cx="1912100" cy="677594"/>
          </a:xfrm>
          <a:prstGeom prst="roundRect">
            <a:avLst/>
          </a:prstGeom>
          <a:solidFill>
            <a:srgbClr val="FF66FF">
              <a:alpha val="63922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Careers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405894" y="6445223"/>
            <a:ext cx="1897071" cy="677594"/>
          </a:xfrm>
          <a:prstGeom prst="roundRect">
            <a:avLst/>
          </a:prstGeom>
          <a:solidFill>
            <a:srgbClr val="FF66FF">
              <a:alpha val="63922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SMSRC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397767" y="7572098"/>
            <a:ext cx="1905198" cy="910620"/>
          </a:xfrm>
          <a:prstGeom prst="roundRect">
            <a:avLst/>
          </a:prstGeom>
          <a:solidFill>
            <a:srgbClr val="FF66FF">
              <a:alpha val="63922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Cultural Capital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6200000">
            <a:off x="3857061" y="6120628"/>
            <a:ext cx="3578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Delivery in Form time, LFL, Assemblies</a:t>
            </a:r>
            <a:endParaRPr lang="en-GB" b="1" dirty="0"/>
          </a:p>
        </p:txBody>
      </p:sp>
      <p:sp>
        <p:nvSpPr>
          <p:cNvPr id="23" name="TextBox 22"/>
          <p:cNvSpPr txBox="1"/>
          <p:nvPr/>
        </p:nvSpPr>
        <p:spPr>
          <a:xfrm rot="16200000">
            <a:off x="-2265652" y="6337995"/>
            <a:ext cx="5236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Opportunities for knowledge, practice</a:t>
            </a:r>
            <a:r>
              <a:rPr lang="en-GB" b="1" dirty="0"/>
              <a:t> </a:t>
            </a:r>
            <a:r>
              <a:rPr lang="en-GB" b="1" dirty="0" smtClean="0"/>
              <a:t>&amp; retrieval </a:t>
            </a:r>
            <a:endParaRPr lang="en-GB" b="1" dirty="0"/>
          </a:p>
        </p:txBody>
      </p:sp>
      <p:sp>
        <p:nvSpPr>
          <p:cNvPr id="29" name="Rounded Rectangle 28"/>
          <p:cNvSpPr/>
          <p:nvPr/>
        </p:nvSpPr>
        <p:spPr>
          <a:xfrm>
            <a:off x="7317484" y="5532471"/>
            <a:ext cx="2383536" cy="677594"/>
          </a:xfrm>
          <a:prstGeom prst="roundRect">
            <a:avLst/>
          </a:prstGeom>
          <a:solidFill>
            <a:srgbClr val="FFC000">
              <a:alpha val="61961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Comprehension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9913482" y="5208213"/>
            <a:ext cx="2383536" cy="1016391"/>
          </a:xfrm>
          <a:prstGeom prst="roundRect">
            <a:avLst/>
          </a:prstGeom>
          <a:solidFill>
            <a:srgbClr val="70AD47">
              <a:alpha val="56863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Assemblies, key dates –e.g. Pi 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7319258" y="6385823"/>
            <a:ext cx="2383536" cy="677594"/>
          </a:xfrm>
          <a:prstGeom prst="roundRect">
            <a:avLst/>
          </a:prstGeom>
          <a:solidFill>
            <a:srgbClr val="FFC000">
              <a:alpha val="61961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Key groups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9915256" y="6534006"/>
            <a:ext cx="2383536" cy="677594"/>
          </a:xfrm>
          <a:prstGeom prst="roundRect">
            <a:avLst/>
          </a:prstGeom>
          <a:solidFill>
            <a:srgbClr val="70AD47">
              <a:alpha val="56863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Rewards e.g. ARP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7317484" y="7215348"/>
            <a:ext cx="2383536" cy="677594"/>
          </a:xfrm>
          <a:prstGeom prst="roundRect">
            <a:avLst/>
          </a:prstGeom>
          <a:solidFill>
            <a:srgbClr val="FFC000">
              <a:alpha val="61961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Staff led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9913482" y="7363531"/>
            <a:ext cx="2383536" cy="677594"/>
          </a:xfrm>
          <a:prstGeom prst="roundRect">
            <a:avLst/>
          </a:prstGeom>
          <a:solidFill>
            <a:srgbClr val="70AD47">
              <a:alpha val="56863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Reporting/ sharing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7334907" y="8068700"/>
            <a:ext cx="2383536" cy="677594"/>
          </a:xfrm>
          <a:prstGeom prst="roundRect">
            <a:avLst/>
          </a:prstGeom>
          <a:solidFill>
            <a:srgbClr val="FFC000">
              <a:alpha val="61961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Student led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9930905" y="8216883"/>
            <a:ext cx="2383536" cy="677594"/>
          </a:xfrm>
          <a:prstGeom prst="roundRect">
            <a:avLst/>
          </a:prstGeom>
          <a:solidFill>
            <a:srgbClr val="70AD47">
              <a:alpha val="56863"/>
            </a:srgb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Competition</a:t>
            </a:r>
            <a:endParaRPr lang="en-GB" sz="2400" i="1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 rot="16200000">
            <a:off x="4209494" y="6141928"/>
            <a:ext cx="5236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Always targeted, monitored and reviewed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Parent/carer and HOY involvement</a:t>
            </a:r>
            <a:endParaRPr lang="en-GB" b="1" dirty="0"/>
          </a:p>
        </p:txBody>
      </p:sp>
      <p:sp>
        <p:nvSpPr>
          <p:cNvPr id="39" name="TextBox 38"/>
          <p:cNvSpPr txBox="1"/>
          <p:nvPr/>
        </p:nvSpPr>
        <p:spPr>
          <a:xfrm rot="16200000">
            <a:off x="9896528" y="6320022"/>
            <a:ext cx="5236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Raising profile, keeping renewed focus, visibility</a:t>
            </a:r>
            <a:endParaRPr lang="en-GB" b="1" dirty="0"/>
          </a:p>
        </p:txBody>
      </p:sp>
      <p:sp>
        <p:nvSpPr>
          <p:cNvPr id="41" name="Freeform 40"/>
          <p:cNvSpPr/>
          <p:nvPr/>
        </p:nvSpPr>
        <p:spPr>
          <a:xfrm>
            <a:off x="1160339" y="8535159"/>
            <a:ext cx="11276284" cy="973824"/>
          </a:xfrm>
          <a:custGeom>
            <a:avLst/>
            <a:gdLst>
              <a:gd name="connsiteX0" fmla="*/ 0 w 11276284"/>
              <a:gd name="connsiteY0" fmla="*/ 122009 h 973824"/>
              <a:gd name="connsiteX1" fmla="*/ 1676400 w 11276284"/>
              <a:gd name="connsiteY1" fmla="*/ 868769 h 973824"/>
              <a:gd name="connsiteX2" fmla="*/ 2743200 w 11276284"/>
              <a:gd name="connsiteY2" fmla="*/ 89 h 973824"/>
              <a:gd name="connsiteX3" fmla="*/ 3550920 w 11276284"/>
              <a:gd name="connsiteY3" fmla="*/ 929729 h 973824"/>
              <a:gd name="connsiteX4" fmla="*/ 10515600 w 11276284"/>
              <a:gd name="connsiteY4" fmla="*/ 777329 h 973824"/>
              <a:gd name="connsiteX5" fmla="*/ 10774680 w 11276284"/>
              <a:gd name="connsiteY5" fmla="*/ 365849 h 973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276284" h="973824">
                <a:moveTo>
                  <a:pt x="0" y="122009"/>
                </a:moveTo>
                <a:cubicBezTo>
                  <a:pt x="609600" y="505549"/>
                  <a:pt x="1219200" y="889089"/>
                  <a:pt x="1676400" y="868769"/>
                </a:cubicBezTo>
                <a:cubicBezTo>
                  <a:pt x="2133600" y="848449"/>
                  <a:pt x="2430780" y="-10071"/>
                  <a:pt x="2743200" y="89"/>
                </a:cubicBezTo>
                <a:cubicBezTo>
                  <a:pt x="3055620" y="10249"/>
                  <a:pt x="2255520" y="800189"/>
                  <a:pt x="3550920" y="929729"/>
                </a:cubicBezTo>
                <a:cubicBezTo>
                  <a:pt x="4846320" y="1059269"/>
                  <a:pt x="9311640" y="871309"/>
                  <a:pt x="10515600" y="777329"/>
                </a:cubicBezTo>
                <a:cubicBezTo>
                  <a:pt x="11719560" y="683349"/>
                  <a:pt x="11247120" y="524599"/>
                  <a:pt x="10774680" y="36584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99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1625" y="2870759"/>
            <a:ext cx="2077060" cy="489661"/>
          </a:xfrm>
          <a:prstGeom prst="round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890" b="1" dirty="0"/>
              <a:t>Literacy (</a:t>
            </a:r>
            <a:r>
              <a:rPr lang="en-GB" sz="1890" b="1" dirty="0" err="1"/>
              <a:t>inc</a:t>
            </a:r>
            <a:r>
              <a:rPr lang="en-GB" sz="1890" b="1" dirty="0"/>
              <a:t> EAL)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376297" y="2870759"/>
            <a:ext cx="2077060" cy="489661"/>
          </a:xfrm>
          <a:prstGeom prst="round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890" b="1" dirty="0"/>
              <a:t>Numeracy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01625" y="1312164"/>
            <a:ext cx="5703113" cy="531266"/>
          </a:xfrm>
          <a:prstGeom prst="round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890" b="1" dirty="0"/>
              <a:t>Intervention – Current SMRC system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01625" y="3616452"/>
            <a:ext cx="5703113" cy="489661"/>
          </a:xfrm>
          <a:prstGeom prst="roundRect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890" b="1" dirty="0"/>
              <a:t>Intervention manager  - L Rogers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01625" y="4607776"/>
            <a:ext cx="1190549" cy="249631"/>
          </a:xfrm>
          <a:prstGeom prst="round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70" b="1" smtClean="0"/>
              <a:t>Librarian?</a:t>
            </a:r>
            <a:endParaRPr lang="en-GB" sz="1470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201625" y="4255732"/>
            <a:ext cx="2483510" cy="281635"/>
          </a:xfrm>
          <a:prstGeom prst="round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80" b="1" dirty="0"/>
              <a:t>Accelerated reader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494587" y="4618977"/>
            <a:ext cx="1190549" cy="249631"/>
          </a:xfrm>
          <a:prstGeom prst="round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70" b="1" dirty="0" smtClean="0"/>
              <a:t>Teachers?</a:t>
            </a:r>
            <a:endParaRPr lang="en-GB" sz="1470" b="1" dirty="0"/>
          </a:p>
        </p:txBody>
      </p:sp>
      <p:sp>
        <p:nvSpPr>
          <p:cNvPr id="12" name="Rounded Rectangle 11"/>
          <p:cNvSpPr/>
          <p:nvPr/>
        </p:nvSpPr>
        <p:spPr>
          <a:xfrm>
            <a:off x="6471209" y="2870759"/>
            <a:ext cx="2208770" cy="489661"/>
          </a:xfrm>
          <a:prstGeom prst="round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890" b="1" dirty="0"/>
              <a:t>Literacy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783781" y="2870759"/>
            <a:ext cx="1914050" cy="489661"/>
          </a:xfrm>
          <a:prstGeom prst="round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890" b="1" dirty="0"/>
              <a:t>Numeracy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71209" y="1312164"/>
            <a:ext cx="6064758" cy="531266"/>
          </a:xfrm>
          <a:prstGeom prst="round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890" b="1" dirty="0"/>
              <a:t>Intervention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471209" y="3616452"/>
            <a:ext cx="6064758" cy="489661"/>
          </a:xfrm>
          <a:prstGeom prst="round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890" b="1" dirty="0"/>
              <a:t>Intervention manager  - L Rogers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50419" y="5597132"/>
            <a:ext cx="2483510" cy="265633"/>
          </a:xfrm>
          <a:prstGeom prst="round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260" b="1" dirty="0"/>
              <a:t>Literacy Leaders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19" y="7455401"/>
            <a:ext cx="5587898" cy="8032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80023" indent="-180023">
              <a:buFont typeface="Arial" panose="020B0604020202020204" pitchFamily="34" charset="0"/>
              <a:buChar char="•"/>
            </a:pPr>
            <a:r>
              <a:rPr lang="en-GB" sz="1155" dirty="0"/>
              <a:t>Not part of roles and reps</a:t>
            </a:r>
          </a:p>
          <a:p>
            <a:pPr marL="180023" indent="-180023">
              <a:buFont typeface="Arial" panose="020B0604020202020204" pitchFamily="34" charset="0"/>
              <a:buChar char="•"/>
            </a:pPr>
            <a:r>
              <a:rPr lang="en-GB" sz="1155" dirty="0"/>
              <a:t>Software led</a:t>
            </a:r>
          </a:p>
          <a:p>
            <a:pPr marL="180023" indent="-180023">
              <a:buFont typeface="Arial" panose="020B0604020202020204" pitchFamily="34" charset="0"/>
              <a:buChar char="•"/>
            </a:pPr>
            <a:r>
              <a:rPr lang="en-GB" sz="1155" dirty="0"/>
              <a:t>Specific targeted students</a:t>
            </a:r>
          </a:p>
          <a:p>
            <a:pPr marL="180023" indent="-180023">
              <a:buFont typeface="Arial" panose="020B0604020202020204" pitchFamily="34" charset="0"/>
              <a:buChar char="•"/>
            </a:pPr>
            <a:r>
              <a:rPr lang="en-GB" sz="1155" dirty="0"/>
              <a:t>Extra curricular – remotely managed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50419" y="5978780"/>
            <a:ext cx="2483510" cy="265633"/>
          </a:xfrm>
          <a:prstGeom prst="round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260" b="1" dirty="0"/>
              <a:t>Dyslexia Gold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0801633" y="2870759"/>
            <a:ext cx="1734334" cy="489661"/>
          </a:xfrm>
          <a:prstGeom prst="roundRect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890" b="1" dirty="0" err="1"/>
              <a:t>Oracy</a:t>
            </a:r>
            <a:endParaRPr lang="en-GB" sz="1890" b="1" dirty="0"/>
          </a:p>
        </p:txBody>
      </p:sp>
      <p:sp>
        <p:nvSpPr>
          <p:cNvPr id="20" name="Rounded Rectangle 19"/>
          <p:cNvSpPr/>
          <p:nvPr/>
        </p:nvSpPr>
        <p:spPr>
          <a:xfrm>
            <a:off x="150419" y="6326458"/>
            <a:ext cx="1190549" cy="249631"/>
          </a:xfrm>
          <a:prstGeom prst="round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70" b="1" dirty="0"/>
              <a:t>TAs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0419" y="4950219"/>
            <a:ext cx="5587898" cy="4478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80023" indent="-180023">
              <a:buFont typeface="Arial" panose="020B0604020202020204" pitchFamily="34" charset="0"/>
              <a:buChar char="•"/>
            </a:pPr>
            <a:r>
              <a:rPr lang="en-GB" sz="1155" dirty="0"/>
              <a:t>Teachers using data? Informing practice across </a:t>
            </a:r>
            <a:r>
              <a:rPr lang="en-GB" sz="1155" dirty="0" err="1"/>
              <a:t>Eng</a:t>
            </a:r>
            <a:r>
              <a:rPr lang="en-GB" sz="1155" dirty="0"/>
              <a:t> and wider school?</a:t>
            </a:r>
          </a:p>
          <a:p>
            <a:pPr marL="180023" indent="-180023">
              <a:buFont typeface="Arial" panose="020B0604020202020204" pitchFamily="34" charset="0"/>
              <a:buChar char="•"/>
            </a:pPr>
            <a:r>
              <a:rPr lang="en-GB" sz="1155" dirty="0"/>
              <a:t>Promoted/rewarded?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550970" y="2870759"/>
            <a:ext cx="1353769" cy="489661"/>
          </a:xfrm>
          <a:prstGeom prst="roundRect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890" b="1" dirty="0" err="1"/>
              <a:t>Oracy</a:t>
            </a:r>
            <a:endParaRPr lang="en-GB" sz="1890" b="1" dirty="0"/>
          </a:p>
        </p:txBody>
      </p:sp>
      <p:sp>
        <p:nvSpPr>
          <p:cNvPr id="23" name="Rounded Rectangle 22"/>
          <p:cNvSpPr/>
          <p:nvPr/>
        </p:nvSpPr>
        <p:spPr>
          <a:xfrm>
            <a:off x="3088289" y="4267172"/>
            <a:ext cx="2483510" cy="281635"/>
          </a:xfrm>
          <a:prstGeom prst="roundRect">
            <a:avLst/>
          </a:prstGeom>
          <a:ln w="5715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80" b="1" dirty="0" smtClean="0"/>
              <a:t>Star Math</a:t>
            </a:r>
            <a:endParaRPr lang="en-GB" sz="1680" b="1" dirty="0"/>
          </a:p>
        </p:txBody>
      </p:sp>
    </p:spTree>
    <p:extLst>
      <p:ext uri="{BB962C8B-B14F-4D97-AF65-F5344CB8AC3E}">
        <p14:creationId xmlns:p14="http://schemas.microsoft.com/office/powerpoint/2010/main" val="23628654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</TotalTime>
  <Words>155</Words>
  <Application>Microsoft Office PowerPoint</Application>
  <PresentationFormat>A3 Paper (297x420 mm)</PresentationFormat>
  <Paragraphs>52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Cassidy</dc:creator>
  <cp:lastModifiedBy>A Cassidy</cp:lastModifiedBy>
  <cp:revision>8</cp:revision>
  <dcterms:created xsi:type="dcterms:W3CDTF">2022-09-22T13:38:56Z</dcterms:created>
  <dcterms:modified xsi:type="dcterms:W3CDTF">2022-09-26T12:08:35Z</dcterms:modified>
</cp:coreProperties>
</file>