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8" r:id="rId3"/>
    <p:sldId id="256" r:id="rId4"/>
  </p:sldIdLst>
  <p:sldSz cx="6858000" cy="9906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025" autoAdjust="0"/>
    <p:restoredTop sz="94660"/>
  </p:normalViewPr>
  <p:slideViewPr>
    <p:cSldViewPr snapToGrid="0">
      <p:cViewPr varScale="1">
        <p:scale>
          <a:sx n="75" d="100"/>
          <a:sy n="75" d="100"/>
        </p:scale>
        <p:origin x="150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smtClean="0"/>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031D5159-96BA-4D4D-B24D-5F59ADBD6534}" type="datetimeFigureOut">
              <a:rPr lang="en-GB" smtClean="0"/>
              <a:t>07/12/2022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B203114-84FC-4ADF-BCCA-776824F49794}" type="slidenum">
              <a:rPr lang="en-GB" smtClean="0"/>
              <a:t>‹#›</a:t>
            </a:fld>
            <a:endParaRPr lang="en-GB"/>
          </a:p>
        </p:txBody>
      </p:sp>
    </p:spTree>
    <p:extLst>
      <p:ext uri="{BB962C8B-B14F-4D97-AF65-F5344CB8AC3E}">
        <p14:creationId xmlns:p14="http://schemas.microsoft.com/office/powerpoint/2010/main" val="14173141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31D5159-96BA-4D4D-B24D-5F59ADBD6534}" type="datetimeFigureOut">
              <a:rPr lang="en-GB" smtClean="0"/>
              <a:t>07/12/2022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B203114-84FC-4ADF-BCCA-776824F49794}" type="slidenum">
              <a:rPr lang="en-GB" smtClean="0"/>
              <a:t>‹#›</a:t>
            </a:fld>
            <a:endParaRPr lang="en-GB"/>
          </a:p>
        </p:txBody>
      </p:sp>
    </p:spTree>
    <p:extLst>
      <p:ext uri="{BB962C8B-B14F-4D97-AF65-F5344CB8AC3E}">
        <p14:creationId xmlns:p14="http://schemas.microsoft.com/office/powerpoint/2010/main" val="31088320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smtClean="0"/>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031D5159-96BA-4D4D-B24D-5F59ADBD6534}" type="datetimeFigureOut">
              <a:rPr lang="en-GB" smtClean="0"/>
              <a:t>07/12/2022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B203114-84FC-4ADF-BCCA-776824F49794}" type="slidenum">
              <a:rPr lang="en-GB" smtClean="0"/>
              <a:t>‹#›</a:t>
            </a:fld>
            <a:endParaRPr lang="en-GB"/>
          </a:p>
        </p:txBody>
      </p:sp>
    </p:spTree>
    <p:extLst>
      <p:ext uri="{BB962C8B-B14F-4D97-AF65-F5344CB8AC3E}">
        <p14:creationId xmlns:p14="http://schemas.microsoft.com/office/powerpoint/2010/main" val="6019520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031D5159-96BA-4D4D-B24D-5F59ADBD6534}" type="datetimeFigureOut">
              <a:rPr lang="en-GB" smtClean="0"/>
              <a:t>07/12/2022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B203114-84FC-4ADF-BCCA-776824F49794}" type="slidenum">
              <a:rPr lang="en-GB" smtClean="0"/>
              <a:t>‹#›</a:t>
            </a:fld>
            <a:endParaRPr lang="en-GB"/>
          </a:p>
        </p:txBody>
      </p:sp>
    </p:spTree>
    <p:extLst>
      <p:ext uri="{BB962C8B-B14F-4D97-AF65-F5344CB8AC3E}">
        <p14:creationId xmlns:p14="http://schemas.microsoft.com/office/powerpoint/2010/main" val="2705280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031D5159-96BA-4D4D-B24D-5F59ADBD6534}" type="datetimeFigureOut">
              <a:rPr lang="en-GB" smtClean="0"/>
              <a:t>07/12/2022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B203114-84FC-4ADF-BCCA-776824F49794}" type="slidenum">
              <a:rPr lang="en-GB" smtClean="0"/>
              <a:t>‹#›</a:t>
            </a:fld>
            <a:endParaRPr lang="en-GB"/>
          </a:p>
        </p:txBody>
      </p:sp>
    </p:spTree>
    <p:extLst>
      <p:ext uri="{BB962C8B-B14F-4D97-AF65-F5344CB8AC3E}">
        <p14:creationId xmlns:p14="http://schemas.microsoft.com/office/powerpoint/2010/main" val="41710452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031D5159-96BA-4D4D-B24D-5F59ADBD6534}" type="datetimeFigureOut">
              <a:rPr lang="en-GB" smtClean="0"/>
              <a:t>07/12/2022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B203114-84FC-4ADF-BCCA-776824F49794}" type="slidenum">
              <a:rPr lang="en-GB" smtClean="0"/>
              <a:t>‹#›</a:t>
            </a:fld>
            <a:endParaRPr lang="en-GB"/>
          </a:p>
        </p:txBody>
      </p:sp>
    </p:spTree>
    <p:extLst>
      <p:ext uri="{BB962C8B-B14F-4D97-AF65-F5344CB8AC3E}">
        <p14:creationId xmlns:p14="http://schemas.microsoft.com/office/powerpoint/2010/main" val="24507684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31D5159-96BA-4D4D-B24D-5F59ADBD6534}" type="datetimeFigureOut">
              <a:rPr lang="en-GB" smtClean="0"/>
              <a:t>07/12/2022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B203114-84FC-4ADF-BCCA-776824F49794}" type="slidenum">
              <a:rPr lang="en-GB" smtClean="0"/>
              <a:t>‹#›</a:t>
            </a:fld>
            <a:endParaRPr lang="en-GB"/>
          </a:p>
        </p:txBody>
      </p:sp>
    </p:spTree>
    <p:extLst>
      <p:ext uri="{BB962C8B-B14F-4D97-AF65-F5344CB8AC3E}">
        <p14:creationId xmlns:p14="http://schemas.microsoft.com/office/powerpoint/2010/main" val="7322532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smtClean="0"/>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fld id="{031D5159-96BA-4D4D-B24D-5F59ADBD6534}" type="datetimeFigureOut">
              <a:rPr lang="en-GB" smtClean="0"/>
              <a:t>07/12/2022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B203114-84FC-4ADF-BCCA-776824F49794}" type="slidenum">
              <a:rPr lang="en-GB" smtClean="0"/>
              <a:t>‹#›</a:t>
            </a:fld>
            <a:endParaRPr lang="en-GB"/>
          </a:p>
        </p:txBody>
      </p:sp>
    </p:spTree>
    <p:extLst>
      <p:ext uri="{BB962C8B-B14F-4D97-AF65-F5344CB8AC3E}">
        <p14:creationId xmlns:p14="http://schemas.microsoft.com/office/powerpoint/2010/main" val="15044492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smtClean="0"/>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fld id="{031D5159-96BA-4D4D-B24D-5F59ADBD6534}" type="datetimeFigureOut">
              <a:rPr lang="en-GB" smtClean="0"/>
              <a:t>07/12/2022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B203114-84FC-4ADF-BCCA-776824F49794}" type="slidenum">
              <a:rPr lang="en-GB" smtClean="0"/>
              <a:t>‹#›</a:t>
            </a:fld>
            <a:endParaRPr lang="en-GB"/>
          </a:p>
        </p:txBody>
      </p:sp>
    </p:spTree>
    <p:extLst>
      <p:ext uri="{BB962C8B-B14F-4D97-AF65-F5344CB8AC3E}">
        <p14:creationId xmlns:p14="http://schemas.microsoft.com/office/powerpoint/2010/main" val="19734958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31D5159-96BA-4D4D-B24D-5F59ADBD6534}" type="datetimeFigureOut">
              <a:rPr lang="en-GB" smtClean="0"/>
              <a:t>07/12/2022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B203114-84FC-4ADF-BCCA-776824F49794}" type="slidenum">
              <a:rPr lang="en-GB" smtClean="0"/>
              <a:t>‹#›</a:t>
            </a:fld>
            <a:endParaRPr lang="en-GB"/>
          </a:p>
        </p:txBody>
      </p:sp>
    </p:spTree>
    <p:extLst>
      <p:ext uri="{BB962C8B-B14F-4D97-AF65-F5344CB8AC3E}">
        <p14:creationId xmlns:p14="http://schemas.microsoft.com/office/powerpoint/2010/main" val="18301973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31D5159-96BA-4D4D-B24D-5F59ADBD6534}" type="datetimeFigureOut">
              <a:rPr lang="en-GB" smtClean="0"/>
              <a:t>07/12/2022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B203114-84FC-4ADF-BCCA-776824F49794}" type="slidenum">
              <a:rPr lang="en-GB" smtClean="0"/>
              <a:t>‹#›</a:t>
            </a:fld>
            <a:endParaRPr lang="en-GB"/>
          </a:p>
        </p:txBody>
      </p:sp>
    </p:spTree>
    <p:extLst>
      <p:ext uri="{BB962C8B-B14F-4D97-AF65-F5344CB8AC3E}">
        <p14:creationId xmlns:p14="http://schemas.microsoft.com/office/powerpoint/2010/main" val="14703192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031D5159-96BA-4D4D-B24D-5F59ADBD6534}" type="datetimeFigureOut">
              <a:rPr lang="en-GB" smtClean="0"/>
              <a:t>07/12/2022</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DB203114-84FC-4ADF-BCCA-776824F49794}" type="slidenum">
              <a:rPr lang="en-GB" smtClean="0"/>
              <a:t>‹#›</a:t>
            </a:fld>
            <a:endParaRPr lang="en-GB"/>
          </a:p>
        </p:txBody>
      </p:sp>
    </p:spTree>
    <p:extLst>
      <p:ext uri="{BB962C8B-B14F-4D97-AF65-F5344CB8AC3E}">
        <p14:creationId xmlns:p14="http://schemas.microsoft.com/office/powerpoint/2010/main" val="347258686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rot="16200000">
            <a:off x="-1042524" y="2142637"/>
            <a:ext cx="9722827" cy="5605780"/>
          </a:xfrm>
          <a:prstGeom prst="rect">
            <a:avLst/>
          </a:prstGeom>
        </p:spPr>
      </p:pic>
      <p:pic>
        <p:nvPicPr>
          <p:cNvPr id="5" name="Picture 4"/>
          <p:cNvPicPr>
            <a:picLocks noChangeAspect="1"/>
          </p:cNvPicPr>
          <p:nvPr/>
        </p:nvPicPr>
        <p:blipFill>
          <a:blip r:embed="rId3"/>
          <a:stretch>
            <a:fillRect/>
          </a:stretch>
        </p:blipFill>
        <p:spPr>
          <a:xfrm>
            <a:off x="259577" y="242929"/>
            <a:ext cx="473446" cy="473446"/>
          </a:xfrm>
          <a:prstGeom prst="rect">
            <a:avLst/>
          </a:prstGeom>
        </p:spPr>
      </p:pic>
      <p:sp>
        <p:nvSpPr>
          <p:cNvPr id="6" name="TextBox 5"/>
          <p:cNvSpPr txBox="1"/>
          <p:nvPr/>
        </p:nvSpPr>
        <p:spPr>
          <a:xfrm rot="16200000">
            <a:off x="-3922851" y="5016278"/>
            <a:ext cx="8726976" cy="523220"/>
          </a:xfrm>
          <a:prstGeom prst="rect">
            <a:avLst/>
          </a:prstGeom>
          <a:noFill/>
        </p:spPr>
        <p:txBody>
          <a:bodyPr wrap="square" rtlCol="0">
            <a:spAutoFit/>
          </a:bodyPr>
          <a:lstStyle/>
          <a:p>
            <a:r>
              <a:rPr lang="en-GB" sz="1400" dirty="0" smtClean="0"/>
              <a:t>Challenge literacy through questioning: Use the Bloom’s grid to help build stretch and encourage articulacy.</a:t>
            </a:r>
          </a:p>
          <a:p>
            <a:r>
              <a:rPr lang="en-GB" sz="1400" dirty="0" smtClean="0"/>
              <a:t>e.g. ‘What is this image…’ right through to ‘Why might we expect to see this image…’</a:t>
            </a:r>
            <a:endParaRPr lang="en-GB" sz="1400" dirty="0"/>
          </a:p>
        </p:txBody>
      </p:sp>
    </p:spTree>
    <p:extLst>
      <p:ext uri="{BB962C8B-B14F-4D97-AF65-F5344CB8AC3E}">
        <p14:creationId xmlns:p14="http://schemas.microsoft.com/office/powerpoint/2010/main" val="12370659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627084" y="70161"/>
            <a:ext cx="1872276" cy="344935"/>
          </a:xfrm>
          <a:prstGeom prst="roundRect">
            <a:avLst/>
          </a:prstGeom>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51435" tIns="25718" rIns="51435" bIns="25718" numCol="1" spcCol="0" rtlCol="0" fromWordArt="0" anchor="ctr" anchorCtr="0" forceAA="0" compatLnSpc="1">
            <a:prstTxWarp prst="textNoShape">
              <a:avLst/>
            </a:prstTxWarp>
            <a:noAutofit/>
          </a:bodyPr>
          <a:lstStyle/>
          <a:p>
            <a:pPr algn="ctr"/>
            <a:r>
              <a:rPr lang="en-GB" b="1" dirty="0" smtClean="0"/>
              <a:t>Literacy at SMRC</a:t>
            </a:r>
            <a:endParaRPr lang="en-GB" dirty="0"/>
          </a:p>
        </p:txBody>
      </p:sp>
      <p:pic>
        <p:nvPicPr>
          <p:cNvPr id="5" name="Picture 4"/>
          <p:cNvPicPr>
            <a:picLocks noChangeAspect="1"/>
          </p:cNvPicPr>
          <p:nvPr/>
        </p:nvPicPr>
        <p:blipFill>
          <a:blip r:embed="rId2"/>
          <a:stretch>
            <a:fillRect/>
          </a:stretch>
        </p:blipFill>
        <p:spPr>
          <a:xfrm>
            <a:off x="43677" y="70161"/>
            <a:ext cx="473446" cy="473446"/>
          </a:xfrm>
          <a:prstGeom prst="rect">
            <a:avLst/>
          </a:prstGeom>
        </p:spPr>
      </p:pic>
      <p:sp>
        <p:nvSpPr>
          <p:cNvPr id="6" name="Rounded Rectangle 5"/>
          <p:cNvSpPr/>
          <p:nvPr/>
        </p:nvSpPr>
        <p:spPr>
          <a:xfrm>
            <a:off x="2609321" y="70161"/>
            <a:ext cx="3949890" cy="318146"/>
          </a:xfrm>
          <a:prstGeom prst="roundRect">
            <a:avLst/>
          </a:prstGeom>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51435" tIns="25718" rIns="51435" bIns="25718" numCol="1" spcCol="0" rtlCol="0" fromWordArt="0" anchor="ctr" anchorCtr="0" forceAA="0" compatLnSpc="1">
            <a:prstTxWarp prst="textNoShape">
              <a:avLst/>
            </a:prstTxWarp>
            <a:noAutofit/>
          </a:bodyPr>
          <a:lstStyle/>
          <a:p>
            <a:pPr algn="ctr"/>
            <a:r>
              <a:rPr lang="en-GB" sz="1600" b="1" dirty="0" smtClean="0"/>
              <a:t>Simple cross curricular strategies</a:t>
            </a:r>
            <a:endParaRPr lang="en-GB" sz="1600" dirty="0"/>
          </a:p>
        </p:txBody>
      </p:sp>
      <p:sp>
        <p:nvSpPr>
          <p:cNvPr id="7" name="Rectangle 6"/>
          <p:cNvSpPr/>
          <p:nvPr/>
        </p:nvSpPr>
        <p:spPr>
          <a:xfrm>
            <a:off x="864972" y="3525796"/>
            <a:ext cx="5498757" cy="1437502"/>
          </a:xfrm>
          <a:prstGeom prst="rect">
            <a:avLst/>
          </a:prstGeom>
          <a:ln w="57150"/>
        </p:spPr>
        <p:style>
          <a:lnRef idx="2">
            <a:schemeClr val="accent2"/>
          </a:lnRef>
          <a:fillRef idx="1">
            <a:schemeClr val="lt1"/>
          </a:fillRef>
          <a:effectRef idx="0">
            <a:schemeClr val="accent2"/>
          </a:effectRef>
          <a:fontRef idx="minor">
            <a:schemeClr val="dk1"/>
          </a:fontRef>
        </p:style>
        <p:txBody>
          <a:bodyPr rtlCol="0" anchor="ctr"/>
          <a:lstStyle/>
          <a:p>
            <a:pPr algn="ctr"/>
            <a:r>
              <a:rPr lang="en-GB" sz="1400" b="1" dirty="0" smtClean="0"/>
              <a:t>‘Target’ vocabulary</a:t>
            </a:r>
          </a:p>
          <a:p>
            <a:r>
              <a:rPr lang="en-GB" sz="1400" dirty="0" smtClean="0"/>
              <a:t>Avoid the temptation to ‘dumb down’ language where possible. Provide specialist and challenging vocabulary and opportunities to acclimatise and immerse.</a:t>
            </a:r>
          </a:p>
          <a:p>
            <a:pPr algn="ctr"/>
            <a:r>
              <a:rPr lang="en-GB" sz="1400" b="1" dirty="0" smtClean="0"/>
              <a:t>Unfamiliarity breeds panic </a:t>
            </a:r>
            <a:endParaRPr lang="en-GB" sz="1400" b="1" dirty="0"/>
          </a:p>
          <a:p>
            <a:r>
              <a:rPr lang="en-GB" sz="1400" dirty="0" smtClean="0"/>
              <a:t>‘The river doesn’t </a:t>
            </a:r>
            <a:r>
              <a:rPr lang="en-GB" sz="1400" b="1" dirty="0" smtClean="0"/>
              <a:t>wind</a:t>
            </a:r>
            <a:r>
              <a:rPr lang="en-GB" sz="1400" dirty="0" smtClean="0"/>
              <a:t> it </a:t>
            </a:r>
            <a:r>
              <a:rPr lang="en-GB" sz="1400" b="1" i="1" dirty="0" smtClean="0"/>
              <a:t>meanders’</a:t>
            </a:r>
            <a:endParaRPr lang="en-GB" sz="1400" b="1" i="1" dirty="0"/>
          </a:p>
        </p:txBody>
      </p:sp>
      <p:sp>
        <p:nvSpPr>
          <p:cNvPr id="8" name="Rectangle 7"/>
          <p:cNvSpPr/>
          <p:nvPr/>
        </p:nvSpPr>
        <p:spPr>
          <a:xfrm>
            <a:off x="864973" y="813295"/>
            <a:ext cx="5498757" cy="1344633"/>
          </a:xfrm>
          <a:prstGeom prst="rect">
            <a:avLst/>
          </a:prstGeom>
          <a:ln w="57150"/>
        </p:spPr>
        <p:style>
          <a:lnRef idx="2">
            <a:schemeClr val="accent1"/>
          </a:lnRef>
          <a:fillRef idx="1">
            <a:schemeClr val="lt1"/>
          </a:fillRef>
          <a:effectRef idx="0">
            <a:schemeClr val="accent1"/>
          </a:effectRef>
          <a:fontRef idx="minor">
            <a:schemeClr val="dk1"/>
          </a:fontRef>
        </p:style>
        <p:txBody>
          <a:bodyPr rtlCol="0" anchor="ctr"/>
          <a:lstStyle/>
          <a:p>
            <a:pPr algn="ctr"/>
            <a:r>
              <a:rPr lang="en-GB" b="1" dirty="0" smtClean="0"/>
              <a:t>Explicit vocabulary instruction</a:t>
            </a:r>
          </a:p>
          <a:p>
            <a:pPr algn="ctr"/>
            <a:r>
              <a:rPr lang="en-GB" sz="1400" dirty="0" smtClean="0"/>
              <a:t>Give students access to a bank of terms and define, revise and revisit them explicitly– subject glossaries do not contain terms that are only useful in one area but contribute student articulacy across subjects</a:t>
            </a:r>
            <a:endParaRPr lang="en-GB" sz="1400" dirty="0"/>
          </a:p>
        </p:txBody>
      </p:sp>
      <p:sp>
        <p:nvSpPr>
          <p:cNvPr id="9" name="Rectangle 8"/>
          <p:cNvSpPr/>
          <p:nvPr/>
        </p:nvSpPr>
        <p:spPr>
          <a:xfrm>
            <a:off x="864973" y="6643818"/>
            <a:ext cx="5498757" cy="1437502"/>
          </a:xfrm>
          <a:prstGeom prst="rect">
            <a:avLst/>
          </a:prstGeom>
          <a:ln w="57150"/>
        </p:spPr>
        <p:style>
          <a:lnRef idx="2">
            <a:schemeClr val="accent6"/>
          </a:lnRef>
          <a:fillRef idx="1">
            <a:schemeClr val="lt1"/>
          </a:fillRef>
          <a:effectRef idx="0">
            <a:schemeClr val="accent6"/>
          </a:effectRef>
          <a:fontRef idx="minor">
            <a:schemeClr val="dk1"/>
          </a:fontRef>
        </p:style>
        <p:txBody>
          <a:bodyPr rtlCol="0" anchor="ctr"/>
          <a:lstStyle/>
          <a:p>
            <a:pPr algn="ctr"/>
            <a:r>
              <a:rPr lang="en-GB" b="1" dirty="0" smtClean="0"/>
              <a:t>Reframing</a:t>
            </a:r>
          </a:p>
          <a:p>
            <a:pPr algn="ctr"/>
            <a:r>
              <a:rPr lang="en-GB" dirty="0" smtClean="0"/>
              <a:t>Offer students the chance to reframe the complex into the simple and vice versa. Let them explain ‘In their own words…’ and compare the two side by side</a:t>
            </a:r>
            <a:endParaRPr lang="en-GB" sz="1400" b="1" dirty="0" smtClean="0"/>
          </a:p>
          <a:p>
            <a:pPr algn="ctr"/>
            <a:r>
              <a:rPr lang="en-GB" sz="1400" b="1" dirty="0" smtClean="0"/>
              <a:t>*Important here to reject misconceptions*</a:t>
            </a:r>
            <a:endParaRPr lang="en-GB" sz="1400" b="1" dirty="0"/>
          </a:p>
        </p:txBody>
      </p:sp>
      <p:sp>
        <p:nvSpPr>
          <p:cNvPr id="10" name="Rectangle 9"/>
          <p:cNvSpPr/>
          <p:nvPr/>
        </p:nvSpPr>
        <p:spPr>
          <a:xfrm>
            <a:off x="177114" y="3525796"/>
            <a:ext cx="589006" cy="2973858"/>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vert="vert270" rtlCol="0" anchor="ctr"/>
          <a:lstStyle/>
          <a:p>
            <a:pPr algn="ctr"/>
            <a:r>
              <a:rPr lang="en-GB" b="1" dirty="0" smtClean="0"/>
              <a:t>Targeting</a:t>
            </a:r>
            <a:endParaRPr lang="en-GB" b="1" dirty="0"/>
          </a:p>
        </p:txBody>
      </p:sp>
      <p:sp>
        <p:nvSpPr>
          <p:cNvPr id="11" name="Rectangle 10"/>
          <p:cNvSpPr/>
          <p:nvPr/>
        </p:nvSpPr>
        <p:spPr>
          <a:xfrm>
            <a:off x="177114" y="813294"/>
            <a:ext cx="589005" cy="262188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vert="vert270" rtlCol="0" anchor="ctr"/>
          <a:lstStyle/>
          <a:p>
            <a:pPr algn="ctr"/>
            <a:r>
              <a:rPr lang="en-GB" b="1" dirty="0" smtClean="0"/>
              <a:t>Transferability</a:t>
            </a:r>
            <a:endParaRPr lang="en-GB" b="1" dirty="0"/>
          </a:p>
        </p:txBody>
      </p:sp>
      <p:sp>
        <p:nvSpPr>
          <p:cNvPr id="12" name="Rectangle 11"/>
          <p:cNvSpPr/>
          <p:nvPr/>
        </p:nvSpPr>
        <p:spPr>
          <a:xfrm>
            <a:off x="177114" y="6643817"/>
            <a:ext cx="589005" cy="3105664"/>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vert="vert270" rtlCol="0" anchor="ctr"/>
          <a:lstStyle/>
          <a:p>
            <a:pPr algn="ctr"/>
            <a:r>
              <a:rPr lang="en-GB" b="1" dirty="0" smtClean="0"/>
              <a:t>REWORD</a:t>
            </a:r>
            <a:endParaRPr lang="en-GB" b="1" dirty="0"/>
          </a:p>
        </p:txBody>
      </p:sp>
      <p:sp>
        <p:nvSpPr>
          <p:cNvPr id="15" name="Rectangle 14"/>
          <p:cNvSpPr/>
          <p:nvPr/>
        </p:nvSpPr>
        <p:spPr>
          <a:xfrm>
            <a:off x="864972" y="5232986"/>
            <a:ext cx="5498757" cy="895863"/>
          </a:xfrm>
          <a:prstGeom prst="rect">
            <a:avLst/>
          </a:prstGeom>
          <a:solidFill>
            <a:schemeClr val="accent2">
              <a:lumMod val="40000"/>
              <a:lumOff val="60000"/>
            </a:schemeClr>
          </a:solidFill>
          <a:ln w="57150"/>
        </p:spPr>
        <p:style>
          <a:lnRef idx="2">
            <a:schemeClr val="accent2"/>
          </a:lnRef>
          <a:fillRef idx="1">
            <a:schemeClr val="lt1"/>
          </a:fillRef>
          <a:effectRef idx="0">
            <a:schemeClr val="accent2"/>
          </a:effectRef>
          <a:fontRef idx="minor">
            <a:schemeClr val="dk1"/>
          </a:fontRef>
        </p:style>
        <p:txBody>
          <a:bodyPr rtlCol="0" anchor="ctr"/>
          <a:lstStyle/>
          <a:p>
            <a:pPr algn="ctr"/>
            <a:r>
              <a:rPr lang="en-GB" sz="1400" b="1" i="1" dirty="0" smtClean="0"/>
              <a:t>If students are always only exposed to the simplest terms and the ‘watered down’ version anything else will appear incomprehensible</a:t>
            </a:r>
            <a:endParaRPr lang="en-GB" sz="1400" b="1" i="1" dirty="0"/>
          </a:p>
        </p:txBody>
      </p:sp>
      <p:sp>
        <p:nvSpPr>
          <p:cNvPr id="16" name="Rectangle 15"/>
          <p:cNvSpPr/>
          <p:nvPr/>
        </p:nvSpPr>
        <p:spPr>
          <a:xfrm>
            <a:off x="864972" y="8225482"/>
            <a:ext cx="2421925" cy="1437502"/>
          </a:xfrm>
          <a:prstGeom prst="rect">
            <a:avLst/>
          </a:prstGeom>
          <a:ln w="57150"/>
        </p:spPr>
        <p:style>
          <a:lnRef idx="2">
            <a:schemeClr val="accent6"/>
          </a:lnRef>
          <a:fillRef idx="1">
            <a:schemeClr val="lt1"/>
          </a:fillRef>
          <a:effectRef idx="0">
            <a:schemeClr val="accent6"/>
          </a:effectRef>
          <a:fontRef idx="minor">
            <a:schemeClr val="dk1"/>
          </a:fontRef>
        </p:style>
        <p:txBody>
          <a:bodyPr rtlCol="0" anchor="ctr"/>
          <a:lstStyle/>
          <a:p>
            <a:pPr marL="285750" indent="-285750">
              <a:buFont typeface="Arial" panose="020B0604020202020204" pitchFamily="34" charset="0"/>
              <a:buChar char="•"/>
            </a:pPr>
            <a:r>
              <a:rPr lang="en-GB" sz="1400" b="1" i="1" dirty="0" smtClean="0"/>
              <a:t>Hitler </a:t>
            </a:r>
            <a:r>
              <a:rPr lang="en-GB" sz="1400" b="1" i="1" dirty="0" smtClean="0">
                <a:solidFill>
                  <a:srgbClr val="FF0000"/>
                </a:solidFill>
              </a:rPr>
              <a:t>ascended</a:t>
            </a:r>
            <a:r>
              <a:rPr lang="en-GB" sz="1400" b="1" i="1" dirty="0" smtClean="0"/>
              <a:t> to </a:t>
            </a:r>
            <a:r>
              <a:rPr lang="en-GB" sz="1400" b="1" i="1" dirty="0" smtClean="0">
                <a:solidFill>
                  <a:srgbClr val="FF0000"/>
                </a:solidFill>
              </a:rPr>
              <a:t>autocracy</a:t>
            </a:r>
            <a:r>
              <a:rPr lang="en-GB" sz="1400" b="1" i="1" dirty="0" smtClean="0"/>
              <a:t>…</a:t>
            </a:r>
          </a:p>
          <a:p>
            <a:pPr marL="285750" indent="-285750">
              <a:buFont typeface="Arial" panose="020B0604020202020204" pitchFamily="34" charset="0"/>
              <a:buChar char="•"/>
            </a:pPr>
            <a:r>
              <a:rPr lang="en-GB" sz="1400" b="1" i="1" dirty="0" smtClean="0"/>
              <a:t>They had a </a:t>
            </a:r>
            <a:r>
              <a:rPr lang="en-GB" sz="1400" b="1" i="1" dirty="0" smtClean="0">
                <a:solidFill>
                  <a:srgbClr val="FF0000"/>
                </a:solidFill>
              </a:rPr>
              <a:t>monopoly</a:t>
            </a:r>
            <a:r>
              <a:rPr lang="en-GB" sz="1400" b="1" i="1" dirty="0" smtClean="0"/>
              <a:t> on the market…</a:t>
            </a:r>
          </a:p>
        </p:txBody>
      </p:sp>
      <p:sp>
        <p:nvSpPr>
          <p:cNvPr id="17" name="Rectangle 16"/>
          <p:cNvSpPr/>
          <p:nvPr/>
        </p:nvSpPr>
        <p:spPr>
          <a:xfrm>
            <a:off x="3385750" y="8225482"/>
            <a:ext cx="2977979" cy="1437502"/>
          </a:xfrm>
          <a:prstGeom prst="rect">
            <a:avLst/>
          </a:prstGeom>
          <a:ln w="57150"/>
        </p:spPr>
        <p:style>
          <a:lnRef idx="2">
            <a:schemeClr val="accent6"/>
          </a:lnRef>
          <a:fillRef idx="1">
            <a:schemeClr val="lt1"/>
          </a:fillRef>
          <a:effectRef idx="0">
            <a:schemeClr val="accent6"/>
          </a:effectRef>
          <a:fontRef idx="minor">
            <a:schemeClr val="dk1"/>
          </a:fontRef>
        </p:style>
        <p:txBody>
          <a:bodyPr rtlCol="0" anchor="ctr"/>
          <a:lstStyle/>
          <a:p>
            <a:pPr marL="285750" indent="-285750">
              <a:buFont typeface="Arial" panose="020B0604020202020204" pitchFamily="34" charset="0"/>
              <a:buChar char="•"/>
            </a:pPr>
            <a:r>
              <a:rPr lang="en-GB" sz="1400" b="1" i="1" dirty="0" smtClean="0"/>
              <a:t>Hitler rose to be a dictator…</a:t>
            </a:r>
          </a:p>
          <a:p>
            <a:pPr marL="285750" indent="-285750">
              <a:buFont typeface="Arial" panose="020B0604020202020204" pitchFamily="34" charset="0"/>
              <a:buChar char="•"/>
            </a:pPr>
            <a:r>
              <a:rPr lang="en-GB" sz="1400" b="1" i="1" dirty="0" smtClean="0"/>
              <a:t>They completely dominated market, the only company…</a:t>
            </a:r>
          </a:p>
        </p:txBody>
      </p:sp>
      <p:sp>
        <p:nvSpPr>
          <p:cNvPr id="18" name="Rectangle 17"/>
          <p:cNvSpPr/>
          <p:nvPr/>
        </p:nvSpPr>
        <p:spPr>
          <a:xfrm>
            <a:off x="864972" y="2249079"/>
            <a:ext cx="2248931" cy="1132555"/>
          </a:xfrm>
          <a:prstGeom prst="rect">
            <a:avLst/>
          </a:prstGeom>
          <a:ln w="57150"/>
        </p:spPr>
        <p:style>
          <a:lnRef idx="2">
            <a:schemeClr val="accent1"/>
          </a:lnRef>
          <a:fillRef idx="1">
            <a:schemeClr val="lt1"/>
          </a:fillRef>
          <a:effectRef idx="0">
            <a:schemeClr val="accent1"/>
          </a:effectRef>
          <a:fontRef idx="minor">
            <a:schemeClr val="dk1"/>
          </a:fontRef>
        </p:style>
        <p:txBody>
          <a:bodyPr rtlCol="0" anchor="ctr"/>
          <a:lstStyle/>
          <a:p>
            <a:pPr marL="285750" indent="-285750">
              <a:buFont typeface="Arial" panose="020B0604020202020204" pitchFamily="34" charset="0"/>
              <a:buChar char="•"/>
            </a:pPr>
            <a:r>
              <a:rPr lang="en-GB" sz="1400" dirty="0" smtClean="0"/>
              <a:t>Art – </a:t>
            </a:r>
            <a:r>
              <a:rPr lang="en-GB" sz="1400" b="1" i="1" dirty="0" smtClean="0"/>
              <a:t>Abstract</a:t>
            </a:r>
          </a:p>
          <a:p>
            <a:pPr marL="285750" indent="-285750">
              <a:buFont typeface="Arial" panose="020B0604020202020204" pitchFamily="34" charset="0"/>
              <a:buChar char="•"/>
            </a:pPr>
            <a:r>
              <a:rPr lang="en-GB" sz="1400" dirty="0" smtClean="0"/>
              <a:t>Biology – </a:t>
            </a:r>
            <a:r>
              <a:rPr lang="en-GB" sz="1400" b="1" i="1" dirty="0" smtClean="0"/>
              <a:t>atrophy</a:t>
            </a:r>
          </a:p>
          <a:p>
            <a:pPr marL="285750" indent="-285750">
              <a:buFont typeface="Arial" panose="020B0604020202020204" pitchFamily="34" charset="0"/>
              <a:buChar char="•"/>
            </a:pPr>
            <a:r>
              <a:rPr lang="en-GB" sz="1400" dirty="0" smtClean="0"/>
              <a:t>RE - </a:t>
            </a:r>
            <a:r>
              <a:rPr lang="en-GB" sz="1400" b="1" i="1" dirty="0" smtClean="0"/>
              <a:t>Benevolence</a:t>
            </a:r>
            <a:endParaRPr lang="en-GB" sz="1400" b="1" i="1" dirty="0"/>
          </a:p>
        </p:txBody>
      </p:sp>
      <p:sp>
        <p:nvSpPr>
          <p:cNvPr id="19" name="Rectangle 18"/>
          <p:cNvSpPr/>
          <p:nvPr/>
        </p:nvSpPr>
        <p:spPr>
          <a:xfrm>
            <a:off x="3249827" y="2249078"/>
            <a:ext cx="3113902" cy="1132555"/>
          </a:xfrm>
          <a:prstGeom prst="rect">
            <a:avLst/>
          </a:prstGeom>
          <a:ln w="57150"/>
        </p:spPr>
        <p:style>
          <a:lnRef idx="2">
            <a:schemeClr val="accent1"/>
          </a:lnRef>
          <a:fillRef idx="1">
            <a:schemeClr val="lt1"/>
          </a:fillRef>
          <a:effectRef idx="0">
            <a:schemeClr val="accent1"/>
          </a:effectRef>
          <a:fontRef idx="minor">
            <a:schemeClr val="dk1"/>
          </a:fontRef>
        </p:style>
        <p:txBody>
          <a:bodyPr rtlCol="0" anchor="ctr"/>
          <a:lstStyle/>
          <a:p>
            <a:pPr marL="285750" indent="-285750">
              <a:buFont typeface="Arial" panose="020B0604020202020204" pitchFamily="34" charset="0"/>
              <a:buChar char="•"/>
            </a:pPr>
            <a:r>
              <a:rPr lang="en-GB" sz="1400" dirty="0" smtClean="0"/>
              <a:t>English – </a:t>
            </a:r>
            <a:r>
              <a:rPr lang="en-GB" sz="1400" b="1" i="1" dirty="0" smtClean="0"/>
              <a:t>Abstract nouns</a:t>
            </a:r>
          </a:p>
          <a:p>
            <a:pPr marL="285750" indent="-285750">
              <a:buFont typeface="Arial" panose="020B0604020202020204" pitchFamily="34" charset="0"/>
              <a:buChar char="•"/>
            </a:pPr>
            <a:r>
              <a:rPr lang="en-GB" sz="1400" dirty="0" smtClean="0"/>
              <a:t>PE – ‘reduced hippocampal </a:t>
            </a:r>
            <a:r>
              <a:rPr lang="en-GB" sz="1400" b="1" i="1" smtClean="0"/>
              <a:t>atrophy…’</a:t>
            </a:r>
            <a:endParaRPr lang="en-GB" sz="1400" b="1" i="1" dirty="0" smtClean="0"/>
          </a:p>
        </p:txBody>
      </p:sp>
      <p:sp>
        <p:nvSpPr>
          <p:cNvPr id="20" name="Rounded Rectangle 19"/>
          <p:cNvSpPr/>
          <p:nvPr/>
        </p:nvSpPr>
        <p:spPr>
          <a:xfrm>
            <a:off x="651932" y="506247"/>
            <a:ext cx="5924835" cy="232283"/>
          </a:xfrm>
          <a:prstGeom prst="roundRect">
            <a:avLst/>
          </a:prstGeom>
          <a:solidFill>
            <a:schemeClr val="tx1"/>
          </a:solidFill>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51435" tIns="25718" rIns="51435" bIns="25718" numCol="1" spcCol="0" rtlCol="0" fromWordArt="0" anchor="ctr" anchorCtr="0" forceAA="0" compatLnSpc="1">
            <a:prstTxWarp prst="textNoShape">
              <a:avLst/>
            </a:prstTxWarp>
            <a:noAutofit/>
          </a:bodyPr>
          <a:lstStyle/>
          <a:p>
            <a:pPr algn="ctr"/>
            <a:r>
              <a:rPr lang="en-GB" sz="1600" b="1" i="1" dirty="0" smtClean="0">
                <a:solidFill>
                  <a:schemeClr val="bg1"/>
                </a:solidFill>
              </a:rPr>
              <a:t>Three key ‘no planning’ strategies</a:t>
            </a:r>
            <a:endParaRPr lang="en-GB" sz="1600" b="1" i="1" dirty="0">
              <a:solidFill>
                <a:schemeClr val="bg1"/>
              </a:solidFill>
            </a:endParaRPr>
          </a:p>
        </p:txBody>
      </p:sp>
    </p:spTree>
    <p:extLst>
      <p:ext uri="{BB962C8B-B14F-4D97-AF65-F5344CB8AC3E}">
        <p14:creationId xmlns:p14="http://schemas.microsoft.com/office/powerpoint/2010/main" val="26514247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627084" y="70161"/>
            <a:ext cx="1872276" cy="422939"/>
          </a:xfrm>
          <a:prstGeom prst="roundRect">
            <a:avLst/>
          </a:prstGeom>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51435" tIns="25718" rIns="51435" bIns="25718" numCol="1" spcCol="0" rtlCol="0" fromWordArt="0" anchor="ctr" anchorCtr="0" forceAA="0" compatLnSpc="1">
            <a:prstTxWarp prst="textNoShape">
              <a:avLst/>
            </a:prstTxWarp>
            <a:noAutofit/>
          </a:bodyPr>
          <a:lstStyle/>
          <a:p>
            <a:pPr algn="ctr"/>
            <a:r>
              <a:rPr lang="en-GB" b="1" dirty="0" smtClean="0"/>
              <a:t>Literacy at SMRC</a:t>
            </a:r>
            <a:endParaRPr lang="en-GB" dirty="0"/>
          </a:p>
        </p:txBody>
      </p:sp>
      <p:pic>
        <p:nvPicPr>
          <p:cNvPr id="5" name="Picture 4"/>
          <p:cNvPicPr>
            <a:picLocks noChangeAspect="1"/>
          </p:cNvPicPr>
          <p:nvPr/>
        </p:nvPicPr>
        <p:blipFill>
          <a:blip r:embed="rId2"/>
          <a:stretch>
            <a:fillRect/>
          </a:stretch>
        </p:blipFill>
        <p:spPr>
          <a:xfrm>
            <a:off x="43677" y="70161"/>
            <a:ext cx="473446" cy="473446"/>
          </a:xfrm>
          <a:prstGeom prst="rect">
            <a:avLst/>
          </a:prstGeom>
        </p:spPr>
      </p:pic>
      <p:sp>
        <p:nvSpPr>
          <p:cNvPr id="6" name="Rounded Rectangle 5"/>
          <p:cNvSpPr/>
          <p:nvPr/>
        </p:nvSpPr>
        <p:spPr>
          <a:xfrm>
            <a:off x="2609321" y="122557"/>
            <a:ext cx="3949890" cy="318146"/>
          </a:xfrm>
          <a:prstGeom prst="roundRect">
            <a:avLst/>
          </a:prstGeom>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51435" tIns="25718" rIns="51435" bIns="25718" numCol="1" spcCol="0" rtlCol="0" fromWordArt="0" anchor="ctr" anchorCtr="0" forceAA="0" compatLnSpc="1">
            <a:prstTxWarp prst="textNoShape">
              <a:avLst/>
            </a:prstTxWarp>
            <a:noAutofit/>
          </a:bodyPr>
          <a:lstStyle/>
          <a:p>
            <a:pPr algn="ctr"/>
            <a:r>
              <a:rPr lang="en-GB" sz="1600" b="1" dirty="0" smtClean="0"/>
              <a:t>Expanding and Summarising</a:t>
            </a:r>
            <a:endParaRPr lang="en-GB" sz="1600" b="1" dirty="0"/>
          </a:p>
        </p:txBody>
      </p:sp>
      <p:sp>
        <p:nvSpPr>
          <p:cNvPr id="7" name="Rectangle 6"/>
          <p:cNvSpPr/>
          <p:nvPr/>
        </p:nvSpPr>
        <p:spPr>
          <a:xfrm>
            <a:off x="864972" y="3624652"/>
            <a:ext cx="5694238" cy="391294"/>
          </a:xfrm>
          <a:prstGeom prst="rect">
            <a:avLst/>
          </a:prstGeom>
          <a:ln w="57150"/>
        </p:spPr>
        <p:style>
          <a:lnRef idx="2">
            <a:schemeClr val="accent2"/>
          </a:lnRef>
          <a:fillRef idx="1">
            <a:schemeClr val="lt1"/>
          </a:fillRef>
          <a:effectRef idx="0">
            <a:schemeClr val="accent2"/>
          </a:effectRef>
          <a:fontRef idx="minor">
            <a:schemeClr val="dk1"/>
          </a:fontRef>
        </p:style>
        <p:txBody>
          <a:bodyPr rtlCol="0" anchor="ctr"/>
          <a:lstStyle/>
          <a:p>
            <a:pPr algn="ctr"/>
            <a:r>
              <a:rPr lang="en-GB" sz="1600" b="1" i="1" dirty="0" smtClean="0"/>
              <a:t>‘Who, What, When, Where, Why’ and Rising Challenge</a:t>
            </a:r>
            <a:endParaRPr lang="en-GB" sz="1600" b="1" i="1" dirty="0"/>
          </a:p>
        </p:txBody>
      </p:sp>
      <p:sp>
        <p:nvSpPr>
          <p:cNvPr id="8" name="Rectangle 7"/>
          <p:cNvSpPr/>
          <p:nvPr/>
        </p:nvSpPr>
        <p:spPr>
          <a:xfrm>
            <a:off x="864973" y="912152"/>
            <a:ext cx="5694238" cy="632444"/>
          </a:xfrm>
          <a:prstGeom prst="rect">
            <a:avLst/>
          </a:prstGeom>
          <a:ln w="57150"/>
        </p:spPr>
        <p:style>
          <a:lnRef idx="2">
            <a:schemeClr val="accent1"/>
          </a:lnRef>
          <a:fillRef idx="1">
            <a:schemeClr val="lt1"/>
          </a:fillRef>
          <a:effectRef idx="0">
            <a:schemeClr val="accent1"/>
          </a:effectRef>
          <a:fontRef idx="minor">
            <a:schemeClr val="dk1"/>
          </a:fontRef>
        </p:style>
        <p:txBody>
          <a:bodyPr rtlCol="0" anchor="ctr"/>
          <a:lstStyle/>
          <a:p>
            <a:pPr algn="ctr"/>
            <a:r>
              <a:rPr lang="en-GB" sz="1600" b="1" dirty="0" smtClean="0"/>
              <a:t>Because-But –So</a:t>
            </a:r>
            <a:endParaRPr lang="en-GB" sz="1200" dirty="0"/>
          </a:p>
          <a:p>
            <a:pPr algn="ctr"/>
            <a:r>
              <a:rPr lang="en-GB" sz="1200" b="1" dirty="0" smtClean="0"/>
              <a:t>Use as a starter or as a prompt in questioning. The conjunctions will encourage students to think in concise or specific ways to expand or answer</a:t>
            </a:r>
            <a:endParaRPr lang="en-GB" sz="1600" b="1" dirty="0" smtClean="0"/>
          </a:p>
        </p:txBody>
      </p:sp>
      <p:sp>
        <p:nvSpPr>
          <p:cNvPr id="9" name="Rectangle 8"/>
          <p:cNvSpPr/>
          <p:nvPr/>
        </p:nvSpPr>
        <p:spPr>
          <a:xfrm>
            <a:off x="864971" y="6742674"/>
            <a:ext cx="5694239" cy="807304"/>
          </a:xfrm>
          <a:prstGeom prst="rect">
            <a:avLst/>
          </a:prstGeom>
          <a:ln w="57150"/>
        </p:spPr>
        <p:style>
          <a:lnRef idx="2">
            <a:schemeClr val="accent6"/>
          </a:lnRef>
          <a:fillRef idx="1">
            <a:schemeClr val="lt1"/>
          </a:fillRef>
          <a:effectRef idx="0">
            <a:schemeClr val="accent6"/>
          </a:effectRef>
          <a:fontRef idx="minor">
            <a:schemeClr val="dk1"/>
          </a:fontRef>
        </p:style>
        <p:txBody>
          <a:bodyPr rtlCol="0" anchor="ctr"/>
          <a:lstStyle/>
          <a:p>
            <a:pPr algn="ctr"/>
            <a:r>
              <a:rPr lang="en-GB" sz="1100" b="1" dirty="0" smtClean="0"/>
              <a:t>Too Long; Didn’t Read / What I Really Mean</a:t>
            </a:r>
          </a:p>
          <a:p>
            <a:pPr algn="ctr"/>
            <a:r>
              <a:rPr lang="en-GB" sz="1100" i="1" dirty="0" smtClean="0"/>
              <a:t>Create concise summaries of block text with only the key events, details, or processes defined. Use the acronyms as a starter or within an assessment to reveal understanding and retrieval skills</a:t>
            </a:r>
            <a:endParaRPr lang="en-GB" sz="1100" i="1" dirty="0"/>
          </a:p>
        </p:txBody>
      </p:sp>
      <p:sp>
        <p:nvSpPr>
          <p:cNvPr id="10" name="Rectangle 9"/>
          <p:cNvSpPr/>
          <p:nvPr/>
        </p:nvSpPr>
        <p:spPr>
          <a:xfrm>
            <a:off x="177114" y="3624652"/>
            <a:ext cx="589006" cy="2973858"/>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vert="vert270" rtlCol="0" anchor="ctr"/>
          <a:lstStyle/>
          <a:p>
            <a:pPr algn="ctr"/>
            <a:r>
              <a:rPr lang="en-GB" b="1" dirty="0" smtClean="0"/>
              <a:t>W5 and Blooms</a:t>
            </a:r>
            <a:endParaRPr lang="en-GB" b="1" dirty="0"/>
          </a:p>
        </p:txBody>
      </p:sp>
      <p:sp>
        <p:nvSpPr>
          <p:cNvPr id="11" name="Rectangle 10"/>
          <p:cNvSpPr/>
          <p:nvPr/>
        </p:nvSpPr>
        <p:spPr>
          <a:xfrm>
            <a:off x="177114" y="912150"/>
            <a:ext cx="589005" cy="262188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vert="vert270" rtlCol="0" anchor="ctr"/>
          <a:lstStyle/>
          <a:p>
            <a:pPr algn="ctr"/>
            <a:r>
              <a:rPr lang="en-GB" b="1" dirty="0" smtClean="0"/>
              <a:t>Because, but, so…</a:t>
            </a:r>
            <a:endParaRPr lang="en-GB" b="1" dirty="0"/>
          </a:p>
        </p:txBody>
      </p:sp>
      <p:sp>
        <p:nvSpPr>
          <p:cNvPr id="12" name="Rectangle 11"/>
          <p:cNvSpPr/>
          <p:nvPr/>
        </p:nvSpPr>
        <p:spPr>
          <a:xfrm>
            <a:off x="177114" y="6742673"/>
            <a:ext cx="589005" cy="3105664"/>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vert="vert270" rtlCol="0" anchor="ctr"/>
          <a:lstStyle/>
          <a:p>
            <a:pPr algn="ctr"/>
            <a:r>
              <a:rPr lang="en-GB" b="1" dirty="0" smtClean="0"/>
              <a:t>TL;DR &amp; WIRM</a:t>
            </a:r>
            <a:endParaRPr lang="en-GB" b="1" dirty="0"/>
          </a:p>
        </p:txBody>
      </p:sp>
      <p:sp>
        <p:nvSpPr>
          <p:cNvPr id="18" name="Rounded Rectangle 17"/>
          <p:cNvSpPr/>
          <p:nvPr/>
        </p:nvSpPr>
        <p:spPr>
          <a:xfrm>
            <a:off x="627084" y="493100"/>
            <a:ext cx="5932127" cy="318146"/>
          </a:xfrm>
          <a:prstGeom prst="roundRect">
            <a:avLst/>
          </a:prstGeom>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51435" tIns="25718" rIns="51435" bIns="25718" numCol="1" spcCol="0" rtlCol="0" fromWordArt="0" anchor="ctr" anchorCtr="0" forceAA="0" compatLnSpc="1">
            <a:prstTxWarp prst="textNoShape">
              <a:avLst/>
            </a:prstTxWarp>
            <a:noAutofit/>
          </a:bodyPr>
          <a:lstStyle/>
          <a:p>
            <a:pPr algn="ctr"/>
            <a:r>
              <a:rPr lang="en-GB" sz="1400" b="1" i="1" dirty="0" smtClean="0"/>
              <a:t>Use the explicit stems and structures to develop complexity or provide clarity</a:t>
            </a:r>
            <a:endParaRPr lang="en-GB" sz="1400" b="1" i="1" dirty="0"/>
          </a:p>
        </p:txBody>
      </p:sp>
      <p:sp>
        <p:nvSpPr>
          <p:cNvPr id="19" name="Rectangle 18"/>
          <p:cNvSpPr/>
          <p:nvPr/>
        </p:nvSpPr>
        <p:spPr>
          <a:xfrm>
            <a:off x="864973" y="1645502"/>
            <a:ext cx="3237470" cy="528118"/>
          </a:xfrm>
          <a:prstGeom prst="rect">
            <a:avLst/>
          </a:prstGeom>
          <a:ln w="57150"/>
        </p:spPr>
        <p:style>
          <a:lnRef idx="2">
            <a:schemeClr val="accent1"/>
          </a:lnRef>
          <a:fillRef idx="1">
            <a:schemeClr val="lt1"/>
          </a:fillRef>
          <a:effectRef idx="0">
            <a:schemeClr val="accent1"/>
          </a:effectRef>
          <a:fontRef idx="minor">
            <a:schemeClr val="dk1"/>
          </a:fontRef>
        </p:style>
        <p:txBody>
          <a:bodyPr rtlCol="0" anchor="ctr"/>
          <a:lstStyle/>
          <a:p>
            <a:pPr algn="ctr"/>
            <a:r>
              <a:rPr lang="en-GB" sz="1600" b="1" dirty="0" smtClean="0"/>
              <a:t>Example - Biology:</a:t>
            </a:r>
          </a:p>
          <a:p>
            <a:pPr algn="ctr"/>
            <a:r>
              <a:rPr lang="en-GB" sz="1600" b="1" i="1" dirty="0" smtClean="0"/>
              <a:t>‘Seeds need light to grow…’</a:t>
            </a:r>
          </a:p>
        </p:txBody>
      </p:sp>
      <p:sp>
        <p:nvSpPr>
          <p:cNvPr id="20" name="Rectangle 19"/>
          <p:cNvSpPr/>
          <p:nvPr/>
        </p:nvSpPr>
        <p:spPr>
          <a:xfrm>
            <a:off x="4201297" y="1645502"/>
            <a:ext cx="2357914" cy="528118"/>
          </a:xfrm>
          <a:prstGeom prst="rect">
            <a:avLst/>
          </a:prstGeom>
          <a:ln w="57150"/>
        </p:spPr>
        <p:style>
          <a:lnRef idx="2">
            <a:schemeClr val="accent1"/>
          </a:lnRef>
          <a:fillRef idx="1">
            <a:schemeClr val="lt1"/>
          </a:fillRef>
          <a:effectRef idx="0">
            <a:schemeClr val="accent1"/>
          </a:effectRef>
          <a:fontRef idx="minor">
            <a:schemeClr val="dk1"/>
          </a:fontRef>
        </p:style>
        <p:txBody>
          <a:bodyPr rtlCol="0" anchor="ctr"/>
          <a:lstStyle/>
          <a:p>
            <a:pPr algn="ctr"/>
            <a:r>
              <a:rPr lang="en-GB" sz="1400" b="1" dirty="0" smtClean="0"/>
              <a:t>Because…But…So…</a:t>
            </a:r>
            <a:endParaRPr lang="en-GB" sz="1400" b="1" i="1" dirty="0" smtClean="0"/>
          </a:p>
        </p:txBody>
      </p:sp>
      <p:sp>
        <p:nvSpPr>
          <p:cNvPr id="21" name="Rectangle 20"/>
          <p:cNvSpPr/>
          <p:nvPr/>
        </p:nvSpPr>
        <p:spPr>
          <a:xfrm>
            <a:off x="864971" y="2309097"/>
            <a:ext cx="5694239" cy="1171390"/>
          </a:xfrm>
          <a:prstGeom prst="rect">
            <a:avLst/>
          </a:prstGeom>
          <a:ln w="57150"/>
        </p:spPr>
        <p:style>
          <a:lnRef idx="2">
            <a:schemeClr val="accent1"/>
          </a:lnRef>
          <a:fillRef idx="1">
            <a:schemeClr val="lt1"/>
          </a:fillRef>
          <a:effectRef idx="0">
            <a:schemeClr val="accent1"/>
          </a:effectRef>
          <a:fontRef idx="minor">
            <a:schemeClr val="dk1"/>
          </a:fontRef>
        </p:style>
        <p:txBody>
          <a:bodyPr rtlCol="0" anchor="ctr"/>
          <a:lstStyle/>
          <a:p>
            <a:pPr algn="ctr"/>
            <a:r>
              <a:rPr lang="en-GB" sz="1600" b="1" i="1" dirty="0" smtClean="0">
                <a:solidFill>
                  <a:srgbClr val="FF0000"/>
                </a:solidFill>
              </a:rPr>
              <a:t>Because</a:t>
            </a:r>
            <a:r>
              <a:rPr lang="en-GB" sz="1600" b="1" i="1" dirty="0" smtClean="0"/>
              <a:t> light is an external trigger for germination…</a:t>
            </a:r>
          </a:p>
          <a:p>
            <a:pPr algn="ctr"/>
            <a:r>
              <a:rPr lang="en-GB" sz="1600" b="1" i="1" dirty="0" smtClean="0">
                <a:solidFill>
                  <a:srgbClr val="FF0000"/>
                </a:solidFill>
              </a:rPr>
              <a:t>But</a:t>
            </a:r>
            <a:r>
              <a:rPr lang="en-GB" sz="1600" b="1" i="1" dirty="0" smtClean="0"/>
              <a:t> seeds also need moisture and the correct temperature…</a:t>
            </a:r>
          </a:p>
          <a:p>
            <a:pPr algn="ctr"/>
            <a:r>
              <a:rPr lang="en-GB" sz="1600" b="1" i="1" dirty="0" smtClean="0">
                <a:solidFill>
                  <a:srgbClr val="FF0000"/>
                </a:solidFill>
              </a:rPr>
              <a:t>But</a:t>
            </a:r>
            <a:r>
              <a:rPr lang="en-GB" sz="1600" b="1" i="1" dirty="0" smtClean="0"/>
              <a:t> some seeds do not need light to germinate…</a:t>
            </a:r>
          </a:p>
          <a:p>
            <a:pPr algn="ctr"/>
            <a:r>
              <a:rPr lang="en-GB" sz="1600" b="1" i="1" dirty="0" smtClean="0">
                <a:solidFill>
                  <a:srgbClr val="FF0000"/>
                </a:solidFill>
              </a:rPr>
              <a:t>So</a:t>
            </a:r>
            <a:r>
              <a:rPr lang="en-GB" sz="1600" b="1" i="1" dirty="0" smtClean="0"/>
              <a:t> access to sunlight can be important… </a:t>
            </a:r>
          </a:p>
        </p:txBody>
      </p:sp>
      <p:sp>
        <p:nvSpPr>
          <p:cNvPr id="22" name="Rectangle 21"/>
          <p:cNvSpPr/>
          <p:nvPr/>
        </p:nvSpPr>
        <p:spPr>
          <a:xfrm>
            <a:off x="864973" y="4139418"/>
            <a:ext cx="1359244" cy="2459091"/>
          </a:xfrm>
          <a:prstGeom prst="rect">
            <a:avLst/>
          </a:prstGeom>
          <a:ln w="57150"/>
        </p:spPr>
        <p:style>
          <a:lnRef idx="2">
            <a:schemeClr val="accent2"/>
          </a:lnRef>
          <a:fillRef idx="1">
            <a:schemeClr val="lt1"/>
          </a:fillRef>
          <a:effectRef idx="0">
            <a:schemeClr val="accent2"/>
          </a:effectRef>
          <a:fontRef idx="minor">
            <a:schemeClr val="dk1"/>
          </a:fontRef>
        </p:style>
        <p:txBody>
          <a:bodyPr rtlCol="0" anchor="ctr"/>
          <a:lstStyle/>
          <a:p>
            <a:pPr algn="ctr"/>
            <a:r>
              <a:rPr lang="en-GB" sz="1400" b="1" dirty="0" smtClean="0"/>
              <a:t>Use as part of questioning or as a acronym/ ‘structure strip’ in creating summaries or expansions</a:t>
            </a:r>
            <a:endParaRPr lang="en-GB" sz="1400" b="1" dirty="0"/>
          </a:p>
        </p:txBody>
      </p:sp>
      <p:sp>
        <p:nvSpPr>
          <p:cNvPr id="23" name="Rectangle 22"/>
          <p:cNvSpPr/>
          <p:nvPr/>
        </p:nvSpPr>
        <p:spPr>
          <a:xfrm>
            <a:off x="2352845" y="4160111"/>
            <a:ext cx="4206365" cy="387175"/>
          </a:xfrm>
          <a:prstGeom prst="rect">
            <a:avLst/>
          </a:prstGeom>
          <a:ln w="57150"/>
        </p:spPr>
        <p:style>
          <a:lnRef idx="2">
            <a:schemeClr val="accent2"/>
          </a:lnRef>
          <a:fillRef idx="1">
            <a:schemeClr val="lt1"/>
          </a:fillRef>
          <a:effectRef idx="0">
            <a:schemeClr val="accent2"/>
          </a:effectRef>
          <a:fontRef idx="minor">
            <a:schemeClr val="dk1"/>
          </a:fontRef>
        </p:style>
        <p:txBody>
          <a:bodyPr rtlCol="0" anchor="ctr"/>
          <a:lstStyle/>
          <a:p>
            <a:pPr algn="ctr"/>
            <a:r>
              <a:rPr lang="en-GB" sz="1600" b="1" i="1" dirty="0" smtClean="0"/>
              <a:t>Example - Geography - Rift Valleys</a:t>
            </a:r>
            <a:endParaRPr lang="en-GB" sz="1600" b="1" i="1" dirty="0"/>
          </a:p>
        </p:txBody>
      </p:sp>
      <p:sp>
        <p:nvSpPr>
          <p:cNvPr id="24" name="Rectangle 23"/>
          <p:cNvSpPr/>
          <p:nvPr/>
        </p:nvSpPr>
        <p:spPr>
          <a:xfrm>
            <a:off x="2352846" y="4683217"/>
            <a:ext cx="723986" cy="1915292"/>
          </a:xfrm>
          <a:prstGeom prst="rect">
            <a:avLst/>
          </a:prstGeom>
          <a:ln w="57150"/>
        </p:spPr>
        <p:style>
          <a:lnRef idx="2">
            <a:schemeClr val="accent2"/>
          </a:lnRef>
          <a:fillRef idx="1">
            <a:schemeClr val="lt1"/>
          </a:fillRef>
          <a:effectRef idx="0">
            <a:schemeClr val="accent2"/>
          </a:effectRef>
          <a:fontRef idx="minor">
            <a:schemeClr val="dk1"/>
          </a:fontRef>
        </p:style>
        <p:txBody>
          <a:bodyPr rtlCol="0" anchor="ctr"/>
          <a:lstStyle/>
          <a:p>
            <a:pPr algn="ctr"/>
            <a:r>
              <a:rPr lang="en-GB" sz="1400" b="1" i="1" dirty="0" smtClean="0"/>
              <a:t>Who</a:t>
            </a:r>
          </a:p>
          <a:p>
            <a:pPr algn="ctr"/>
            <a:r>
              <a:rPr lang="en-GB" sz="1400" b="1" i="1" dirty="0" smtClean="0"/>
              <a:t>What</a:t>
            </a:r>
          </a:p>
          <a:p>
            <a:pPr algn="ctr"/>
            <a:r>
              <a:rPr lang="en-GB" sz="1400" b="1" i="1" dirty="0" smtClean="0"/>
              <a:t>When</a:t>
            </a:r>
          </a:p>
          <a:p>
            <a:pPr algn="ctr"/>
            <a:r>
              <a:rPr lang="en-GB" sz="1400" b="1" i="1" dirty="0" smtClean="0"/>
              <a:t>Where</a:t>
            </a:r>
          </a:p>
          <a:p>
            <a:pPr algn="ctr"/>
            <a:r>
              <a:rPr lang="en-GB" sz="1400" b="1" i="1" dirty="0" smtClean="0"/>
              <a:t>Why</a:t>
            </a:r>
            <a:endParaRPr lang="en-GB" sz="1400" b="1" i="1" dirty="0"/>
          </a:p>
        </p:txBody>
      </p:sp>
      <p:sp>
        <p:nvSpPr>
          <p:cNvPr id="25" name="Rectangle 24"/>
          <p:cNvSpPr/>
          <p:nvPr/>
        </p:nvSpPr>
        <p:spPr>
          <a:xfrm>
            <a:off x="3205460" y="4683217"/>
            <a:ext cx="3353750" cy="1915292"/>
          </a:xfrm>
          <a:prstGeom prst="rect">
            <a:avLst/>
          </a:prstGeom>
          <a:ln w="57150"/>
        </p:spPr>
        <p:style>
          <a:lnRef idx="2">
            <a:schemeClr val="accent2"/>
          </a:lnRef>
          <a:fillRef idx="1">
            <a:schemeClr val="lt1"/>
          </a:fillRef>
          <a:effectRef idx="0">
            <a:schemeClr val="accent2"/>
          </a:effectRef>
          <a:fontRef idx="minor">
            <a:schemeClr val="dk1"/>
          </a:fontRef>
        </p:style>
        <p:txBody>
          <a:bodyPr rtlCol="0" anchor="ctr"/>
          <a:lstStyle/>
          <a:p>
            <a:pPr algn="ctr"/>
            <a:r>
              <a:rPr lang="en-GB" sz="1600" dirty="0" smtClean="0"/>
              <a:t>A rift valley is a </a:t>
            </a:r>
            <a:r>
              <a:rPr lang="en-GB" sz="1600" b="1" dirty="0" smtClean="0"/>
              <a:t>lowland region </a:t>
            </a:r>
            <a:r>
              <a:rPr lang="en-GB" sz="1600" dirty="0" smtClean="0"/>
              <a:t>that forms </a:t>
            </a:r>
            <a:r>
              <a:rPr lang="en-GB" sz="1600" b="1" dirty="0" smtClean="0"/>
              <a:t>where the earth’s tectonic plates move apart</a:t>
            </a:r>
            <a:r>
              <a:rPr lang="en-GB" sz="1600" dirty="0" smtClean="0"/>
              <a:t>. They are found both </a:t>
            </a:r>
            <a:r>
              <a:rPr lang="en-GB" sz="1600" b="1" dirty="0" smtClean="0"/>
              <a:t>on land and at the bottom of the ocean</a:t>
            </a:r>
            <a:r>
              <a:rPr lang="en-GB" sz="1600" dirty="0" smtClean="0"/>
              <a:t>, where they are </a:t>
            </a:r>
            <a:r>
              <a:rPr lang="en-GB" sz="1600" b="1" dirty="0" smtClean="0"/>
              <a:t>created by</a:t>
            </a:r>
            <a:r>
              <a:rPr lang="en-GB" sz="1600" dirty="0" smtClean="0"/>
              <a:t> the process of seafloor spreading… </a:t>
            </a:r>
            <a:endParaRPr lang="en-GB" sz="1600" dirty="0"/>
          </a:p>
        </p:txBody>
      </p:sp>
      <p:sp>
        <p:nvSpPr>
          <p:cNvPr id="26" name="Rectangle 25"/>
          <p:cNvSpPr/>
          <p:nvPr/>
        </p:nvSpPr>
        <p:spPr>
          <a:xfrm>
            <a:off x="843767" y="7694143"/>
            <a:ext cx="3851801" cy="2154194"/>
          </a:xfrm>
          <a:prstGeom prst="rect">
            <a:avLst/>
          </a:prstGeom>
          <a:ln w="57150"/>
        </p:spPr>
        <p:style>
          <a:lnRef idx="2">
            <a:schemeClr val="accent6"/>
          </a:lnRef>
          <a:fillRef idx="1">
            <a:schemeClr val="lt1"/>
          </a:fillRef>
          <a:effectRef idx="0">
            <a:schemeClr val="accent6"/>
          </a:effectRef>
          <a:fontRef idx="minor">
            <a:schemeClr val="dk1"/>
          </a:fontRef>
        </p:style>
        <p:txBody>
          <a:bodyPr rtlCol="0" anchor="ctr"/>
          <a:lstStyle/>
          <a:p>
            <a:r>
              <a:rPr lang="en-GB" sz="1100" dirty="0"/>
              <a:t>In the Middle Ages religion was not a major factor in drawing people to Britain. Sometimes the people who conquered England embraced the </a:t>
            </a:r>
            <a:r>
              <a:rPr lang="en-GB" sz="1100" b="1" dirty="0"/>
              <a:t>Christian</a:t>
            </a:r>
            <a:r>
              <a:rPr lang="en-GB" sz="1100" dirty="0"/>
              <a:t> religion that they learned about in England, like the Danes. Sometimes the people who came were already Christian, like the Normans, and they brought their own ideas about Christianity into England.</a:t>
            </a:r>
          </a:p>
          <a:p>
            <a:r>
              <a:rPr lang="en-GB" sz="1100" dirty="0"/>
              <a:t>However people did travel in this period of history, both to go on pilgrimages to Christian sites in Europe and to fight in the </a:t>
            </a:r>
            <a:r>
              <a:rPr lang="en-GB" sz="1100" b="1" dirty="0"/>
              <a:t>Crusades</a:t>
            </a:r>
            <a:r>
              <a:rPr lang="en-GB" sz="1100" dirty="0"/>
              <a:t>. The church in Britain throughout the Middle Ages was </a:t>
            </a:r>
            <a:r>
              <a:rPr lang="en-GB" sz="1100" b="1" dirty="0"/>
              <a:t>Catholic</a:t>
            </a:r>
            <a:r>
              <a:rPr lang="en-GB" sz="1100" dirty="0"/>
              <a:t> and under authority of the Pope in Rome.</a:t>
            </a:r>
          </a:p>
        </p:txBody>
      </p:sp>
      <p:sp>
        <p:nvSpPr>
          <p:cNvPr id="27" name="Rectangle 26"/>
          <p:cNvSpPr/>
          <p:nvPr/>
        </p:nvSpPr>
        <p:spPr>
          <a:xfrm>
            <a:off x="4773216" y="7694143"/>
            <a:ext cx="1785994" cy="2154194"/>
          </a:xfrm>
          <a:prstGeom prst="rect">
            <a:avLst/>
          </a:prstGeom>
          <a:ln w="57150"/>
        </p:spPr>
        <p:style>
          <a:lnRef idx="2">
            <a:schemeClr val="accent6"/>
          </a:lnRef>
          <a:fillRef idx="1">
            <a:schemeClr val="lt1"/>
          </a:fillRef>
          <a:effectRef idx="0">
            <a:schemeClr val="accent6"/>
          </a:effectRef>
          <a:fontRef idx="minor">
            <a:schemeClr val="dk1"/>
          </a:fontRef>
        </p:style>
        <p:txBody>
          <a:bodyPr rtlCol="0" anchor="ctr"/>
          <a:lstStyle/>
          <a:p>
            <a:r>
              <a:rPr lang="en-GB" sz="1400" b="1" i="1" dirty="0" smtClean="0"/>
              <a:t>TL;DR</a:t>
            </a:r>
          </a:p>
          <a:p>
            <a:r>
              <a:rPr lang="en-GB" sz="1400" b="1" i="1" dirty="0" smtClean="0"/>
              <a:t>Some immigrants to Britain adopted or continued their Christianity including the Normans. Some went abroad to fight </a:t>
            </a:r>
            <a:r>
              <a:rPr lang="en-GB" sz="1400" b="1" i="1" smtClean="0"/>
              <a:t>in the </a:t>
            </a:r>
            <a:r>
              <a:rPr lang="en-GB" sz="1400" b="1" i="1" dirty="0" smtClean="0"/>
              <a:t>Crusades.</a:t>
            </a:r>
            <a:endParaRPr lang="en-GB" sz="1400" b="1" i="1" dirty="0"/>
          </a:p>
        </p:txBody>
      </p:sp>
    </p:spTree>
    <p:extLst>
      <p:ext uri="{BB962C8B-B14F-4D97-AF65-F5344CB8AC3E}">
        <p14:creationId xmlns:p14="http://schemas.microsoft.com/office/powerpoint/2010/main" val="2923543324"/>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84</TotalTime>
  <Words>618</Words>
  <Application>Microsoft Office PowerPoint</Application>
  <PresentationFormat>A4 Paper (210x297 mm)</PresentationFormat>
  <Paragraphs>57</Paragraphs>
  <Slides>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vt:i4>
      </vt:variant>
    </vt:vector>
  </HeadingPairs>
  <TitlesOfParts>
    <vt:vector size="7" baseType="lpstr">
      <vt:lpstr>Arial</vt:lpstr>
      <vt:lpstr>Calibri</vt:lpstr>
      <vt:lpstr>Calibri Light</vt:lpstr>
      <vt:lpstr>Office Theme</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 Cassidy</dc:creator>
  <cp:lastModifiedBy>A Cassidy</cp:lastModifiedBy>
  <cp:revision>9</cp:revision>
  <dcterms:created xsi:type="dcterms:W3CDTF">2022-11-29T13:28:16Z</dcterms:created>
  <dcterms:modified xsi:type="dcterms:W3CDTF">2022-12-07T16:03:39Z</dcterms:modified>
</cp:coreProperties>
</file>