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3" d="100"/>
          <a:sy n="73" d="100"/>
        </p:scale>
        <p:origin x="66"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020ACC9-9973-4814-A9AE-8E6E6D4EBEB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3837529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20ACC9-9973-4814-A9AE-8E6E6D4EBEB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2297303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020ACC9-9973-4814-A9AE-8E6E6D4EBEB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84716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020ACC9-9973-4814-A9AE-8E6E6D4EBEB2}"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257468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020ACC9-9973-4814-A9AE-8E6E6D4EBEB2}" type="datetimeFigureOut">
              <a:rPr lang="en-GB" smtClean="0"/>
              <a:t>22/05/2024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2029185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020ACC9-9973-4814-A9AE-8E6E6D4EBEB2}" type="datetimeFigureOut">
              <a:rPr lang="en-GB" smtClean="0"/>
              <a:t>22/05/2024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3424246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20ACC9-9973-4814-A9AE-8E6E6D4EBEB2}" type="datetimeFigureOut">
              <a:rPr lang="en-GB" smtClean="0"/>
              <a:t>22/05/2024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1696951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9020ACC9-9973-4814-A9AE-8E6E6D4EBEB2}"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593477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9020ACC9-9973-4814-A9AE-8E6E6D4EBEB2}"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2523284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20ACC9-9973-4814-A9AE-8E6E6D4EBEB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4169569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20ACC9-9973-4814-A9AE-8E6E6D4EBEB2}"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17E8B2-D3B4-412A-A2CC-F86501FE9CC1}" type="slidenum">
              <a:rPr lang="en-GB" smtClean="0"/>
              <a:t>‹#›</a:t>
            </a:fld>
            <a:endParaRPr lang="en-GB"/>
          </a:p>
        </p:txBody>
      </p:sp>
    </p:spTree>
    <p:extLst>
      <p:ext uri="{BB962C8B-B14F-4D97-AF65-F5344CB8AC3E}">
        <p14:creationId xmlns:p14="http://schemas.microsoft.com/office/powerpoint/2010/main" val="464134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9020ACC9-9973-4814-A9AE-8E6E6D4EBEB2}" type="datetimeFigureOut">
              <a:rPr lang="en-GB" smtClean="0"/>
              <a:t>22/05/2024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8217E8B2-D3B4-412A-A2CC-F86501FE9CC1}" type="slidenum">
              <a:rPr lang="en-GB" smtClean="0"/>
              <a:t>‹#›</a:t>
            </a:fld>
            <a:endParaRPr lang="en-GB"/>
          </a:p>
        </p:txBody>
      </p:sp>
    </p:spTree>
    <p:extLst>
      <p:ext uri="{BB962C8B-B14F-4D97-AF65-F5344CB8AC3E}">
        <p14:creationId xmlns:p14="http://schemas.microsoft.com/office/powerpoint/2010/main" val="16256785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sp>
        <p:nvSpPr>
          <p:cNvPr id="7" name="Rectangle 6"/>
          <p:cNvSpPr/>
          <p:nvPr/>
        </p:nvSpPr>
        <p:spPr>
          <a:xfrm>
            <a:off x="1226708" y="139015"/>
            <a:ext cx="5139548"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a:t>
            </a:r>
            <a:r>
              <a:rPr lang="en-GB" sz="2940" dirty="0" smtClean="0">
                <a:solidFill>
                  <a:srgbClr val="002060"/>
                </a:solidFill>
                <a:latin typeface="Lato" panose="020F0502020204030203" pitchFamily="34" charset="0"/>
              </a:rPr>
              <a:t>MATHS</a:t>
            </a:r>
            <a:endParaRPr lang="en-GB" sz="2940" dirty="0">
              <a:solidFill>
                <a:srgbClr val="002060"/>
              </a:solidFill>
              <a:latin typeface="Lato" panose="020F050202020403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286106625"/>
              </p:ext>
            </p:extLst>
          </p:nvPr>
        </p:nvGraphicFramePr>
        <p:xfrm>
          <a:off x="247082" y="1863526"/>
          <a:ext cx="12339667" cy="6937116"/>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4502552">
                  <a:extLst>
                    <a:ext uri="{9D8B030D-6E8A-4147-A177-3AD203B41FA5}">
                      <a16:colId xmlns:a16="http://schemas.microsoft.com/office/drawing/2014/main" val="3818681189"/>
                    </a:ext>
                  </a:extLst>
                </a:gridCol>
                <a:gridCol w="4502552">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544197">
                <a:tc>
                  <a:txBody>
                    <a:bodyPr/>
                    <a:lstStyle/>
                    <a:p>
                      <a:endParaRPr lang="en-GB" sz="3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Knowledge</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Skills</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Communication</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1910210">
                <a:tc>
                  <a:txBody>
                    <a:bodyPr/>
                    <a:lstStyle/>
                    <a:p>
                      <a:pPr algn="ctr"/>
                      <a:r>
                        <a:rPr lang="en-GB" sz="2000" b="1" dirty="0" smtClean="0"/>
                        <a:t>Year 7</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Whole</a:t>
                      </a:r>
                      <a:r>
                        <a:rPr lang="en-GB" sz="1300" baseline="0" dirty="0" smtClean="0"/>
                        <a:t> numbers and decimals</a:t>
                      </a:r>
                    </a:p>
                    <a:p>
                      <a:pPr marL="285750" indent="-285750">
                        <a:buFont typeface="Arial" panose="020B0604020202020204" pitchFamily="34" charset="0"/>
                        <a:buChar char="•"/>
                      </a:pPr>
                      <a:r>
                        <a:rPr lang="en-GB" sz="1300" baseline="0" dirty="0" smtClean="0"/>
                        <a:t>Measures, perimeter and area</a:t>
                      </a:r>
                    </a:p>
                    <a:p>
                      <a:pPr marL="285750" indent="-285750">
                        <a:buFont typeface="Arial" panose="020B0604020202020204" pitchFamily="34" charset="0"/>
                        <a:buChar char="•"/>
                      </a:pPr>
                      <a:r>
                        <a:rPr lang="en-GB" sz="1300" baseline="0" dirty="0" smtClean="0"/>
                        <a:t>Expressions and formulae</a:t>
                      </a:r>
                    </a:p>
                    <a:p>
                      <a:pPr marL="285750" indent="-285750">
                        <a:buFont typeface="Arial" panose="020B0604020202020204" pitchFamily="34" charset="0"/>
                        <a:buChar char="•"/>
                      </a:pPr>
                      <a:r>
                        <a:rPr lang="en-GB" sz="1300" baseline="0" dirty="0" smtClean="0"/>
                        <a:t>Fractions, decimals and percentages</a:t>
                      </a:r>
                    </a:p>
                    <a:p>
                      <a:pPr marL="285750" indent="-285750">
                        <a:buFont typeface="Arial" panose="020B0604020202020204" pitchFamily="34" charset="0"/>
                        <a:buChar char="•"/>
                      </a:pPr>
                      <a:r>
                        <a:rPr lang="en-GB" sz="1300" baseline="0" dirty="0" smtClean="0"/>
                        <a:t>Angles and two-dimensional shapes</a:t>
                      </a:r>
                    </a:p>
                    <a:p>
                      <a:pPr marL="285750" indent="-285750">
                        <a:buFont typeface="Arial" panose="020B0604020202020204" pitchFamily="34" charset="0"/>
                        <a:buChar char="•"/>
                      </a:pPr>
                      <a:r>
                        <a:rPr lang="en-GB" sz="1300" baseline="0" dirty="0" smtClean="0"/>
                        <a:t>Graphs including: coordinates, straight line, time series</a:t>
                      </a:r>
                    </a:p>
                    <a:p>
                      <a:pPr marL="285750" indent="-285750">
                        <a:buFont typeface="Arial" panose="020B0604020202020204" pitchFamily="34" charset="0"/>
                        <a:buChar char="•"/>
                      </a:pPr>
                      <a:r>
                        <a:rPr lang="en-GB" sz="1300" baseline="0" dirty="0" smtClean="0"/>
                        <a:t>Number including: mental and written calculation</a:t>
                      </a:r>
                    </a:p>
                    <a:p>
                      <a:pPr marL="285750" indent="-285750">
                        <a:buFont typeface="Arial" panose="020B0604020202020204" pitchFamily="34" charset="0"/>
                        <a:buChar char="•"/>
                      </a:pPr>
                      <a:r>
                        <a:rPr lang="en-GB" sz="1300" baseline="0" dirty="0" smtClean="0"/>
                        <a:t>Statistics including: bar charts, pie charts and averages</a:t>
                      </a:r>
                    </a:p>
                    <a:p>
                      <a:pPr marL="285750" indent="-285750">
                        <a:buFont typeface="Arial" panose="020B0604020202020204" pitchFamily="34" charset="0"/>
                        <a:buChar char="•"/>
                      </a:pPr>
                      <a:r>
                        <a:rPr lang="en-GB" sz="1300" baseline="0" dirty="0" smtClean="0"/>
                        <a:t>Time</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0" indent="0">
                        <a:buFont typeface="Arial" panose="020B0604020202020204" pitchFamily="34" charset="0"/>
                        <a:buNone/>
                      </a:pPr>
                      <a:r>
                        <a:rPr lang="en-GB" sz="1300" b="1" dirty="0" smtClean="0"/>
                        <a:t>Work mathematically</a:t>
                      </a:r>
                      <a:r>
                        <a:rPr lang="en-GB" sz="1300" b="1" baseline="0" dirty="0" smtClean="0"/>
                        <a:t> a</a:t>
                      </a:r>
                      <a:r>
                        <a:rPr lang="en-GB" sz="1300" b="1" dirty="0" smtClean="0"/>
                        <a:t>s relevant to the area of study:</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Apply</a:t>
                      </a:r>
                      <a:r>
                        <a:rPr lang="en-GB" sz="1300" baseline="0" dirty="0" smtClean="0"/>
                        <a:t> numeracy skills: a</a:t>
                      </a:r>
                      <a:r>
                        <a:rPr lang="en-GB" sz="1300" dirty="0" smtClean="0"/>
                        <a:t>dd, subtract, multiply</a:t>
                      </a:r>
                      <a:r>
                        <a:rPr lang="en-GB" sz="1300" baseline="0" dirty="0" smtClean="0"/>
                        <a:t> and divide</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Work</a:t>
                      </a:r>
                      <a:r>
                        <a:rPr lang="en-GB" sz="1300" baseline="0" dirty="0" smtClean="0"/>
                        <a:t> out using written steps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Work</a:t>
                      </a:r>
                      <a:r>
                        <a:rPr lang="en-GB" sz="1300" baseline="0" dirty="0" smtClean="0"/>
                        <a:t> out using calculator steps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Apply the correct order of operations (BIDMAS)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Use letter symbols effectively</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Simplify and factorise effectively </a:t>
                      </a:r>
                    </a:p>
                    <a:p>
                      <a:pPr marL="285750" indent="-285750">
                        <a:buFont typeface="Arial" panose="020B0604020202020204" pitchFamily="34" charset="0"/>
                        <a:buChar char="•"/>
                      </a:pPr>
                      <a:r>
                        <a:rPr lang="en-GB" sz="1300" dirty="0" smtClean="0"/>
                        <a:t>Calculate</a:t>
                      </a:r>
                      <a:r>
                        <a:rPr lang="en-GB" sz="1300" baseline="0" dirty="0" smtClean="0"/>
                        <a:t> mathematical formulas using standard units</a:t>
                      </a:r>
                    </a:p>
                    <a:p>
                      <a:pPr marL="285750" indent="-285750">
                        <a:buFont typeface="Arial" panose="020B0604020202020204" pitchFamily="34" charset="0"/>
                        <a:buChar char="•"/>
                      </a:pPr>
                      <a:r>
                        <a:rPr lang="en-GB" sz="1300" baseline="0" dirty="0" smtClean="0"/>
                        <a:t>Make predictions and reason deductively</a:t>
                      </a:r>
                    </a:p>
                    <a:p>
                      <a:pPr marL="285750" indent="-285750">
                        <a:buFont typeface="Arial" panose="020B0604020202020204" pitchFamily="34" charset="0"/>
                        <a:buChar char="•"/>
                      </a:pPr>
                      <a:r>
                        <a:rPr lang="en-GB" sz="1300" dirty="0" smtClean="0"/>
                        <a:t>Plot graphs and interpret data accurately</a:t>
                      </a:r>
                      <a:r>
                        <a:rPr lang="en-GB" sz="1300" baseline="0" dirty="0" smtClean="0"/>
                        <a:t> </a:t>
                      </a:r>
                      <a:endParaRPr lang="en-GB" sz="1300" dirty="0" smtClean="0"/>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300" baseline="0" dirty="0" smtClean="0"/>
                    </a:p>
                    <a:p>
                      <a:pPr marL="285750" indent="-285750">
                        <a:buFont typeface="Arial" panose="020B0604020202020204" pitchFamily="34" charset="0"/>
                        <a:buChar char="•"/>
                      </a:pPr>
                      <a:endParaRPr lang="en-GB" sz="1300" dirty="0" smtClean="0"/>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dirty="0" smtClean="0"/>
                        <a:t>Accurate use of spelling, punctuation and grammar in written</a:t>
                      </a:r>
                      <a:r>
                        <a:rPr lang="en-GB" sz="1300" baseline="0" dirty="0" smtClean="0"/>
                        <a:t> </a:t>
                      </a:r>
                      <a:r>
                        <a:rPr lang="en-GB" sz="1300" baseline="0" dirty="0" smtClean="0"/>
                        <a:t>communication</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Contribute to class discussion and questioning</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aseline="0" dirty="0" smtClean="0"/>
                        <a:t>Explain and </a:t>
                      </a:r>
                      <a:r>
                        <a:rPr lang="en-GB" sz="1300" baseline="0" smtClean="0"/>
                        <a:t>justify thinking/solutions</a:t>
                      </a:r>
                      <a:endParaRPr lang="en-GB" sz="1300" baseline="0" dirty="0" smtClean="0"/>
                    </a:p>
                    <a:p>
                      <a:pPr marL="285750" indent="-285750">
                        <a:buFont typeface="Arial" panose="020B0604020202020204" pitchFamily="34" charset="0"/>
                        <a:buChar char="•"/>
                      </a:pPr>
                      <a:r>
                        <a:rPr lang="en-GB" sz="1300" dirty="0" smtClean="0"/>
                        <a:t>Articulate the</a:t>
                      </a:r>
                      <a:r>
                        <a:rPr lang="en-GB" sz="1300" baseline="0" dirty="0" smtClean="0"/>
                        <a:t> sequence required for an effective calculation</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2186651">
                <a:tc>
                  <a:txBody>
                    <a:bodyPr/>
                    <a:lstStyle/>
                    <a:p>
                      <a:pPr algn="ctr"/>
                      <a:r>
                        <a:rPr lang="en-GB" sz="2000" b="1" dirty="0" smtClean="0"/>
                        <a:t>Year 8</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Whole numbers and decimals</a:t>
                      </a:r>
                      <a:r>
                        <a:rPr lang="en-GB" sz="1300" baseline="0" dirty="0" smtClean="0"/>
                        <a:t> including primes, squares, cubes and indices</a:t>
                      </a:r>
                      <a:endParaRPr lang="en-GB" sz="1300" dirty="0" smtClean="0"/>
                    </a:p>
                    <a:p>
                      <a:pPr marL="285750" indent="-285750">
                        <a:buFont typeface="Arial" panose="020B0604020202020204" pitchFamily="34" charset="0"/>
                        <a:buChar char="•"/>
                      </a:pPr>
                      <a:r>
                        <a:rPr lang="en-GB" sz="1300" dirty="0" smtClean="0"/>
                        <a:t>Transformations</a:t>
                      </a:r>
                      <a:r>
                        <a:rPr lang="en-GB" sz="1300" baseline="0" dirty="0" smtClean="0"/>
                        <a:t> including symmetry and tessellation</a:t>
                      </a:r>
                      <a:endParaRPr lang="en-GB" sz="1300" dirty="0" smtClean="0"/>
                    </a:p>
                    <a:p>
                      <a:pPr marL="285750" indent="-285750">
                        <a:buFont typeface="Arial" panose="020B0604020202020204" pitchFamily="34" charset="0"/>
                        <a:buChar char="•"/>
                      </a:pPr>
                      <a:r>
                        <a:rPr lang="en-GB" sz="1300" dirty="0" smtClean="0"/>
                        <a:t>Equations</a:t>
                      </a:r>
                    </a:p>
                    <a:p>
                      <a:pPr marL="285750" indent="-285750">
                        <a:buFont typeface="Arial" panose="020B0604020202020204" pitchFamily="34" charset="0"/>
                        <a:buChar char="•"/>
                      </a:pPr>
                      <a:r>
                        <a:rPr lang="en-GB" sz="1300" dirty="0" smtClean="0"/>
                        <a:t>Written and calculator methods</a:t>
                      </a:r>
                    </a:p>
                    <a:p>
                      <a:pPr marL="285750" indent="-285750">
                        <a:buFont typeface="Arial" panose="020B0604020202020204" pitchFamily="34" charset="0"/>
                        <a:buChar char="•"/>
                      </a:pPr>
                      <a:r>
                        <a:rPr lang="en-GB" sz="1300" dirty="0" smtClean="0"/>
                        <a:t>Constructions</a:t>
                      </a:r>
                      <a:r>
                        <a:rPr lang="en-GB" sz="1300" baseline="0" dirty="0" smtClean="0"/>
                        <a:t> including triangles, bisectors and scale drawing</a:t>
                      </a:r>
                      <a:endParaRPr lang="en-GB" sz="1300" dirty="0" smtClean="0"/>
                    </a:p>
                    <a:p>
                      <a:pPr marL="285750" indent="-285750">
                        <a:buFont typeface="Arial" panose="020B0604020202020204" pitchFamily="34" charset="0"/>
                        <a:buChar char="•"/>
                      </a:pPr>
                      <a:r>
                        <a:rPr lang="en-GB" sz="1300" dirty="0" smtClean="0"/>
                        <a:t>Sequences: including term</a:t>
                      </a:r>
                      <a:r>
                        <a:rPr lang="en-GB" sz="1300" baseline="0" dirty="0" smtClean="0"/>
                        <a:t> to term and term to position rules</a:t>
                      </a:r>
                      <a:endParaRPr lang="en-GB" sz="1300" dirty="0" smtClean="0"/>
                    </a:p>
                    <a:p>
                      <a:pPr marL="285750" indent="-285750">
                        <a:buFont typeface="Arial" panose="020B0604020202020204" pitchFamily="34" charset="0"/>
                        <a:buChar char="•"/>
                      </a:pPr>
                      <a:r>
                        <a:rPr lang="en-GB" sz="1300" dirty="0" smtClean="0"/>
                        <a:t>3D shapes</a:t>
                      </a:r>
                      <a:r>
                        <a:rPr lang="en-GB" sz="1300" baseline="0" dirty="0" smtClean="0"/>
                        <a:t> including isometric drawings and volume</a:t>
                      </a:r>
                      <a:endParaRPr lang="en-GB" sz="1300" dirty="0" smtClean="0"/>
                    </a:p>
                    <a:p>
                      <a:pPr marL="285750" indent="-285750">
                        <a:buFont typeface="Arial" panose="020B0604020202020204" pitchFamily="34" charset="0"/>
                        <a:buChar char="•"/>
                      </a:pPr>
                      <a:r>
                        <a:rPr lang="en-GB" sz="1300" dirty="0" smtClean="0"/>
                        <a:t>Ratio and Proportion</a:t>
                      </a:r>
                    </a:p>
                    <a:p>
                      <a:pPr marL="285750" indent="-285750">
                        <a:buFont typeface="Arial" panose="020B0604020202020204" pitchFamily="34" charset="0"/>
                        <a:buChar char="•"/>
                      </a:pPr>
                      <a:r>
                        <a:rPr lang="en-GB" sz="1300" dirty="0" smtClean="0"/>
                        <a:t>Probability</a:t>
                      </a:r>
                      <a:r>
                        <a:rPr lang="en-GB" sz="1300" baseline="0" dirty="0" smtClean="0"/>
                        <a:t> including Venn diagrams</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1910210">
                <a:tc>
                  <a:txBody>
                    <a:bodyPr/>
                    <a:lstStyle/>
                    <a:p>
                      <a:pPr algn="ctr"/>
                      <a:r>
                        <a:rPr lang="en-GB" sz="2000" b="1" dirty="0" smtClean="0"/>
                        <a:t>Year 9</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Fractions decimals and percentages: including percentage problems</a:t>
                      </a:r>
                    </a:p>
                    <a:p>
                      <a:pPr marL="285750" indent="-285750">
                        <a:buFont typeface="Arial" panose="020B0604020202020204" pitchFamily="34" charset="0"/>
                        <a:buChar char="•"/>
                      </a:pPr>
                      <a:r>
                        <a:rPr lang="en-GB" sz="1300" dirty="0" smtClean="0"/>
                        <a:t>Equations – constructing, solving and trial and improvement</a:t>
                      </a:r>
                    </a:p>
                    <a:p>
                      <a:pPr marL="285750" indent="-285750">
                        <a:buFont typeface="Arial" panose="020B0604020202020204" pitchFamily="34" charset="0"/>
                        <a:buChar char="•"/>
                      </a:pPr>
                      <a:r>
                        <a:rPr lang="en-GB" sz="1300" dirty="0" smtClean="0"/>
                        <a:t>Written multiplication and division</a:t>
                      </a:r>
                      <a:r>
                        <a:rPr lang="en-GB" sz="1300" baseline="0" dirty="0" smtClean="0"/>
                        <a:t> – decimals</a:t>
                      </a:r>
                      <a:endParaRPr lang="en-GB" sz="1300" dirty="0" smtClean="0"/>
                    </a:p>
                    <a:p>
                      <a:pPr marL="285750" indent="-285750">
                        <a:buFont typeface="Arial" panose="020B0604020202020204" pitchFamily="34" charset="0"/>
                        <a:buChar char="•"/>
                      </a:pPr>
                      <a:r>
                        <a:rPr lang="en-GB" sz="1300" dirty="0" smtClean="0"/>
                        <a:t>Graphs: straight line, gradient, and  </a:t>
                      </a:r>
                      <a:r>
                        <a:rPr lang="en-GB" sz="1300" i="1" dirty="0" smtClean="0"/>
                        <a:t>y= </a:t>
                      </a:r>
                      <a:r>
                        <a:rPr lang="en-GB" sz="1300" i="1" dirty="0" err="1" smtClean="0"/>
                        <a:t>mx+c</a:t>
                      </a:r>
                      <a:endParaRPr lang="en-GB" sz="1300" i="1" dirty="0" smtClean="0"/>
                    </a:p>
                    <a:p>
                      <a:pPr marL="285750" indent="-285750">
                        <a:buFont typeface="Arial" panose="020B0604020202020204" pitchFamily="34" charset="0"/>
                        <a:buChar char="•"/>
                      </a:pPr>
                      <a:r>
                        <a:rPr lang="en-GB" sz="1300" dirty="0" smtClean="0"/>
                        <a:t>Measures, perimeter and area:</a:t>
                      </a:r>
                    </a:p>
                    <a:p>
                      <a:pPr marL="285750" indent="-285750">
                        <a:buFont typeface="Arial" panose="020B0604020202020204" pitchFamily="34" charset="0"/>
                        <a:buChar char="•"/>
                      </a:pPr>
                      <a:r>
                        <a:rPr lang="en-GB" sz="1300" dirty="0" smtClean="0"/>
                        <a:t>Graphs</a:t>
                      </a:r>
                      <a:r>
                        <a:rPr lang="en-GB" sz="1300" baseline="0" dirty="0" smtClean="0"/>
                        <a:t> – distance and time</a:t>
                      </a:r>
                    </a:p>
                    <a:p>
                      <a:pPr marL="0" indent="0">
                        <a:buFont typeface="Arial" panose="020B0604020202020204" pitchFamily="34" charset="0"/>
                        <a:buNone/>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KS3 </a:t>
            </a:r>
            <a:r>
              <a:rPr lang="en-GB" sz="1600" dirty="0" smtClean="0">
                <a:solidFill>
                  <a:srgbClr val="002060"/>
                </a:solidFill>
                <a:latin typeface="Lato" panose="020F0502020204030203" pitchFamily="34" charset="0"/>
              </a:rPr>
              <a:t>Maths </a:t>
            </a:r>
            <a:r>
              <a:rPr lang="en-GB" sz="1600" dirty="0">
                <a:solidFill>
                  <a:srgbClr val="002060"/>
                </a:solidFill>
                <a:latin typeface="Lato" panose="020F0502020204030203" pitchFamily="34" charset="0"/>
              </a:rPr>
              <a:t>curriculum, which follows the national </a:t>
            </a:r>
            <a:r>
              <a:rPr lang="en-GB" sz="1600" dirty="0" smtClean="0">
                <a:solidFill>
                  <a:srgbClr val="002060"/>
                </a:solidFill>
                <a:latin typeface="Lato" panose="020F0502020204030203" pitchFamily="34" charset="0"/>
              </a:rPr>
              <a:t>curriculum and the White Rose Maths model, helps students become fluent in the fundamentals of mathematics, ensures that students can reason mathematically and ensures they can solve problems with increasing sophistication.</a:t>
            </a:r>
            <a:endParaRPr lang="en-GB" sz="1600" dirty="0">
              <a:solidFill>
                <a:srgbClr val="002060"/>
              </a:solidFill>
              <a:latin typeface="Lato" panose="020F0502020204030203" pitchFamily="34" charset="0"/>
            </a:endParaRP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45155" y="9127812"/>
            <a:ext cx="12441593" cy="338554"/>
          </a:xfrm>
          <a:prstGeom prst="rect">
            <a:avLst/>
          </a:prstGeom>
        </p:spPr>
        <p:txBody>
          <a:bodyPr wrap="square">
            <a:spAutoFit/>
          </a:bodyPr>
          <a:lstStyle/>
          <a:p>
            <a:r>
              <a:rPr lang="en-GB" sz="1600" dirty="0" smtClean="0">
                <a:solidFill>
                  <a:srgbClr val="002060"/>
                </a:solidFill>
                <a:latin typeface="Lato" panose="020F0502020204030203" pitchFamily="34" charset="0"/>
              </a:rPr>
              <a:t>*This table is not exhaustive and seeks to reflect some of the major knowledge, skills and communication developed in this subject area.</a:t>
            </a:r>
            <a:endParaRPr lang="en-GB" sz="1600" dirty="0">
              <a:solidFill>
                <a:srgbClr val="002060"/>
              </a:solidFill>
              <a:latin typeface="Lato" panose="020F0502020204030203" pitchFamily="34" charset="0"/>
            </a:endParaRPr>
          </a:p>
        </p:txBody>
      </p:sp>
    </p:spTree>
    <p:extLst>
      <p:ext uri="{BB962C8B-B14F-4D97-AF65-F5344CB8AC3E}">
        <p14:creationId xmlns:p14="http://schemas.microsoft.com/office/powerpoint/2010/main" val="36166532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324</Words>
  <Application>Microsoft Office PowerPoint</Application>
  <PresentationFormat>A3 Paper (297x420 mm)</PresentationFormat>
  <Paragraphs>48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Cassidy</dc:creator>
  <cp:lastModifiedBy>A Cassidy</cp:lastModifiedBy>
  <cp:revision>3</cp:revision>
  <dcterms:created xsi:type="dcterms:W3CDTF">2024-05-22T14:20:06Z</dcterms:created>
  <dcterms:modified xsi:type="dcterms:W3CDTF">2024-05-22T14:23:31Z</dcterms:modified>
</cp:coreProperties>
</file>