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4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466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964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05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119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01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46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31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560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473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091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381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BF4E1-61B4-42F7-8AFD-155CD910C626}" type="datetimeFigureOut">
              <a:rPr lang="en-GB" smtClean="0"/>
              <a:t>23/05/2024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6DC12E-B0C8-4986-946F-FDC0348AB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9784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889"/>
            <a:ext cx="1339028" cy="15187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226708" y="139015"/>
            <a:ext cx="8060220" cy="5447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940" dirty="0">
                <a:solidFill>
                  <a:srgbClr val="D29500"/>
                </a:solidFill>
                <a:latin typeface="Lato" panose="020F0502020204030203" pitchFamily="34" charset="0"/>
              </a:rPr>
              <a:t>KS3 ASSESSMENT </a:t>
            </a:r>
            <a:r>
              <a:rPr lang="en-GB" sz="2940" dirty="0">
                <a:solidFill>
                  <a:srgbClr val="002060"/>
                </a:solidFill>
                <a:latin typeface="Lato" panose="020F0502020204030203" pitchFamily="34" charset="0"/>
              </a:rPr>
              <a:t>IN </a:t>
            </a:r>
            <a:r>
              <a:rPr lang="en-GB" sz="2940" dirty="0" smtClean="0">
                <a:solidFill>
                  <a:srgbClr val="002060"/>
                </a:solidFill>
                <a:latin typeface="Lato" panose="020F0502020204030203" pitchFamily="34" charset="0"/>
              </a:rPr>
              <a:t>RELIGIOUS EDUCATION</a:t>
            </a:r>
            <a:endParaRPr lang="en-GB" sz="294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64571"/>
              </p:ext>
            </p:extLst>
          </p:nvPr>
        </p:nvGraphicFramePr>
        <p:xfrm>
          <a:off x="247082" y="1863526"/>
          <a:ext cx="12339667" cy="7161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548">
                  <a:extLst>
                    <a:ext uri="{9D8B030D-6E8A-4147-A177-3AD203B41FA5}">
                      <a16:colId xmlns:a16="http://schemas.microsoft.com/office/drawing/2014/main" val="351465365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3818681189"/>
                    </a:ext>
                  </a:extLst>
                </a:gridCol>
                <a:gridCol w="4502552">
                  <a:extLst>
                    <a:ext uri="{9D8B030D-6E8A-4147-A177-3AD203B41FA5}">
                      <a16:colId xmlns:a16="http://schemas.microsoft.com/office/drawing/2014/main" val="1485819097"/>
                    </a:ext>
                  </a:extLst>
                </a:gridCol>
                <a:gridCol w="2864015">
                  <a:extLst>
                    <a:ext uri="{9D8B030D-6E8A-4147-A177-3AD203B41FA5}">
                      <a16:colId xmlns:a16="http://schemas.microsoft.com/office/drawing/2014/main" val="266219313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330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Knowledge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Skills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Communication</a:t>
                      </a:r>
                      <a:endParaRPr lang="en-GB" sz="20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9283177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7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dirty="0" smtClean="0"/>
                        <a:t>(Source</a:t>
                      </a:r>
                      <a:r>
                        <a:rPr lang="en-GB" sz="1300" baseline="0" dirty="0" smtClean="0"/>
                        <a:t> to Summit)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Creation and covenant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Prophecy</a:t>
                      </a:r>
                      <a:r>
                        <a:rPr lang="en-GB" sz="1300" baseline="0" dirty="0" smtClean="0"/>
                        <a:t> and promise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Jesus in the Gospels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The Sacrament of Eucharist, the Last Supper and Passover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Pentecost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The Catholic Church and other Christian faiths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Investigating</a:t>
                      </a:r>
                      <a:r>
                        <a:rPr lang="en-GB" sz="1300" baseline="0" dirty="0" smtClean="0"/>
                        <a:t> by asking relevant questions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Interpreting by drawing meaning from artefacts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Reflection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Empathy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Evaluation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Analysis including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Comparison and contrast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Synthesis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Application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300" b="1" dirty="0" smtClean="0"/>
                        <a:t>As relevant to the topic studied</a:t>
                      </a:r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dirty="0" smtClean="0"/>
                        <a:t>Accurate use of spelling, punctuation and grammar in written</a:t>
                      </a:r>
                      <a:r>
                        <a:rPr lang="en-GB" sz="1300" baseline="0" dirty="0" smtClean="0"/>
                        <a:t> communication.</a:t>
                      </a:r>
                    </a:p>
                    <a:p>
                      <a:pPr marL="285750" marR="0" lvl="0" indent="-2857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00" baseline="0" dirty="0" smtClean="0"/>
                        <a:t>Development of RE specific vocabulary including key theological and disciplinary language. 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Contribute effectively to class discussions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Justify</a:t>
                      </a:r>
                      <a:r>
                        <a:rPr lang="en-GB" sz="1300" baseline="0" dirty="0" smtClean="0"/>
                        <a:t> positions and perspectives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Debate effectively using a range of methods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Articulate ideas with clarity </a:t>
                      </a: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8344070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8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The Old Testament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Covenant People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The New Testament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The Ten</a:t>
                      </a:r>
                      <a:r>
                        <a:rPr lang="en-GB" sz="1300" baseline="0" dirty="0" smtClean="0"/>
                        <a:t> Commandments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The Beatitudes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Reconciliation and Peace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Equality and justice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Islam</a:t>
                      </a: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8227416"/>
                  </a:ext>
                </a:extLst>
              </a:tr>
              <a:tr h="218010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/>
                        <a:t>Year 9</a:t>
                      </a:r>
                      <a:endParaRPr lang="en-GB" sz="2000" b="1" dirty="0"/>
                    </a:p>
                  </a:txBody>
                  <a:tcPr marL="118169" marR="118169" marT="59084" marB="59084" vert="vert270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95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Creation,</a:t>
                      </a:r>
                      <a:r>
                        <a:rPr lang="en-GB" sz="1300" baseline="0" dirty="0" smtClean="0"/>
                        <a:t> religion and science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aseline="0" dirty="0" smtClean="0"/>
                        <a:t>The sanctity and dignity of life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Judaism beliefs and teachings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 smtClean="0"/>
                        <a:t>Judaism - practices</a:t>
                      </a:r>
                      <a:endParaRPr lang="en-GB" sz="1300" dirty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300" dirty="0" smtClean="0"/>
                    </a:p>
                  </a:txBody>
                  <a:tcPr marL="118169" marR="118169" marT="59084" marB="59084"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963194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196524" y="729140"/>
            <a:ext cx="91975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RE is at the core of the curriculum at St Mary’s.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which follows the national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curriculum and the ‘Source to Summit’ model,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provides students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with wide range 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of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spiritual and theological knowledge</a:t>
            </a:r>
            <a:r>
              <a:rPr lang="en-GB" sz="1600" dirty="0">
                <a:solidFill>
                  <a:srgbClr val="002060"/>
                </a:solidFill>
                <a:latin typeface="Lato" panose="020F0502020204030203" pitchFamily="34" charset="0"/>
              </a:rPr>
              <a:t>, helps them develop </a:t>
            </a:r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vital evaluative and critical thinking skills and provides a forum for thoughtful communication.  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904" y="63355"/>
            <a:ext cx="1752845" cy="169729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45155" y="9127812"/>
            <a:ext cx="124415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solidFill>
                  <a:srgbClr val="002060"/>
                </a:solidFill>
                <a:latin typeface="Lato" panose="020F0502020204030203" pitchFamily="34" charset="0"/>
              </a:rPr>
              <a:t>*This table is not exhaustive and seeks to reflect some of the major knowledge, skills and communication developed in this subject area.</a:t>
            </a:r>
            <a:endParaRPr lang="en-GB" sz="1600" dirty="0">
              <a:solidFill>
                <a:srgbClr val="002060"/>
              </a:solidFill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913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235</Words>
  <Application>Microsoft Office PowerPoint</Application>
  <PresentationFormat>A3 Paper (297x420 mm)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Lato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 Cassidy</dc:creator>
  <cp:lastModifiedBy>A Cassidy</cp:lastModifiedBy>
  <cp:revision>5</cp:revision>
  <dcterms:created xsi:type="dcterms:W3CDTF">2024-05-23T13:17:49Z</dcterms:created>
  <dcterms:modified xsi:type="dcterms:W3CDTF">2024-05-23T13:54:51Z</dcterms:modified>
</cp:coreProperties>
</file>