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5"/>
  </p:sldMasterIdLst>
  <p:notesMasterIdLst>
    <p:notesMasterId r:id="rId10"/>
  </p:notesMasterIdLst>
  <p:sldIdLst>
    <p:sldId id="763" r:id="rId6"/>
    <p:sldId id="773" r:id="rId7"/>
    <p:sldId id="753" r:id="rId8"/>
    <p:sldId id="754"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Worthy, Charlotte" initials="WC" lastIdx="84" clrIdx="0">
    <p:extLst>
      <p:ext uri="{19B8F6BF-5375-455C-9EA6-DF929625EA0E}">
        <p15:presenceInfo xmlns:p15="http://schemas.microsoft.com/office/powerpoint/2012/main" userId="S-1-5-21-2047894233-766325340-581009308-6655" providerId="AD"/>
      </p:ext>
    </p:extLst>
  </p:cmAuthor>
  <p:cmAuthor id="2" name="Helm, Dave" initials="HD" lastIdx="9" clrIdx="1">
    <p:extLst>
      <p:ext uri="{19B8F6BF-5375-455C-9EA6-DF929625EA0E}">
        <p15:presenceInfo xmlns:p15="http://schemas.microsoft.com/office/powerpoint/2012/main" userId="S-1-5-21-2047894233-766325340-581009308-89567" providerId="AD"/>
      </p:ext>
    </p:extLst>
  </p:cmAuthor>
  <p:cmAuthor id="5" name="Wilding, Richard" initials="WR" lastIdx="3" clrIdx="2">
    <p:extLst>
      <p:ext uri="{19B8F6BF-5375-455C-9EA6-DF929625EA0E}">
        <p15:presenceInfo xmlns:p15="http://schemas.microsoft.com/office/powerpoint/2012/main" userId="S-1-5-21-2047894233-766325340-581009308-1909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7089" autoAdjust="0"/>
    <p:restoredTop sz="93979" autoAdjust="0"/>
  </p:normalViewPr>
  <p:slideViewPr>
    <p:cSldViewPr snapToGrid="0" snapToObjects="1">
      <p:cViewPr varScale="1">
        <p:scale>
          <a:sx n="106" d="100"/>
          <a:sy n="106" d="100"/>
        </p:scale>
        <p:origin x="84" y="3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commentAuthors" Target="commentAuthors.xml"/><Relationship Id="rId5" Type="http://schemas.openxmlformats.org/officeDocument/2006/relationships/slideMaster" Target="slideMasters/slideMaster1.xml"/><Relationship Id="rId15" Type="http://schemas.openxmlformats.org/officeDocument/2006/relationships/tableStyles" Target="tableStyles.xml"/><Relationship Id="rId10" Type="http://schemas.openxmlformats.org/officeDocument/2006/relationships/notesMaster" Target="notesMasters/notesMaster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14E5E60-EE27-45D9-BEC8-821A18030667}" type="datetimeFigureOut">
              <a:rPr lang="en-GB" smtClean="0"/>
              <a:t>16/10/2023</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732A3DC-28DA-4493-9820-20C61ED01F20}" type="slidenum">
              <a:rPr lang="en-GB" smtClean="0"/>
              <a:t>‹#›</a:t>
            </a:fld>
            <a:endParaRPr lang="en-GB" dirty="0"/>
          </a:p>
        </p:txBody>
      </p:sp>
    </p:spTree>
    <p:extLst>
      <p:ext uri="{BB962C8B-B14F-4D97-AF65-F5344CB8AC3E}">
        <p14:creationId xmlns:p14="http://schemas.microsoft.com/office/powerpoint/2010/main" val="34911848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13" name="Picture 12"/>
          <p:cNvPicPr>
            <a:picLocks noChangeAspect="1"/>
          </p:cNvPicPr>
          <p:nvPr userDrawn="1"/>
        </p:nvPicPr>
        <p:blipFill>
          <a:blip r:embed="rId2"/>
          <a:stretch>
            <a:fillRect/>
          </a:stretch>
        </p:blipFill>
        <p:spPr>
          <a:xfrm>
            <a:off x="287338" y="317885"/>
            <a:ext cx="11530414" cy="5735674"/>
          </a:xfrm>
          <a:prstGeom prst="rect">
            <a:avLst/>
          </a:prstGeom>
        </p:spPr>
      </p:pic>
      <p:sp>
        <p:nvSpPr>
          <p:cNvPr id="14" name="Rectangle 13"/>
          <p:cNvSpPr/>
          <p:nvPr userDrawn="1"/>
        </p:nvSpPr>
        <p:spPr>
          <a:xfrm>
            <a:off x="1613645" y="2144593"/>
            <a:ext cx="3780000" cy="1815778"/>
          </a:xfrm>
          <a:prstGeom prst="rect">
            <a:avLst/>
          </a:prstGeom>
          <a:solidFill>
            <a:srgbClr val="FFCA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6" name="Group 15"/>
          <p:cNvGrpSpPr/>
          <p:nvPr userDrawn="1"/>
        </p:nvGrpSpPr>
        <p:grpSpPr>
          <a:xfrm>
            <a:off x="287338" y="1715620"/>
            <a:ext cx="5734315" cy="2696583"/>
            <a:chOff x="287338" y="1715620"/>
            <a:chExt cx="5734315" cy="2696583"/>
          </a:xfrm>
        </p:grpSpPr>
        <p:sp>
          <p:nvSpPr>
            <p:cNvPr id="17" name="Rectangle 16"/>
            <p:cNvSpPr/>
            <p:nvPr userDrawn="1"/>
          </p:nvSpPr>
          <p:spPr>
            <a:xfrm>
              <a:off x="287338" y="1715620"/>
              <a:ext cx="5734315" cy="36000"/>
            </a:xfrm>
            <a:prstGeom prst="rect">
              <a:avLst/>
            </a:prstGeom>
            <a:solidFill>
              <a:srgbClr val="FFCA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p:cNvSpPr/>
            <p:nvPr userDrawn="1"/>
          </p:nvSpPr>
          <p:spPr>
            <a:xfrm>
              <a:off x="3128031" y="4375259"/>
              <a:ext cx="2880000" cy="36000"/>
            </a:xfrm>
            <a:prstGeom prst="rect">
              <a:avLst/>
            </a:prstGeom>
            <a:solidFill>
              <a:srgbClr val="FFCA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p:cNvSpPr/>
            <p:nvPr userDrawn="1"/>
          </p:nvSpPr>
          <p:spPr>
            <a:xfrm>
              <a:off x="5985652" y="1715620"/>
              <a:ext cx="36000" cy="2696583"/>
            </a:xfrm>
            <a:prstGeom prst="rect">
              <a:avLst/>
            </a:prstGeom>
            <a:solidFill>
              <a:srgbClr val="FFCA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113277226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14" name="Rectangle 13"/>
          <p:cNvSpPr/>
          <p:nvPr userDrawn="1"/>
        </p:nvSpPr>
        <p:spPr>
          <a:xfrm>
            <a:off x="1613645" y="2144593"/>
            <a:ext cx="3780000" cy="1815778"/>
          </a:xfrm>
          <a:prstGeom prst="rect">
            <a:avLst/>
          </a:prstGeom>
          <a:solidFill>
            <a:srgbClr val="FFCA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6" name="Group 15"/>
          <p:cNvGrpSpPr/>
          <p:nvPr userDrawn="1"/>
        </p:nvGrpSpPr>
        <p:grpSpPr>
          <a:xfrm>
            <a:off x="287338" y="1715620"/>
            <a:ext cx="5734315" cy="2696583"/>
            <a:chOff x="287338" y="1715620"/>
            <a:chExt cx="5734315" cy="2696583"/>
          </a:xfrm>
        </p:grpSpPr>
        <p:sp>
          <p:nvSpPr>
            <p:cNvPr id="17" name="Rectangle 16"/>
            <p:cNvSpPr/>
            <p:nvPr userDrawn="1"/>
          </p:nvSpPr>
          <p:spPr>
            <a:xfrm>
              <a:off x="287338" y="1715620"/>
              <a:ext cx="5734315" cy="36000"/>
            </a:xfrm>
            <a:prstGeom prst="rect">
              <a:avLst/>
            </a:prstGeom>
            <a:solidFill>
              <a:srgbClr val="FFCA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p:cNvSpPr/>
            <p:nvPr userDrawn="1"/>
          </p:nvSpPr>
          <p:spPr>
            <a:xfrm>
              <a:off x="3128031" y="4375259"/>
              <a:ext cx="2880000" cy="36000"/>
            </a:xfrm>
            <a:prstGeom prst="rect">
              <a:avLst/>
            </a:prstGeom>
            <a:solidFill>
              <a:srgbClr val="FFCA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p:cNvSpPr/>
            <p:nvPr userDrawn="1"/>
          </p:nvSpPr>
          <p:spPr>
            <a:xfrm>
              <a:off x="5985652" y="1715620"/>
              <a:ext cx="36000" cy="2696583"/>
            </a:xfrm>
            <a:prstGeom prst="rect">
              <a:avLst/>
            </a:prstGeom>
            <a:solidFill>
              <a:srgbClr val="FFCA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C529D0C-835A-FD46-B862-DAB455C7E4A0}" type="datetimeFigureOut">
              <a:rPr lang="en-US" smtClean="0"/>
              <a:t>10/16/2023</a:t>
            </a:fld>
            <a:endParaRPr lang="en-US"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991BFC7D-604F-7C4B-A40C-888091E5AA1B}" type="slidenum">
              <a:rPr lang="en-US" smtClean="0"/>
              <a:t>‹#›</a:t>
            </a:fld>
            <a:endParaRPr lang="en-US" dirty="0"/>
          </a:p>
        </p:txBody>
      </p:sp>
      <p:pic>
        <p:nvPicPr>
          <p:cNvPr id="7" name="Picture 6"/>
          <p:cNvPicPr>
            <a:picLocks noChangeAspect="1"/>
          </p:cNvPicPr>
          <p:nvPr userDrawn="1"/>
        </p:nvPicPr>
        <p:blipFill>
          <a:blip r:embed="rId2"/>
          <a:stretch>
            <a:fillRect/>
          </a:stretch>
        </p:blipFill>
        <p:spPr>
          <a:xfrm>
            <a:off x="9645280" y="148203"/>
            <a:ext cx="2162057" cy="879703"/>
          </a:xfrm>
          <a:prstGeom prst="rect">
            <a:avLst/>
          </a:prstGeom>
        </p:spPr>
      </p:pic>
    </p:spTree>
    <p:extLst>
      <p:ext uri="{BB962C8B-B14F-4D97-AF65-F5344CB8AC3E}">
        <p14:creationId xmlns:p14="http://schemas.microsoft.com/office/powerpoint/2010/main" val="10609944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C529D0C-835A-FD46-B862-DAB455C7E4A0}" type="datetimeFigureOut">
              <a:rPr lang="en-US" smtClean="0"/>
              <a:t>10/16/2023</a:t>
            </a:fld>
            <a:endParaRPr lang="en-US"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991BFC7D-604F-7C4B-A40C-888091E5AA1B}" type="slidenum">
              <a:rPr lang="en-US" smtClean="0"/>
              <a:t>‹#›</a:t>
            </a:fld>
            <a:endParaRPr lang="en-US" dirty="0"/>
          </a:p>
        </p:txBody>
      </p:sp>
    </p:spTree>
    <p:extLst>
      <p:ext uri="{BB962C8B-B14F-4D97-AF65-F5344CB8AC3E}">
        <p14:creationId xmlns:p14="http://schemas.microsoft.com/office/powerpoint/2010/main" val="15766303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8C529D0C-835A-FD46-B862-DAB455C7E4A0}" type="datetimeFigureOut">
              <a:rPr lang="en-US" smtClean="0"/>
              <a:t>10/16/2023</a:t>
            </a:fld>
            <a:endParaRPr lang="en-US" dirty="0"/>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991BFC7D-604F-7C4B-A40C-888091E5AA1B}" type="slidenum">
              <a:rPr lang="en-US" smtClean="0"/>
              <a:t>‹#›</a:t>
            </a:fld>
            <a:endParaRPr lang="en-US" dirty="0"/>
          </a:p>
        </p:txBody>
      </p:sp>
      <p:pic>
        <p:nvPicPr>
          <p:cNvPr id="8" name="Picture 7"/>
          <p:cNvPicPr>
            <a:picLocks noChangeAspect="1"/>
          </p:cNvPicPr>
          <p:nvPr userDrawn="1"/>
        </p:nvPicPr>
        <p:blipFill>
          <a:blip r:embed="rId2"/>
          <a:stretch>
            <a:fillRect/>
          </a:stretch>
        </p:blipFill>
        <p:spPr>
          <a:xfrm>
            <a:off x="9798302" y="143909"/>
            <a:ext cx="2164268" cy="883997"/>
          </a:xfrm>
          <a:prstGeom prst="rect">
            <a:avLst/>
          </a:prstGeom>
        </p:spPr>
      </p:pic>
    </p:spTree>
    <p:extLst>
      <p:ext uri="{BB962C8B-B14F-4D97-AF65-F5344CB8AC3E}">
        <p14:creationId xmlns:p14="http://schemas.microsoft.com/office/powerpoint/2010/main" val="6256561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8C529D0C-835A-FD46-B862-DAB455C7E4A0}" type="datetimeFigureOut">
              <a:rPr lang="en-US" smtClean="0"/>
              <a:t>10/16/2023</a:t>
            </a:fld>
            <a:endParaRPr lang="en-US" dirty="0"/>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991BFC7D-604F-7C4B-A40C-888091E5AA1B}" type="slidenum">
              <a:rPr lang="en-US" smtClean="0"/>
              <a:t>‹#›</a:t>
            </a:fld>
            <a:endParaRPr lang="en-US" dirty="0"/>
          </a:p>
        </p:txBody>
      </p:sp>
      <p:pic>
        <p:nvPicPr>
          <p:cNvPr id="10" name="Picture 9"/>
          <p:cNvPicPr>
            <a:picLocks noChangeAspect="1"/>
          </p:cNvPicPr>
          <p:nvPr userDrawn="1"/>
        </p:nvPicPr>
        <p:blipFill>
          <a:blip r:embed="rId2"/>
          <a:stretch>
            <a:fillRect/>
          </a:stretch>
        </p:blipFill>
        <p:spPr>
          <a:xfrm>
            <a:off x="9798303" y="139147"/>
            <a:ext cx="2164268" cy="883997"/>
          </a:xfrm>
          <a:prstGeom prst="rect">
            <a:avLst/>
          </a:prstGeom>
        </p:spPr>
      </p:pic>
    </p:spTree>
    <p:extLst>
      <p:ext uri="{BB962C8B-B14F-4D97-AF65-F5344CB8AC3E}">
        <p14:creationId xmlns:p14="http://schemas.microsoft.com/office/powerpoint/2010/main" val="13230109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8C529D0C-835A-FD46-B862-DAB455C7E4A0}" type="datetimeFigureOut">
              <a:rPr lang="en-US" smtClean="0"/>
              <a:t>10/16/2023</a:t>
            </a:fld>
            <a:endParaRPr lang="en-US" dirty="0"/>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991BFC7D-604F-7C4B-A40C-888091E5AA1B}" type="slidenum">
              <a:rPr lang="en-US" smtClean="0"/>
              <a:t>‹#›</a:t>
            </a:fld>
            <a:endParaRPr lang="en-US" dirty="0"/>
          </a:p>
        </p:txBody>
      </p:sp>
    </p:spTree>
    <p:extLst>
      <p:ext uri="{BB962C8B-B14F-4D97-AF65-F5344CB8AC3E}">
        <p14:creationId xmlns:p14="http://schemas.microsoft.com/office/powerpoint/2010/main" val="7993892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0"/>
            <a:ext cx="2743200" cy="365125"/>
          </a:xfrm>
          <a:prstGeom prst="rect">
            <a:avLst/>
          </a:prstGeom>
        </p:spPr>
        <p:txBody>
          <a:bodyPr/>
          <a:lstStyle/>
          <a:p>
            <a:fld id="{8C529D0C-835A-FD46-B862-DAB455C7E4A0}" type="datetimeFigureOut">
              <a:rPr lang="en-US" smtClean="0"/>
              <a:t>10/16/2023</a:t>
            </a:fld>
            <a:endParaRPr lang="en-US" dirty="0"/>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991BFC7D-604F-7C4B-A40C-888091E5AA1B}" type="slidenum">
              <a:rPr lang="en-US" smtClean="0"/>
              <a:t>‹#›</a:t>
            </a:fld>
            <a:endParaRPr lang="en-US" dirty="0"/>
          </a:p>
        </p:txBody>
      </p:sp>
      <p:pic>
        <p:nvPicPr>
          <p:cNvPr id="5" name="Picture 4"/>
          <p:cNvPicPr>
            <a:picLocks noChangeAspect="1"/>
          </p:cNvPicPr>
          <p:nvPr userDrawn="1"/>
        </p:nvPicPr>
        <p:blipFill>
          <a:blip r:embed="rId2"/>
          <a:stretch>
            <a:fillRect/>
          </a:stretch>
        </p:blipFill>
        <p:spPr>
          <a:xfrm>
            <a:off x="9687466" y="188382"/>
            <a:ext cx="2164268" cy="883997"/>
          </a:xfrm>
          <a:prstGeom prst="rect">
            <a:avLst/>
          </a:prstGeom>
        </p:spPr>
      </p:pic>
    </p:spTree>
    <p:extLst>
      <p:ext uri="{BB962C8B-B14F-4D97-AF65-F5344CB8AC3E}">
        <p14:creationId xmlns:p14="http://schemas.microsoft.com/office/powerpoint/2010/main" val="6770257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8C529D0C-835A-FD46-B862-DAB455C7E4A0}" type="datetimeFigureOut">
              <a:rPr lang="en-US" smtClean="0"/>
              <a:t>10/16/2023</a:t>
            </a:fld>
            <a:endParaRPr lang="en-US" dirty="0"/>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991BFC7D-604F-7C4B-A40C-888091E5AA1B}" type="slidenum">
              <a:rPr lang="en-US" smtClean="0"/>
              <a:t>‹#›</a:t>
            </a:fld>
            <a:endParaRPr lang="en-US" dirty="0"/>
          </a:p>
        </p:txBody>
      </p:sp>
      <p:pic>
        <p:nvPicPr>
          <p:cNvPr id="8" name="Picture 7"/>
          <p:cNvPicPr>
            <a:picLocks noChangeAspect="1"/>
          </p:cNvPicPr>
          <p:nvPr userDrawn="1"/>
        </p:nvPicPr>
        <p:blipFill>
          <a:blip r:embed="rId2"/>
          <a:stretch>
            <a:fillRect/>
          </a:stretch>
        </p:blipFill>
        <p:spPr>
          <a:xfrm>
            <a:off x="9733648" y="50126"/>
            <a:ext cx="2164268" cy="883997"/>
          </a:xfrm>
          <a:prstGeom prst="rect">
            <a:avLst/>
          </a:prstGeom>
        </p:spPr>
      </p:pic>
    </p:spTree>
    <p:extLst>
      <p:ext uri="{BB962C8B-B14F-4D97-AF65-F5344CB8AC3E}">
        <p14:creationId xmlns:p14="http://schemas.microsoft.com/office/powerpoint/2010/main" val="14034184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8C529D0C-835A-FD46-B862-DAB455C7E4A0}" type="datetimeFigureOut">
              <a:rPr lang="en-US" smtClean="0"/>
              <a:t>10/16/2023</a:t>
            </a:fld>
            <a:endParaRPr lang="en-US" dirty="0"/>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991BFC7D-604F-7C4B-A40C-888091E5AA1B}" type="slidenum">
              <a:rPr lang="en-US" smtClean="0"/>
              <a:t>‹#›</a:t>
            </a:fld>
            <a:endParaRPr lang="en-US" dirty="0"/>
          </a:p>
        </p:txBody>
      </p:sp>
      <p:pic>
        <p:nvPicPr>
          <p:cNvPr id="8" name="Picture 7"/>
          <p:cNvPicPr>
            <a:picLocks noChangeAspect="1"/>
          </p:cNvPicPr>
          <p:nvPr userDrawn="1"/>
        </p:nvPicPr>
        <p:blipFill>
          <a:blip r:embed="rId2"/>
          <a:stretch>
            <a:fillRect/>
          </a:stretch>
        </p:blipFill>
        <p:spPr>
          <a:xfrm>
            <a:off x="9789066" y="103428"/>
            <a:ext cx="2164268" cy="883997"/>
          </a:xfrm>
          <a:prstGeom prst="rect">
            <a:avLst/>
          </a:prstGeom>
        </p:spPr>
      </p:pic>
    </p:spTree>
    <p:extLst>
      <p:ext uri="{BB962C8B-B14F-4D97-AF65-F5344CB8AC3E}">
        <p14:creationId xmlns:p14="http://schemas.microsoft.com/office/powerpoint/2010/main" val="14408933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C529D0C-835A-FD46-B862-DAB455C7E4A0}" type="datetimeFigureOut">
              <a:rPr lang="en-US" smtClean="0"/>
              <a:t>10/16/2023</a:t>
            </a:fld>
            <a:endParaRPr lang="en-US"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991BFC7D-604F-7C4B-A40C-888091E5AA1B}" type="slidenum">
              <a:rPr lang="en-US" smtClean="0"/>
              <a:t>‹#›</a:t>
            </a:fld>
            <a:endParaRPr lang="en-US" dirty="0"/>
          </a:p>
        </p:txBody>
      </p:sp>
      <p:pic>
        <p:nvPicPr>
          <p:cNvPr id="7" name="Picture 6"/>
          <p:cNvPicPr>
            <a:picLocks noChangeAspect="1"/>
          </p:cNvPicPr>
          <p:nvPr userDrawn="1"/>
        </p:nvPicPr>
        <p:blipFill>
          <a:blip r:embed="rId2"/>
          <a:stretch>
            <a:fillRect/>
          </a:stretch>
        </p:blipFill>
        <p:spPr>
          <a:xfrm>
            <a:off x="9643069" y="185738"/>
            <a:ext cx="2164268" cy="883997"/>
          </a:xfrm>
          <a:prstGeom prst="rect">
            <a:avLst/>
          </a:prstGeom>
        </p:spPr>
      </p:pic>
    </p:spTree>
    <p:extLst>
      <p:ext uri="{BB962C8B-B14F-4D97-AF65-F5344CB8AC3E}">
        <p14:creationId xmlns:p14="http://schemas.microsoft.com/office/powerpoint/2010/main" val="20682071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C529D0C-835A-FD46-B862-DAB455C7E4A0}" type="datetimeFigureOut">
              <a:rPr lang="en-US" smtClean="0"/>
              <a:t>10/16/2023</a:t>
            </a:fld>
            <a:endParaRPr lang="en-US"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991BFC7D-604F-7C4B-A40C-888091E5AA1B}" type="slidenum">
              <a:rPr lang="en-US" smtClean="0"/>
              <a:t>‹#›</a:t>
            </a:fld>
            <a:endParaRPr lang="en-US" dirty="0"/>
          </a:p>
        </p:txBody>
      </p:sp>
      <p:pic>
        <p:nvPicPr>
          <p:cNvPr id="7" name="Picture 6"/>
          <p:cNvPicPr>
            <a:picLocks noChangeAspect="1"/>
          </p:cNvPicPr>
          <p:nvPr userDrawn="1"/>
        </p:nvPicPr>
        <p:blipFill>
          <a:blip r:embed="rId2"/>
          <a:stretch>
            <a:fillRect/>
          </a:stretch>
        </p:blipFill>
        <p:spPr>
          <a:xfrm>
            <a:off x="9844484" y="105256"/>
            <a:ext cx="2164268" cy="883997"/>
          </a:xfrm>
          <a:prstGeom prst="rect">
            <a:avLst/>
          </a:prstGeom>
        </p:spPr>
      </p:pic>
    </p:spTree>
    <p:extLst>
      <p:ext uri="{BB962C8B-B14F-4D97-AF65-F5344CB8AC3E}">
        <p14:creationId xmlns:p14="http://schemas.microsoft.com/office/powerpoint/2010/main" val="11877134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87337" y="365125"/>
            <a:ext cx="115200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87337" y="1825625"/>
            <a:ext cx="115200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7" name="Picture 6"/>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9177532" y="6283139"/>
            <a:ext cx="2711646" cy="378226"/>
          </a:xfrm>
          <a:prstGeom prst="rect">
            <a:avLst/>
          </a:prstGeom>
        </p:spPr>
      </p:pic>
      <p:pic>
        <p:nvPicPr>
          <p:cNvPr id="8" name="Picture 7"/>
          <p:cNvPicPr>
            <a:picLocks noChangeAspect="1"/>
          </p:cNvPicPr>
          <p:nvPr userDrawn="1"/>
        </p:nvPicPr>
        <p:blipFill>
          <a:blip r:embed="rId15">
            <a:extLst>
              <a:ext uri="{28A0092B-C50C-407E-A947-70E740481C1C}">
                <a14:useLocalDpi xmlns:a14="http://schemas.microsoft.com/office/drawing/2010/main" val="0"/>
              </a:ext>
            </a:extLst>
          </a:blip>
          <a:stretch>
            <a:fillRect/>
          </a:stretch>
        </p:blipFill>
        <p:spPr>
          <a:xfrm>
            <a:off x="287338" y="6370847"/>
            <a:ext cx="1702827" cy="236729"/>
          </a:xfrm>
          <a:prstGeom prst="rect">
            <a:avLst/>
          </a:prstGeom>
        </p:spPr>
      </p:pic>
      <p:sp>
        <p:nvSpPr>
          <p:cNvPr id="9" name="Rectangle 8"/>
          <p:cNvSpPr/>
          <p:nvPr userDrawn="1"/>
        </p:nvSpPr>
        <p:spPr>
          <a:xfrm>
            <a:off x="287337" y="6031688"/>
            <a:ext cx="11520000" cy="144000"/>
          </a:xfrm>
          <a:prstGeom prst="rect">
            <a:avLst/>
          </a:prstGeom>
          <a:solidFill>
            <a:srgbClr val="FFCA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893712941"/>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hyperlink" Target="https://www.nomisweb.co.uk/datasets/idbrent" TargetMode="External"/><Relationship Id="rId2" Type="http://schemas.openxmlformats.org/officeDocument/2006/relationships/image" Target="../media/image9.png"/><Relationship Id="rId1" Type="http://schemas.openxmlformats.org/officeDocument/2006/relationships/slideLayout" Target="../slideLayouts/slideLayout3.xml"/><Relationship Id="rId5" Type="http://schemas.openxmlformats.org/officeDocument/2006/relationships/hyperlink" Target="https://www.ons.gov.uk/economy/grossvalueaddedgva/datasets/nominalandrealregionalgrossvalueaddedbalancedbyindustry" TargetMode="External"/><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hyperlink" Target="https://www.nomisweb.co.uk/datasets/newbres6pub" TargetMode="External"/><Relationship Id="rId2" Type="http://schemas.openxmlformats.org/officeDocument/2006/relationships/image" Target="../media/image11.png"/><Relationship Id="rId1" Type="http://schemas.openxmlformats.org/officeDocument/2006/relationships/slideLayout" Target="../slideLayouts/slideLayout3.xml"/><Relationship Id="rId6" Type="http://schemas.openxmlformats.org/officeDocument/2006/relationships/image" Target="../media/image13.png"/><Relationship Id="rId5" Type="http://schemas.openxmlformats.org/officeDocument/2006/relationships/hyperlink" Target="https://www.nomisweb.co.uk/datasets/apsnew" TargetMode="External"/><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48644" y="365125"/>
            <a:ext cx="11106744" cy="738461"/>
          </a:xfrm>
        </p:spPr>
        <p:txBody>
          <a:bodyPr>
            <a:noAutofit/>
          </a:bodyPr>
          <a:lstStyle/>
          <a:p>
            <a:r>
              <a:rPr lang="en-GB" sz="3200" dirty="0" smtClean="0"/>
              <a:t>In-demand skills</a:t>
            </a:r>
            <a:endParaRPr lang="en-GB" sz="3200" dirty="0"/>
          </a:p>
        </p:txBody>
      </p:sp>
      <p:sp>
        <p:nvSpPr>
          <p:cNvPr id="6" name="Text Placeholder 5"/>
          <p:cNvSpPr>
            <a:spLocks noGrp="1"/>
          </p:cNvSpPr>
          <p:nvPr>
            <p:ph type="body" idx="1"/>
          </p:nvPr>
        </p:nvSpPr>
        <p:spPr>
          <a:xfrm>
            <a:off x="248644" y="1278928"/>
            <a:ext cx="5303892" cy="445047"/>
          </a:xfrm>
        </p:spPr>
        <p:txBody>
          <a:bodyPr/>
          <a:lstStyle/>
          <a:p>
            <a:r>
              <a:rPr lang="en-GB" b="0" dirty="0" smtClean="0"/>
              <a:t>Top hard skills</a:t>
            </a:r>
            <a:endParaRPr lang="en-GB" b="0" dirty="0"/>
          </a:p>
        </p:txBody>
      </p:sp>
      <p:pic>
        <p:nvPicPr>
          <p:cNvPr id="7" name="Content Placeholder 6" descr="Chart showing top specialised (hard) skills in Herefordshire - nursing, auditing and personal care are most in-demand."/>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84400" y="1741875"/>
            <a:ext cx="6256172" cy="3601366"/>
          </a:xfrm>
          <a:ln>
            <a:solidFill>
              <a:schemeClr val="tx1"/>
            </a:solidFill>
          </a:ln>
        </p:spPr>
      </p:pic>
      <p:sp>
        <p:nvSpPr>
          <p:cNvPr id="11" name="Text Placeholder 10"/>
          <p:cNvSpPr>
            <a:spLocks noGrp="1"/>
          </p:cNvSpPr>
          <p:nvPr>
            <p:ph type="body" sz="quarter" idx="3"/>
          </p:nvPr>
        </p:nvSpPr>
        <p:spPr>
          <a:xfrm>
            <a:off x="6346392" y="1278928"/>
            <a:ext cx="5008996" cy="462947"/>
          </a:xfrm>
        </p:spPr>
        <p:txBody>
          <a:bodyPr/>
          <a:lstStyle/>
          <a:p>
            <a:r>
              <a:rPr lang="en-GB" b="0" dirty="0" smtClean="0"/>
              <a:t>Top 10 hard skills by quarter</a:t>
            </a:r>
            <a:endParaRPr lang="en-GB" b="0" dirty="0"/>
          </a:p>
        </p:txBody>
      </p:sp>
      <p:pic>
        <p:nvPicPr>
          <p:cNvPr id="13" name="Content Placeholder 12" descr="Chart showing quarter-on-quarter change in top ten hard skills for Herefordshire for the past year."/>
          <p:cNvPicPr>
            <a:picLocks noGrp="1" noChangeAspect="1"/>
          </p:cNvPicPr>
          <p:nvPr>
            <p:ph sz="quarter" idx="4"/>
          </p:nvPr>
        </p:nvPicPr>
        <p:blipFill>
          <a:blip r:embed="rId3">
            <a:extLst>
              <a:ext uri="{28A0092B-C50C-407E-A947-70E740481C1C}">
                <a14:useLocalDpi xmlns:a14="http://schemas.microsoft.com/office/drawing/2010/main" val="0"/>
              </a:ext>
            </a:extLst>
          </a:blip>
          <a:stretch>
            <a:fillRect/>
          </a:stretch>
        </p:blipFill>
        <p:spPr>
          <a:xfrm>
            <a:off x="6346392" y="1741875"/>
            <a:ext cx="5836251" cy="4447788"/>
          </a:xfrm>
          <a:ln>
            <a:solidFill>
              <a:schemeClr val="tx1"/>
            </a:solidFill>
          </a:ln>
        </p:spPr>
      </p:pic>
      <p:sp>
        <p:nvSpPr>
          <p:cNvPr id="10" name="TextBox 9"/>
          <p:cNvSpPr txBox="1"/>
          <p:nvPr/>
        </p:nvSpPr>
        <p:spPr>
          <a:xfrm>
            <a:off x="2730202" y="5890201"/>
            <a:ext cx="3562598" cy="769441"/>
          </a:xfrm>
          <a:prstGeom prst="rect">
            <a:avLst/>
          </a:prstGeom>
          <a:solidFill>
            <a:schemeClr val="bg1"/>
          </a:solidFill>
          <a:ln>
            <a:solidFill>
              <a:schemeClr val="tx1"/>
            </a:solidFill>
          </a:ln>
        </p:spPr>
        <p:txBody>
          <a:bodyPr wrap="square" rtlCol="0">
            <a:spAutoFit/>
          </a:bodyPr>
          <a:lstStyle/>
          <a:p>
            <a:r>
              <a:rPr lang="en-GB" sz="1100" dirty="0"/>
              <a:t>S</a:t>
            </a:r>
            <a:r>
              <a:rPr lang="en-GB" sz="1100" dirty="0" smtClean="0"/>
              <a:t>ource: </a:t>
            </a:r>
            <a:r>
              <a:rPr lang="en-GB" sz="1100" dirty="0" err="1" smtClean="0"/>
              <a:t>Lightcast</a:t>
            </a:r>
            <a:r>
              <a:rPr lang="en-GB" sz="1100" dirty="0" smtClean="0"/>
              <a:t> (</a:t>
            </a:r>
            <a:r>
              <a:rPr lang="en-GB" sz="1100" dirty="0"/>
              <a:t>EMSI</a:t>
            </a:r>
            <a:r>
              <a:rPr lang="en-GB" sz="1100" dirty="0" smtClean="0"/>
              <a:t>): </a:t>
            </a:r>
            <a:r>
              <a:rPr lang="en-GB" sz="1100" dirty="0"/>
              <a:t>economicmodelling.co.uk</a:t>
            </a:r>
          </a:p>
          <a:p>
            <a:r>
              <a:rPr lang="en-GB" sz="1100" dirty="0" smtClean="0"/>
              <a:t>Date last updated: 3 August 2023</a:t>
            </a:r>
          </a:p>
          <a:p>
            <a:r>
              <a:rPr lang="en-GB" sz="1100" dirty="0" smtClean="0"/>
              <a:t>Frequency of update: Monthly</a:t>
            </a:r>
          </a:p>
          <a:p>
            <a:r>
              <a:rPr lang="en-GB" sz="1100" dirty="0" smtClean="0"/>
              <a:t>Next update:  September 2023</a:t>
            </a:r>
          </a:p>
        </p:txBody>
      </p:sp>
      <p:sp>
        <p:nvSpPr>
          <p:cNvPr id="8" name="TextBox 7"/>
          <p:cNvSpPr txBox="1"/>
          <p:nvPr/>
        </p:nvSpPr>
        <p:spPr>
          <a:xfrm>
            <a:off x="84400" y="5468447"/>
            <a:ext cx="6167417" cy="276999"/>
          </a:xfrm>
          <a:prstGeom prst="rect">
            <a:avLst/>
          </a:prstGeom>
          <a:noFill/>
          <a:ln>
            <a:solidFill>
              <a:schemeClr val="tx1"/>
            </a:solidFill>
          </a:ln>
        </p:spPr>
        <p:txBody>
          <a:bodyPr wrap="square" rtlCol="0">
            <a:spAutoFit/>
          </a:bodyPr>
          <a:lstStyle/>
          <a:p>
            <a:r>
              <a:rPr lang="en-US" sz="1200" b="1" dirty="0" smtClean="0">
                <a:solidFill>
                  <a:schemeClr val="bg1">
                    <a:lumMod val="65000"/>
                  </a:schemeClr>
                </a:solidFill>
              </a:rPr>
              <a:t>Need to know</a:t>
            </a:r>
            <a:r>
              <a:rPr lang="en-US" sz="1200" dirty="0" smtClean="0">
                <a:solidFill>
                  <a:schemeClr val="bg1">
                    <a:lumMod val="65000"/>
                  </a:schemeClr>
                </a:solidFill>
              </a:rPr>
              <a:t>:  Hard </a:t>
            </a:r>
            <a:r>
              <a:rPr lang="en-US" sz="1200" dirty="0">
                <a:solidFill>
                  <a:schemeClr val="bg1">
                    <a:lumMod val="65000"/>
                  </a:schemeClr>
                </a:solidFill>
              </a:rPr>
              <a:t>skills are abilities that have been taught to or learnt by a person.</a:t>
            </a:r>
            <a:endParaRPr lang="en-GB" sz="1200" dirty="0">
              <a:solidFill>
                <a:schemeClr val="bg1">
                  <a:lumMod val="65000"/>
                </a:schemeClr>
              </a:solidFill>
            </a:endParaRPr>
          </a:p>
        </p:txBody>
      </p:sp>
    </p:spTree>
    <p:extLst>
      <p:ext uri="{BB962C8B-B14F-4D97-AF65-F5344CB8AC3E}">
        <p14:creationId xmlns:p14="http://schemas.microsoft.com/office/powerpoint/2010/main" val="34653148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smtClean="0"/>
              <a:t>Hard to fill vacancies</a:t>
            </a:r>
            <a:endParaRPr lang="en-GB" sz="3200" dirty="0"/>
          </a:p>
        </p:txBody>
      </p:sp>
      <p:sp>
        <p:nvSpPr>
          <p:cNvPr id="3" name="Content Placeholder 2"/>
          <p:cNvSpPr>
            <a:spLocks noGrp="1"/>
          </p:cNvSpPr>
          <p:nvPr>
            <p:ph idx="1"/>
          </p:nvPr>
        </p:nvSpPr>
        <p:spPr>
          <a:xfrm>
            <a:off x="122093" y="1400752"/>
            <a:ext cx="11955111" cy="1847339"/>
          </a:xfrm>
          <a:ln w="38100">
            <a:solidFill>
              <a:srgbClr val="FFC000"/>
            </a:solidFill>
          </a:ln>
        </p:spPr>
        <p:txBody>
          <a:bodyPr>
            <a:normAutofit/>
          </a:bodyPr>
          <a:lstStyle/>
          <a:p>
            <a:pPr marL="0" indent="0">
              <a:buNone/>
            </a:pPr>
            <a:r>
              <a:rPr lang="en-GB" sz="1600" b="1" dirty="0" smtClean="0"/>
              <a:t>Key points</a:t>
            </a:r>
          </a:p>
          <a:p>
            <a:pPr>
              <a:lnSpc>
                <a:spcPct val="120000"/>
              </a:lnSpc>
            </a:pPr>
            <a:r>
              <a:rPr lang="en-GB" sz="1400" dirty="0" smtClean="0"/>
              <a:t>There </a:t>
            </a:r>
            <a:r>
              <a:rPr lang="en-GB" sz="1400" dirty="0"/>
              <a:t>is no standard definition of a “hard-to-fill” vacancy but the </a:t>
            </a:r>
            <a:r>
              <a:rPr lang="en-GB" sz="1400" dirty="0" smtClean="0"/>
              <a:t>table below shows those occupations (SOC 3 level) for the period July 2022 to June 2023 with a higher than average posting intensity.  Those which also have a higher than average median posting duration (highlighted in red) are likely to be those most difficult to fill. </a:t>
            </a:r>
            <a:endParaRPr lang="en-GB" sz="1400" dirty="0"/>
          </a:p>
          <a:p>
            <a:pPr>
              <a:lnSpc>
                <a:spcPct val="120000"/>
              </a:lnSpc>
            </a:pPr>
            <a:r>
              <a:rPr lang="en-GB" sz="1400" dirty="0"/>
              <a:t>This is the most timely proxy for “hard-to-fill” vacancies and although there are some issues associated with this </a:t>
            </a:r>
            <a:r>
              <a:rPr lang="en-GB" sz="1400" dirty="0" smtClean="0"/>
              <a:t>methodology, it </a:t>
            </a:r>
            <a:r>
              <a:rPr lang="en-GB" sz="1400" dirty="0"/>
              <a:t>has been shown to be a robust approximation</a:t>
            </a:r>
            <a:r>
              <a:rPr lang="en-GB" sz="1400" dirty="0" smtClean="0"/>
              <a:t>.</a:t>
            </a:r>
          </a:p>
          <a:p>
            <a:pPr>
              <a:lnSpc>
                <a:spcPct val="120000"/>
              </a:lnSpc>
            </a:pPr>
            <a:endParaRPr lang="en-GB" dirty="0" smtClean="0"/>
          </a:p>
          <a:p>
            <a:pPr>
              <a:lnSpc>
                <a:spcPct val="120000"/>
              </a:lnSpc>
            </a:pPr>
            <a:endParaRPr lang="en-GB" dirty="0"/>
          </a:p>
        </p:txBody>
      </p:sp>
      <p:pic>
        <p:nvPicPr>
          <p:cNvPr id="11" name="Picture 10" descr="Table showing those occupations most hard to fill for the period July 2022 to June 2022.  The most hard to fill were:&#10;Nursing and midwifery professionals&#10;Health and Social Services Managers and Directors&#10;Welfare Professionals&#10;Welfare and Housing Professionals&#10;Health Associate Professionals"/>
          <p:cNvPicPr>
            <a:picLocks noChangeAspect="1"/>
          </p:cNvPicPr>
          <p:nvPr/>
        </p:nvPicPr>
        <p:blipFill>
          <a:blip r:embed="rId2"/>
          <a:stretch>
            <a:fillRect/>
          </a:stretch>
        </p:blipFill>
        <p:spPr>
          <a:xfrm>
            <a:off x="165894" y="3343094"/>
            <a:ext cx="8384569" cy="3261565"/>
          </a:xfrm>
          <a:prstGeom prst="rect">
            <a:avLst/>
          </a:prstGeom>
          <a:solidFill>
            <a:schemeClr val="bg1"/>
          </a:solidFill>
          <a:ln>
            <a:solidFill>
              <a:schemeClr val="tx1"/>
            </a:solidFill>
          </a:ln>
        </p:spPr>
      </p:pic>
      <p:sp>
        <p:nvSpPr>
          <p:cNvPr id="6" name="TextBox 5"/>
          <p:cNvSpPr txBox="1"/>
          <p:nvPr/>
        </p:nvSpPr>
        <p:spPr>
          <a:xfrm>
            <a:off x="8642554" y="3343094"/>
            <a:ext cx="3395337" cy="2492990"/>
          </a:xfrm>
          <a:prstGeom prst="rect">
            <a:avLst/>
          </a:prstGeom>
          <a:solidFill>
            <a:schemeClr val="bg1"/>
          </a:solidFill>
          <a:ln>
            <a:solidFill>
              <a:schemeClr val="tx1"/>
            </a:solidFill>
          </a:ln>
        </p:spPr>
        <p:txBody>
          <a:bodyPr wrap="square" rtlCol="0">
            <a:spAutoFit/>
          </a:bodyPr>
          <a:lstStyle/>
          <a:p>
            <a:r>
              <a:rPr lang="en-GB" sz="1200" b="1" dirty="0" smtClean="0">
                <a:solidFill>
                  <a:schemeClr val="bg1">
                    <a:lumMod val="65000"/>
                  </a:schemeClr>
                </a:solidFill>
              </a:rPr>
              <a:t>Need to know</a:t>
            </a:r>
            <a:r>
              <a:rPr lang="en-GB" sz="1200" dirty="0" smtClean="0">
                <a:solidFill>
                  <a:schemeClr val="bg1">
                    <a:lumMod val="65000"/>
                  </a:schemeClr>
                </a:solidFill>
              </a:rPr>
              <a:t>: </a:t>
            </a:r>
            <a:r>
              <a:rPr lang="en-US" sz="1200" b="1" dirty="0">
                <a:solidFill>
                  <a:schemeClr val="bg1">
                    <a:lumMod val="65000"/>
                  </a:schemeClr>
                </a:solidFill>
              </a:rPr>
              <a:t>Posting Intensity </a:t>
            </a:r>
            <a:r>
              <a:rPr lang="en-US" sz="1200" dirty="0">
                <a:solidFill>
                  <a:schemeClr val="bg1">
                    <a:lumMod val="65000"/>
                  </a:schemeClr>
                </a:solidFill>
              </a:rPr>
              <a:t>is a ratio of total job postings to unique, or </a:t>
            </a:r>
            <a:r>
              <a:rPr lang="en-US" sz="1200" dirty="0" smtClean="0">
                <a:solidFill>
                  <a:schemeClr val="bg1">
                    <a:lumMod val="65000"/>
                  </a:schemeClr>
                </a:solidFill>
              </a:rPr>
              <a:t>de-duplicated</a:t>
            </a:r>
            <a:r>
              <a:rPr lang="en-US" sz="1200" dirty="0">
                <a:solidFill>
                  <a:schemeClr val="bg1">
                    <a:lumMod val="65000"/>
                  </a:schemeClr>
                </a:solidFill>
              </a:rPr>
              <a:t>, job postings. A higher than average posting intensity can mean that employers are putting more effort than normal into hiring that position. Posting intensity is available by occupation, by job title, by company, and by region</a:t>
            </a:r>
            <a:r>
              <a:rPr lang="en-US" sz="1200" dirty="0" smtClean="0">
                <a:solidFill>
                  <a:schemeClr val="bg1">
                    <a:lumMod val="65000"/>
                  </a:schemeClr>
                </a:solidFill>
              </a:rPr>
              <a:t>.  The </a:t>
            </a:r>
            <a:r>
              <a:rPr lang="en-US" sz="1200" b="1" dirty="0">
                <a:solidFill>
                  <a:schemeClr val="bg1">
                    <a:lumMod val="65000"/>
                  </a:schemeClr>
                </a:solidFill>
              </a:rPr>
              <a:t>median posting duration </a:t>
            </a:r>
            <a:r>
              <a:rPr lang="en-US" sz="1200" dirty="0">
                <a:solidFill>
                  <a:schemeClr val="bg1">
                    <a:lumMod val="65000"/>
                  </a:schemeClr>
                </a:solidFill>
              </a:rPr>
              <a:t>(how long a posting was live before it was taken down) </a:t>
            </a:r>
            <a:r>
              <a:rPr lang="en-US" sz="1200" dirty="0" smtClean="0">
                <a:solidFill>
                  <a:schemeClr val="bg1">
                    <a:lumMod val="65000"/>
                  </a:schemeClr>
                </a:solidFill>
              </a:rPr>
              <a:t>can </a:t>
            </a:r>
            <a:r>
              <a:rPr lang="en-US" sz="1200" dirty="0">
                <a:solidFill>
                  <a:schemeClr val="bg1">
                    <a:lumMod val="65000"/>
                  </a:schemeClr>
                </a:solidFill>
              </a:rPr>
              <a:t>be compared to the regional average for all postings in the region, giving </a:t>
            </a:r>
            <a:r>
              <a:rPr lang="en-US" sz="1200" dirty="0" smtClean="0">
                <a:solidFill>
                  <a:schemeClr val="bg1">
                    <a:lumMod val="65000"/>
                  </a:schemeClr>
                </a:solidFill>
              </a:rPr>
              <a:t>an </a:t>
            </a:r>
            <a:r>
              <a:rPr lang="en-US" sz="1200" dirty="0">
                <a:solidFill>
                  <a:schemeClr val="bg1">
                    <a:lumMod val="65000"/>
                  </a:schemeClr>
                </a:solidFill>
              </a:rPr>
              <a:t>indication of whether these positions are harder or easier to fill than the typical job posting. </a:t>
            </a:r>
            <a:endParaRPr lang="en-GB" sz="1200" dirty="0">
              <a:solidFill>
                <a:schemeClr val="bg1">
                  <a:lumMod val="65000"/>
                </a:schemeClr>
              </a:solidFill>
            </a:endParaRPr>
          </a:p>
        </p:txBody>
      </p:sp>
      <p:sp>
        <p:nvSpPr>
          <p:cNvPr id="10" name="TextBox 9"/>
          <p:cNvSpPr txBox="1"/>
          <p:nvPr/>
        </p:nvSpPr>
        <p:spPr>
          <a:xfrm>
            <a:off x="8656250" y="5931087"/>
            <a:ext cx="3381641" cy="769441"/>
          </a:xfrm>
          <a:prstGeom prst="rect">
            <a:avLst/>
          </a:prstGeom>
          <a:solidFill>
            <a:schemeClr val="bg1"/>
          </a:solidFill>
          <a:ln>
            <a:solidFill>
              <a:schemeClr val="tx1"/>
            </a:solidFill>
          </a:ln>
        </p:spPr>
        <p:txBody>
          <a:bodyPr wrap="square" rtlCol="0">
            <a:spAutoFit/>
          </a:bodyPr>
          <a:lstStyle/>
          <a:p>
            <a:r>
              <a:rPr lang="en-GB" sz="1100" dirty="0"/>
              <a:t>S</a:t>
            </a:r>
            <a:r>
              <a:rPr lang="en-GB" sz="1100" dirty="0" smtClean="0"/>
              <a:t>ource: </a:t>
            </a:r>
            <a:r>
              <a:rPr lang="en-GB" sz="1100" dirty="0" err="1" smtClean="0"/>
              <a:t>Lightcast</a:t>
            </a:r>
            <a:r>
              <a:rPr lang="en-GB" sz="1100" dirty="0" smtClean="0"/>
              <a:t> (</a:t>
            </a:r>
            <a:r>
              <a:rPr lang="en-GB" sz="1100" dirty="0"/>
              <a:t>EMSI</a:t>
            </a:r>
            <a:r>
              <a:rPr lang="en-GB" sz="1100" dirty="0" smtClean="0"/>
              <a:t>): </a:t>
            </a:r>
            <a:r>
              <a:rPr lang="en-GB" sz="1100" dirty="0"/>
              <a:t>economicmodelling.co.uk</a:t>
            </a:r>
          </a:p>
          <a:p>
            <a:r>
              <a:rPr lang="en-GB" sz="1100" dirty="0" smtClean="0"/>
              <a:t>Date last updated: July 2023</a:t>
            </a:r>
          </a:p>
          <a:p>
            <a:r>
              <a:rPr lang="en-GB" sz="1100" dirty="0" smtClean="0"/>
              <a:t>Frequency of update: Monthly</a:t>
            </a:r>
          </a:p>
          <a:p>
            <a:r>
              <a:rPr lang="en-GB" sz="1100" dirty="0" smtClean="0"/>
              <a:t>Next update:  </a:t>
            </a:r>
            <a:r>
              <a:rPr lang="en-GB" sz="1100" dirty="0" err="1" smtClean="0"/>
              <a:t>t.b.c</a:t>
            </a:r>
            <a:r>
              <a:rPr lang="en-GB" sz="1100" dirty="0" smtClean="0"/>
              <a:t>.</a:t>
            </a:r>
          </a:p>
        </p:txBody>
      </p:sp>
    </p:spTree>
    <p:extLst>
      <p:ext uri="{BB962C8B-B14F-4D97-AF65-F5344CB8AC3E}">
        <p14:creationId xmlns:p14="http://schemas.microsoft.com/office/powerpoint/2010/main" val="7090885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7337" y="1080655"/>
            <a:ext cx="11520000" cy="610033"/>
          </a:xfrm>
        </p:spPr>
        <p:txBody>
          <a:bodyPr>
            <a:noAutofit/>
          </a:bodyPr>
          <a:lstStyle/>
          <a:p>
            <a:r>
              <a:rPr lang="en-GB" sz="3200" dirty="0" smtClean="0"/>
              <a:t>Numbers of businesses (enterprises) by industry and size, and contribution to the value of economic output by industry</a:t>
            </a:r>
            <a:endParaRPr lang="en-GB" sz="3200" dirty="0"/>
          </a:p>
        </p:txBody>
      </p:sp>
      <p:sp>
        <p:nvSpPr>
          <p:cNvPr id="11" name="TextBox 10"/>
          <p:cNvSpPr txBox="1"/>
          <p:nvPr/>
        </p:nvSpPr>
        <p:spPr>
          <a:xfrm>
            <a:off x="2776082" y="5842337"/>
            <a:ext cx="6391669" cy="1015663"/>
          </a:xfrm>
          <a:prstGeom prst="rect">
            <a:avLst/>
          </a:prstGeom>
          <a:solidFill>
            <a:schemeClr val="bg1"/>
          </a:solidFill>
          <a:ln w="25400">
            <a:solidFill>
              <a:srgbClr val="FFC000"/>
            </a:solidFill>
          </a:ln>
        </p:spPr>
        <p:txBody>
          <a:bodyPr wrap="square" rtlCol="0">
            <a:spAutoFit/>
          </a:bodyPr>
          <a:lstStyle/>
          <a:p>
            <a:r>
              <a:rPr lang="en-GB" sz="1200" b="1" dirty="0" smtClean="0"/>
              <a:t>Key point</a:t>
            </a:r>
            <a:r>
              <a:rPr lang="en-GB" sz="1200" dirty="0" smtClean="0"/>
              <a:t>:</a:t>
            </a:r>
          </a:p>
          <a:p>
            <a:r>
              <a:rPr lang="en-GB" sz="1200" dirty="0" smtClean="0"/>
              <a:t>The structure of Herefordshire’s economy is significantly different to nationally and regionally, largely due to the rurality of the county, with agriculture, real-estate activities and manufacturing accounting for a greater proportion of economic output and financial and insurance activities and information and communication much less. </a:t>
            </a:r>
            <a:endParaRPr lang="en-GB" sz="1200" dirty="0"/>
          </a:p>
        </p:txBody>
      </p:sp>
      <p:pic>
        <p:nvPicPr>
          <p:cNvPr id="6" name="Picture 5" descr="Stacked bar chart showing the proportion of business enterprises by broad industrial group and size band in Herefordshire. "/>
          <p:cNvPicPr>
            <a:picLocks noChangeAspect="1"/>
          </p:cNvPicPr>
          <p:nvPr/>
        </p:nvPicPr>
        <p:blipFill>
          <a:blip r:embed="rId2"/>
          <a:stretch>
            <a:fillRect/>
          </a:stretch>
        </p:blipFill>
        <p:spPr>
          <a:xfrm>
            <a:off x="326440" y="1905601"/>
            <a:ext cx="5720897" cy="3840137"/>
          </a:xfrm>
          <a:prstGeom prst="rect">
            <a:avLst/>
          </a:prstGeom>
          <a:ln>
            <a:solidFill>
              <a:schemeClr val="tx1"/>
            </a:solidFill>
          </a:ln>
        </p:spPr>
      </p:pic>
      <p:sp>
        <p:nvSpPr>
          <p:cNvPr id="9" name="TextBox 8"/>
          <p:cNvSpPr txBox="1"/>
          <p:nvPr/>
        </p:nvSpPr>
        <p:spPr>
          <a:xfrm>
            <a:off x="326440" y="5881934"/>
            <a:ext cx="2414016" cy="784830"/>
          </a:xfrm>
          <a:prstGeom prst="rect">
            <a:avLst/>
          </a:prstGeom>
          <a:solidFill>
            <a:schemeClr val="bg1"/>
          </a:solidFill>
          <a:ln>
            <a:solidFill>
              <a:schemeClr val="tx1"/>
            </a:solidFill>
          </a:ln>
        </p:spPr>
        <p:txBody>
          <a:bodyPr wrap="square" rtlCol="0">
            <a:spAutoFit/>
          </a:bodyPr>
          <a:lstStyle/>
          <a:p>
            <a:r>
              <a:rPr lang="en-GB" sz="1200" dirty="0" smtClean="0"/>
              <a:t>Data s</a:t>
            </a:r>
            <a:r>
              <a:rPr lang="en-GB" sz="1100" dirty="0" smtClean="0"/>
              <a:t>ource: </a:t>
            </a:r>
            <a:r>
              <a:rPr lang="en-GB" sz="1100" dirty="0" smtClean="0">
                <a:hlinkClick r:id="rId3"/>
              </a:rPr>
              <a:t>ONS – NOMIS</a:t>
            </a:r>
            <a:endParaRPr lang="en-GB" sz="1100" dirty="0" smtClean="0"/>
          </a:p>
          <a:p>
            <a:r>
              <a:rPr lang="en-GB" sz="1100" dirty="0" smtClean="0"/>
              <a:t>Frequency</a:t>
            </a:r>
            <a:r>
              <a:rPr lang="en-GB" sz="1100" dirty="0"/>
              <a:t>:  </a:t>
            </a:r>
            <a:r>
              <a:rPr lang="en-GB" sz="1100" dirty="0" smtClean="0"/>
              <a:t>Annually</a:t>
            </a:r>
            <a:endParaRPr lang="en-GB" sz="1100" dirty="0"/>
          </a:p>
          <a:p>
            <a:r>
              <a:rPr lang="en-GB" sz="1100" dirty="0"/>
              <a:t>Last updated: </a:t>
            </a:r>
            <a:r>
              <a:rPr lang="en-GB" sz="1100" dirty="0" smtClean="0"/>
              <a:t>28 September 2022</a:t>
            </a:r>
          </a:p>
          <a:p>
            <a:r>
              <a:rPr lang="en-GB" sz="1100" dirty="0" smtClean="0"/>
              <a:t>Next update:  31 October 2023.</a:t>
            </a:r>
            <a:endParaRPr lang="en-GB" sz="1100" dirty="0"/>
          </a:p>
        </p:txBody>
      </p:sp>
      <p:pic>
        <p:nvPicPr>
          <p:cNvPr id="8" name="Content Placeholder 7" descr="Bar chart showing the proportion of Gross Value Added (GVA) by broad industrial group for Herefordshire, the West Midlands and England."/>
          <p:cNvPicPr>
            <a:picLocks noGrp="1" noChangeAspect="1"/>
          </p:cNvPicPr>
          <p:nvPr>
            <p:ph idx="1"/>
          </p:nvPr>
        </p:nvPicPr>
        <p:blipFill>
          <a:blip r:embed="rId4"/>
          <a:stretch>
            <a:fillRect/>
          </a:stretch>
        </p:blipFill>
        <p:spPr>
          <a:xfrm>
            <a:off x="6218441" y="1911380"/>
            <a:ext cx="5799103" cy="3834358"/>
          </a:xfrm>
          <a:prstGeom prst="rect">
            <a:avLst/>
          </a:prstGeom>
          <a:ln>
            <a:solidFill>
              <a:schemeClr val="tx1"/>
            </a:solidFill>
          </a:ln>
        </p:spPr>
      </p:pic>
      <p:sp>
        <p:nvSpPr>
          <p:cNvPr id="10" name="TextBox 9">
            <a:hlinkClick r:id="rId5"/>
          </p:cNvPr>
          <p:cNvSpPr txBox="1"/>
          <p:nvPr/>
        </p:nvSpPr>
        <p:spPr>
          <a:xfrm>
            <a:off x="9167751" y="5881934"/>
            <a:ext cx="2849793" cy="784830"/>
          </a:xfrm>
          <a:prstGeom prst="rect">
            <a:avLst/>
          </a:prstGeom>
          <a:solidFill>
            <a:schemeClr val="bg1"/>
          </a:solidFill>
          <a:ln>
            <a:solidFill>
              <a:schemeClr val="tx1"/>
            </a:solidFill>
          </a:ln>
        </p:spPr>
        <p:txBody>
          <a:bodyPr wrap="square" rtlCol="0">
            <a:spAutoFit/>
          </a:bodyPr>
          <a:lstStyle/>
          <a:p>
            <a:r>
              <a:rPr lang="en-GB" sz="1200" dirty="0" smtClean="0"/>
              <a:t>Data s</a:t>
            </a:r>
            <a:r>
              <a:rPr lang="en-GB" sz="1100" dirty="0" smtClean="0"/>
              <a:t>ource: </a:t>
            </a:r>
            <a:r>
              <a:rPr lang="en-GB" sz="1100" dirty="0" smtClean="0">
                <a:hlinkClick r:id="rId5"/>
              </a:rPr>
              <a:t>ONS</a:t>
            </a:r>
            <a:endParaRPr lang="en-GB" sz="1100" dirty="0" smtClean="0"/>
          </a:p>
          <a:p>
            <a:r>
              <a:rPr lang="en-GB" sz="1100" dirty="0" smtClean="0"/>
              <a:t>Frequency</a:t>
            </a:r>
            <a:r>
              <a:rPr lang="en-GB" sz="1100" dirty="0"/>
              <a:t>:  </a:t>
            </a:r>
            <a:r>
              <a:rPr lang="en-GB" sz="1100" dirty="0" smtClean="0"/>
              <a:t>Annually</a:t>
            </a:r>
            <a:endParaRPr lang="en-GB" sz="1100" dirty="0"/>
          </a:p>
          <a:p>
            <a:r>
              <a:rPr lang="en-GB" sz="1100" dirty="0"/>
              <a:t>Last updated: </a:t>
            </a:r>
            <a:r>
              <a:rPr lang="en-GB" sz="1100" dirty="0" smtClean="0"/>
              <a:t>25 April 2023</a:t>
            </a:r>
          </a:p>
          <a:p>
            <a:r>
              <a:rPr lang="en-GB" sz="1100" dirty="0" smtClean="0"/>
              <a:t>Next update:  March 2024.</a:t>
            </a:r>
            <a:endParaRPr lang="en-GB" sz="1100" dirty="0"/>
          </a:p>
        </p:txBody>
      </p:sp>
    </p:spTree>
    <p:extLst>
      <p:ext uri="{BB962C8B-B14F-4D97-AF65-F5344CB8AC3E}">
        <p14:creationId xmlns:p14="http://schemas.microsoft.com/office/powerpoint/2010/main" val="7360116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7337" y="365126"/>
            <a:ext cx="11520000" cy="851418"/>
          </a:xfrm>
        </p:spPr>
        <p:txBody>
          <a:bodyPr>
            <a:normAutofit/>
          </a:bodyPr>
          <a:lstStyle/>
          <a:p>
            <a:r>
              <a:rPr lang="en-GB" sz="3200" dirty="0" smtClean="0"/>
              <a:t>Distribution of jobs</a:t>
            </a:r>
            <a:endParaRPr lang="en-GB" sz="3200" dirty="0"/>
          </a:p>
        </p:txBody>
      </p:sp>
      <p:pic>
        <p:nvPicPr>
          <p:cNvPr id="9" name="Picture 8" descr="Bar chart showing the proportion of employments by broad industrial group for Herefordshire, the West Midlands and England."/>
          <p:cNvPicPr>
            <a:picLocks noChangeAspect="1"/>
          </p:cNvPicPr>
          <p:nvPr/>
        </p:nvPicPr>
        <p:blipFill>
          <a:blip r:embed="rId2"/>
          <a:stretch>
            <a:fillRect/>
          </a:stretch>
        </p:blipFill>
        <p:spPr>
          <a:xfrm>
            <a:off x="287337" y="1284582"/>
            <a:ext cx="6785436" cy="4688230"/>
          </a:xfrm>
          <a:prstGeom prst="rect">
            <a:avLst/>
          </a:prstGeom>
          <a:ln>
            <a:solidFill>
              <a:schemeClr val="tx1"/>
            </a:solidFill>
          </a:ln>
        </p:spPr>
      </p:pic>
      <p:sp>
        <p:nvSpPr>
          <p:cNvPr id="10" name="TextBox 9"/>
          <p:cNvSpPr txBox="1"/>
          <p:nvPr/>
        </p:nvSpPr>
        <p:spPr>
          <a:xfrm>
            <a:off x="287337" y="5972812"/>
            <a:ext cx="2414016" cy="784830"/>
          </a:xfrm>
          <a:prstGeom prst="rect">
            <a:avLst/>
          </a:prstGeom>
          <a:solidFill>
            <a:schemeClr val="bg1"/>
          </a:solidFill>
          <a:ln>
            <a:solidFill>
              <a:schemeClr val="tx1"/>
            </a:solidFill>
          </a:ln>
        </p:spPr>
        <p:txBody>
          <a:bodyPr wrap="square" rtlCol="0">
            <a:spAutoFit/>
          </a:bodyPr>
          <a:lstStyle/>
          <a:p>
            <a:r>
              <a:rPr lang="en-GB" sz="1200" dirty="0" smtClean="0"/>
              <a:t>Data s</a:t>
            </a:r>
            <a:r>
              <a:rPr lang="en-GB" sz="1100" dirty="0" smtClean="0"/>
              <a:t>ource: </a:t>
            </a:r>
            <a:r>
              <a:rPr lang="en-GB" sz="1100" dirty="0" smtClean="0">
                <a:hlinkClick r:id="rId3"/>
              </a:rPr>
              <a:t>ONS – NOMIS</a:t>
            </a:r>
            <a:endParaRPr lang="en-GB" sz="1100" dirty="0" smtClean="0"/>
          </a:p>
          <a:p>
            <a:r>
              <a:rPr lang="en-GB" sz="1100" dirty="0" smtClean="0"/>
              <a:t>Frequency</a:t>
            </a:r>
            <a:r>
              <a:rPr lang="en-GB" sz="1100"/>
              <a:t>:  </a:t>
            </a:r>
            <a:r>
              <a:rPr lang="en-GB" sz="1100" smtClean="0"/>
              <a:t>Annually</a:t>
            </a:r>
            <a:endParaRPr lang="en-GB" sz="1100" dirty="0"/>
          </a:p>
          <a:p>
            <a:r>
              <a:rPr lang="en-GB" sz="1100" dirty="0"/>
              <a:t>Last updated: </a:t>
            </a:r>
            <a:r>
              <a:rPr lang="en-GB" sz="1100" dirty="0" smtClean="0"/>
              <a:t>13 October 2022</a:t>
            </a:r>
          </a:p>
          <a:p>
            <a:r>
              <a:rPr lang="en-GB" sz="1100" dirty="0" smtClean="0"/>
              <a:t>Next update:  30 October 2023</a:t>
            </a:r>
            <a:endParaRPr lang="en-GB" sz="1100" dirty="0"/>
          </a:p>
        </p:txBody>
      </p:sp>
      <p:pic>
        <p:nvPicPr>
          <p:cNvPr id="6" name="Content Placeholder 5" descr="Column chart showing the proportion of the working age population (16-64) who are self-employed (total, male and female) for Herefordshire, the West Midlands and England.  Herefordshire has a significantly higher rate of self-employment than regionally and a higher rate than nationally."/>
          <p:cNvPicPr>
            <a:picLocks noGrp="1" noChangeAspect="1"/>
          </p:cNvPicPr>
          <p:nvPr>
            <p:ph idx="1"/>
          </p:nvPr>
        </p:nvPicPr>
        <p:blipFill>
          <a:blip r:embed="rId4"/>
          <a:stretch>
            <a:fillRect/>
          </a:stretch>
        </p:blipFill>
        <p:spPr>
          <a:xfrm>
            <a:off x="7177096" y="1284582"/>
            <a:ext cx="4911985" cy="2894267"/>
          </a:xfrm>
          <a:prstGeom prst="rect">
            <a:avLst/>
          </a:prstGeom>
          <a:ln>
            <a:solidFill>
              <a:schemeClr val="tx1"/>
            </a:solidFill>
          </a:ln>
        </p:spPr>
      </p:pic>
      <p:sp>
        <p:nvSpPr>
          <p:cNvPr id="11" name="TextBox 10"/>
          <p:cNvSpPr txBox="1"/>
          <p:nvPr/>
        </p:nvSpPr>
        <p:spPr>
          <a:xfrm>
            <a:off x="6479201" y="4250692"/>
            <a:ext cx="2275472" cy="784830"/>
          </a:xfrm>
          <a:prstGeom prst="rect">
            <a:avLst/>
          </a:prstGeom>
          <a:solidFill>
            <a:schemeClr val="bg1"/>
          </a:solidFill>
          <a:ln>
            <a:solidFill>
              <a:schemeClr val="tx1"/>
            </a:solidFill>
          </a:ln>
        </p:spPr>
        <p:txBody>
          <a:bodyPr wrap="square" rtlCol="0">
            <a:spAutoFit/>
          </a:bodyPr>
          <a:lstStyle/>
          <a:p>
            <a:r>
              <a:rPr lang="en-GB" sz="1200" dirty="0" smtClean="0"/>
              <a:t>Data s</a:t>
            </a:r>
            <a:r>
              <a:rPr lang="en-GB" sz="1100" dirty="0" smtClean="0"/>
              <a:t>ource: </a:t>
            </a:r>
            <a:r>
              <a:rPr lang="en-GB" sz="1100" dirty="0" smtClean="0">
                <a:hlinkClick r:id="rId5"/>
              </a:rPr>
              <a:t>ONS – NOMIS</a:t>
            </a:r>
            <a:endParaRPr lang="en-GB" sz="1100" dirty="0" smtClean="0"/>
          </a:p>
          <a:p>
            <a:r>
              <a:rPr lang="en-GB" sz="1100" dirty="0" smtClean="0"/>
              <a:t>Frequency</a:t>
            </a:r>
            <a:r>
              <a:rPr lang="en-GB" sz="1100" dirty="0"/>
              <a:t>:  </a:t>
            </a:r>
            <a:r>
              <a:rPr lang="en-GB" sz="1100" dirty="0" smtClean="0"/>
              <a:t>Quarterly</a:t>
            </a:r>
            <a:endParaRPr lang="en-GB" sz="1100" dirty="0"/>
          </a:p>
          <a:p>
            <a:r>
              <a:rPr lang="en-GB" sz="1100" dirty="0"/>
              <a:t>Last updated: </a:t>
            </a:r>
            <a:r>
              <a:rPr lang="en-GB" sz="1100" dirty="0" smtClean="0"/>
              <a:t>15 August 2023</a:t>
            </a:r>
          </a:p>
          <a:p>
            <a:r>
              <a:rPr lang="en-GB" sz="1100" dirty="0" smtClean="0"/>
              <a:t>Next update:  17 October 2023</a:t>
            </a:r>
            <a:endParaRPr lang="en-GB" sz="1100" dirty="0"/>
          </a:p>
        </p:txBody>
      </p:sp>
      <p:pic>
        <p:nvPicPr>
          <p:cNvPr id="7" name="Picture 6" descr="Column chart showing that a slightly smaller proportion of people are employed in the public sector in Herefordshire than regionally or nationally."/>
          <p:cNvPicPr>
            <a:picLocks noChangeAspect="1"/>
          </p:cNvPicPr>
          <p:nvPr/>
        </p:nvPicPr>
        <p:blipFill>
          <a:blip r:embed="rId6"/>
          <a:stretch>
            <a:fillRect/>
          </a:stretch>
        </p:blipFill>
        <p:spPr>
          <a:xfrm>
            <a:off x="8758989" y="4250692"/>
            <a:ext cx="3330092" cy="2001598"/>
          </a:xfrm>
          <a:prstGeom prst="rect">
            <a:avLst/>
          </a:prstGeom>
          <a:ln>
            <a:solidFill>
              <a:schemeClr val="tx1"/>
            </a:solidFill>
          </a:ln>
        </p:spPr>
      </p:pic>
      <p:sp>
        <p:nvSpPr>
          <p:cNvPr id="14" name="TextBox 13"/>
          <p:cNvSpPr txBox="1"/>
          <p:nvPr/>
        </p:nvSpPr>
        <p:spPr>
          <a:xfrm>
            <a:off x="6479201" y="5111752"/>
            <a:ext cx="2279788" cy="784830"/>
          </a:xfrm>
          <a:prstGeom prst="rect">
            <a:avLst/>
          </a:prstGeom>
          <a:solidFill>
            <a:schemeClr val="bg1"/>
          </a:solidFill>
          <a:ln>
            <a:solidFill>
              <a:schemeClr val="tx1"/>
            </a:solidFill>
          </a:ln>
        </p:spPr>
        <p:txBody>
          <a:bodyPr wrap="square" rtlCol="0">
            <a:spAutoFit/>
          </a:bodyPr>
          <a:lstStyle/>
          <a:p>
            <a:r>
              <a:rPr lang="en-GB" sz="1200" dirty="0" smtClean="0"/>
              <a:t>Data s</a:t>
            </a:r>
            <a:r>
              <a:rPr lang="en-GB" sz="1100" dirty="0" smtClean="0"/>
              <a:t>ource: </a:t>
            </a:r>
            <a:r>
              <a:rPr lang="en-GB" sz="1100" dirty="0" smtClean="0">
                <a:hlinkClick r:id="rId3"/>
              </a:rPr>
              <a:t>ONS – NOMIS</a:t>
            </a:r>
            <a:endParaRPr lang="en-GB" sz="1100" dirty="0" smtClean="0"/>
          </a:p>
          <a:p>
            <a:r>
              <a:rPr lang="en-GB" sz="1100" dirty="0" smtClean="0"/>
              <a:t>Frequency</a:t>
            </a:r>
            <a:r>
              <a:rPr lang="en-GB" sz="1100" dirty="0"/>
              <a:t>:  </a:t>
            </a:r>
            <a:r>
              <a:rPr lang="en-GB" sz="1100" dirty="0" smtClean="0"/>
              <a:t>Quarterly</a:t>
            </a:r>
            <a:endParaRPr lang="en-GB" sz="1100" dirty="0"/>
          </a:p>
          <a:p>
            <a:r>
              <a:rPr lang="en-GB" sz="1100" dirty="0"/>
              <a:t>Last updated: </a:t>
            </a:r>
            <a:r>
              <a:rPr lang="en-GB" sz="1100" dirty="0" smtClean="0"/>
              <a:t>15 August 2023</a:t>
            </a:r>
          </a:p>
          <a:p>
            <a:r>
              <a:rPr lang="en-GB" sz="1100" dirty="0" smtClean="0"/>
              <a:t>Next update:  17 October 2023</a:t>
            </a:r>
            <a:endParaRPr lang="en-GB" sz="1100" dirty="0"/>
          </a:p>
        </p:txBody>
      </p:sp>
      <p:sp>
        <p:nvSpPr>
          <p:cNvPr id="17" name="TextBox 16"/>
          <p:cNvSpPr txBox="1"/>
          <p:nvPr/>
        </p:nvSpPr>
        <p:spPr>
          <a:xfrm>
            <a:off x="2701353" y="5994684"/>
            <a:ext cx="6191864" cy="830997"/>
          </a:xfrm>
          <a:prstGeom prst="rect">
            <a:avLst/>
          </a:prstGeom>
          <a:solidFill>
            <a:schemeClr val="bg1"/>
          </a:solidFill>
          <a:ln w="25400">
            <a:solidFill>
              <a:srgbClr val="FFC000"/>
            </a:solidFill>
          </a:ln>
        </p:spPr>
        <p:txBody>
          <a:bodyPr wrap="square" rtlCol="0">
            <a:spAutoFit/>
          </a:bodyPr>
          <a:lstStyle/>
          <a:p>
            <a:r>
              <a:rPr lang="en-GB" sz="1200" b="1" dirty="0" smtClean="0"/>
              <a:t>Key points:</a:t>
            </a:r>
          </a:p>
          <a:p>
            <a:r>
              <a:rPr lang="en-GB" sz="1200" dirty="0" smtClean="0"/>
              <a:t>A higher proportion of jobs are in agriculture and manufacturing than nationally.  A greater proportion of people are self-employed than nationally.  Most jobs are in the private sector. </a:t>
            </a:r>
            <a:endParaRPr lang="en-GB" sz="1200" dirty="0"/>
          </a:p>
        </p:txBody>
      </p:sp>
    </p:spTree>
    <p:extLst>
      <p:ext uri="{BB962C8B-B14F-4D97-AF65-F5344CB8AC3E}">
        <p14:creationId xmlns:p14="http://schemas.microsoft.com/office/powerpoint/2010/main" val="24941159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lides for members session December 2018" id="{4C06133F-E414-4267-B4C4-492064D039F5}" vid="{AC3BF778-5BDC-41C2-8933-1D217945415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dlc_DocId xmlns="785528a6-32f5-452f-8308-80ce7c30b3ce">HCOUNCIL-48-736</_dlc_DocId>
    <_dlc_DocIdUrl xmlns="785528a6-32f5-452f-8308-80ce7c30b3ce">
      <Url>https://apps.herefordshire.gov.uk/communicationstoolkit/_layouts/15/DocIdRedir.aspx?ID=HCOUNCIL-48-736</Url>
      <Description>HCOUNCIL-48-736</Description>
    </_dlc_DocIdUrl>
    <a6cee0ee38274d03a2244fd0d7af2e56 xmlns="380969fb-86ba-427f-8d63-edb9920bc495">
      <Terms xmlns="http://schemas.microsoft.com/office/infopath/2007/PartnerControls"/>
    </a6cee0ee38274d03a2244fd0d7af2e56>
    <Summary_x0020_of_x0020_contents xmlns="380969fb-86ba-427f-8d63-edb9920bc495" xsi:nil="true"/>
    <Date_x003a_ xmlns="380969fb-86ba-427f-8d63-edb9920bc495" xsi:nil="true"/>
    <TaxCatchAll xmlns="785528a6-32f5-452f-8308-80ce7c30b3ce">
      <Value>299</Value>
      <Value>300</Value>
    </TaxCatchAll>
    <n0425a8407db4fe5b25990a2abc67e9c xmlns="380969fb-86ba-427f-8d63-edb9920bc495">
      <Terms xmlns="http://schemas.microsoft.com/office/infopath/2007/PartnerControls"/>
    </n0425a8407db4fe5b25990a2abc67e9c>
    <i63fdb31de014b12a53dc9978b7b9fef xmlns="380969fb-86ba-427f-8d63-edb9920bc495">
      <Terms xmlns="http://schemas.microsoft.com/office/infopath/2007/PartnerControls">
        <TermInfo xmlns="http://schemas.microsoft.com/office/infopath/2007/PartnerControls">
          <TermName xmlns="http://schemas.microsoft.com/office/infopath/2007/PartnerControls">Template</TermName>
          <TermId xmlns="http://schemas.microsoft.com/office/infopath/2007/PartnerControls">77cdb05f-c51e-4611-914f-31c3a09203db</TermId>
        </TermInfo>
      </Terms>
    </i63fdb31de014b12a53dc9978b7b9fef>
    <f1c6999a444a4595833ed3ee2044a84d xmlns="380969fb-86ba-427f-8d63-edb9920bc495">
      <Terms xmlns="http://schemas.microsoft.com/office/infopath/2007/PartnerControls">
        <TermInfo xmlns="http://schemas.microsoft.com/office/infopath/2007/PartnerControls">
          <TermName xmlns="http://schemas.microsoft.com/office/infopath/2007/PartnerControls">Design</TermName>
          <TermId xmlns="http://schemas.microsoft.com/office/infopath/2007/PartnerControls">c65c5619-539f-4304-904b-2cbcb750c49f</TermId>
        </TermInfo>
      </Terms>
    </f1c6999a444a4595833ed3ee2044a84d>
  </documentManagement>
</p:properties>
</file>

<file path=customXml/item4.xml><?xml version="1.0" encoding="utf-8"?>
<ct:contentTypeSchema xmlns:ct="http://schemas.microsoft.com/office/2006/metadata/contentType" xmlns:ma="http://schemas.microsoft.com/office/2006/metadata/properties/metaAttributes" ct:_="" ma:_="" ma:contentTypeName="Document" ma:contentTypeID="0x0101008CA920995D693E41ABB64C713481F65E" ma:contentTypeVersion="30" ma:contentTypeDescription="Create a new document." ma:contentTypeScope="" ma:versionID="c02685bd0119a8c112d1a062023715e5">
  <xsd:schema xmlns:xsd="http://www.w3.org/2001/XMLSchema" xmlns:xs="http://www.w3.org/2001/XMLSchema" xmlns:p="http://schemas.microsoft.com/office/2006/metadata/properties" xmlns:ns2="785528a6-32f5-452f-8308-80ce7c30b3ce" xmlns:ns3="380969fb-86ba-427f-8d63-edb9920bc495" targetNamespace="http://schemas.microsoft.com/office/2006/metadata/properties" ma:root="true" ma:fieldsID="92315330cffa1fe2b2347959461b230a" ns2:_="" ns3:_="">
    <xsd:import namespace="785528a6-32f5-452f-8308-80ce7c30b3ce"/>
    <xsd:import namespace="380969fb-86ba-427f-8d63-edb9920bc495"/>
    <xsd:element name="properties">
      <xsd:complexType>
        <xsd:sequence>
          <xsd:element name="documentManagement">
            <xsd:complexType>
              <xsd:all>
                <xsd:element ref="ns2:TaxCatchAll" minOccurs="0"/>
                <xsd:element ref="ns2:_dlc_DocId" minOccurs="0"/>
                <xsd:element ref="ns2:_dlc_DocIdUrl" minOccurs="0"/>
                <xsd:element ref="ns2:_dlc_DocIdPersistId" minOccurs="0"/>
                <xsd:element ref="ns3:Summary_x0020_of_x0020_contents" minOccurs="0"/>
                <xsd:element ref="ns3:Date_x003a_" minOccurs="0"/>
                <xsd:element ref="ns3:a6cee0ee38274d03a2244fd0d7af2e56" minOccurs="0"/>
                <xsd:element ref="ns3:n0425a8407db4fe5b25990a2abc67e9c" minOccurs="0"/>
                <xsd:element ref="ns3:f1c6999a444a4595833ed3ee2044a84d" minOccurs="0"/>
                <xsd:element ref="ns3:i63fdb31de014b12a53dc9978b7b9fef"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85528a6-32f5-452f-8308-80ce7c30b3ce" elementFormDefault="qualified">
    <xsd:import namespace="http://schemas.microsoft.com/office/2006/documentManagement/types"/>
    <xsd:import namespace="http://schemas.microsoft.com/office/infopath/2007/PartnerControls"/>
    <xsd:element name="TaxCatchAll" ma:index="8" nillable="true" ma:displayName="Taxonomy Catch All Column" ma:hidden="true" ma:list="{7e5a467f-6be1-43e9-8119-98b97c383304}" ma:internalName="TaxCatchAll" ma:showField="CatchAllData" ma:web="785528a6-32f5-452f-8308-80ce7c30b3ce">
      <xsd:complexType>
        <xsd:complexContent>
          <xsd:extension base="dms:MultiChoiceLookup">
            <xsd:sequence>
              <xsd:element name="Value" type="dms:Lookup" maxOccurs="unbounded" minOccurs="0" nillable="true"/>
            </xsd:sequence>
          </xsd:extension>
        </xsd:complexContent>
      </xsd:complexType>
    </xsd:element>
    <xsd:element name="_dlc_DocId" ma:index="9" nillable="true" ma:displayName="Document ID Value" ma:description="The value of the document ID assigned to this item." ma:internalName="_dlc_DocId" ma:readOnly="true">
      <xsd:simpleType>
        <xsd:restriction base="dms:Text"/>
      </xsd:simpleType>
    </xsd:element>
    <xsd:element name="_dlc_DocIdUrl" ma:index="10"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1"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380969fb-86ba-427f-8d63-edb9920bc495" elementFormDefault="qualified">
    <xsd:import namespace="http://schemas.microsoft.com/office/2006/documentManagement/types"/>
    <xsd:import namespace="http://schemas.microsoft.com/office/infopath/2007/PartnerControls"/>
    <xsd:element name="Summary_x0020_of_x0020_contents" ma:index="12" nillable="true" ma:displayName="Summary of contents" ma:internalName="Summary_x0020_of_x0020_contents">
      <xsd:simpleType>
        <xsd:restriction base="dms:Note">
          <xsd:maxLength value="255"/>
        </xsd:restriction>
      </xsd:simpleType>
    </xsd:element>
    <xsd:element name="Date_x003a_" ma:index="13" nillable="true" ma:displayName="Date:" ma:format="DateOnly" ma:internalName="Date_x003a_">
      <xsd:simpleType>
        <xsd:restriction base="dms:DateTime"/>
      </xsd:simpleType>
    </xsd:element>
    <xsd:element name="a6cee0ee38274d03a2244fd0d7af2e56" ma:index="15" nillable="true" ma:taxonomy="true" ma:internalName="a6cee0ee38274d03a2244fd0d7af2e56" ma:taxonomyFieldName="Publication_x003a_" ma:displayName="Publication:" ma:default="" ma:fieldId="{a6cee0ee-3827-4d03-a224-4fd0d7af2e56}" ma:sspId="3b6fcdd1-4903-492f-8b5e-90291690267e" ma:termSetId="3db898da-2d8a-4f57-9b8c-6eca1dd6dda6" ma:anchorId="00000000-0000-0000-0000-000000000000" ma:open="false" ma:isKeyword="false">
      <xsd:complexType>
        <xsd:sequence>
          <xsd:element ref="pc:Terms" minOccurs="0" maxOccurs="1"/>
        </xsd:sequence>
      </xsd:complexType>
    </xsd:element>
    <xsd:element name="n0425a8407db4fe5b25990a2abc67e9c" ma:index="17" nillable="true" ma:taxonomy="true" ma:internalName="n0425a8407db4fe5b25990a2abc67e9c" ma:taxonomyFieldName="Year" ma:displayName="Year" ma:default="" ma:fieldId="{70425a84-07db-4fe5-b259-90a2abc67e9c}" ma:sspId="3b6fcdd1-4903-492f-8b5e-90291690267e" ma:termSetId="5a53d11f-bb07-4f4c-a3fe-2abf1d542c31" ma:anchorId="00000000-0000-0000-0000-000000000000" ma:open="false" ma:isKeyword="false">
      <xsd:complexType>
        <xsd:sequence>
          <xsd:element ref="pc:Terms" minOccurs="0" maxOccurs="1"/>
        </xsd:sequence>
      </xsd:complexType>
    </xsd:element>
    <xsd:element name="f1c6999a444a4595833ed3ee2044a84d" ma:index="19" nillable="true" ma:taxonomy="true" ma:internalName="f1c6999a444a4595833ed3ee2044a84d" ma:taxonomyFieldName="Division" ma:displayName="Division" ma:default="" ma:fieldId="{f1c6999a-444a-4595-833e-d3ee2044a84d}" ma:sspId="3b6fcdd1-4903-492f-8b5e-90291690267e" ma:termSetId="5d68b3a3-b1b9-4f8b-bfd2-cca273afe61b" ma:anchorId="00000000-0000-0000-0000-000000000000" ma:open="false" ma:isKeyword="false">
      <xsd:complexType>
        <xsd:sequence>
          <xsd:element ref="pc:Terms" minOccurs="0" maxOccurs="1"/>
        </xsd:sequence>
      </xsd:complexType>
    </xsd:element>
    <xsd:element name="i63fdb31de014b12a53dc9978b7b9fef" ma:index="21" nillable="true" ma:taxonomy="true" ma:internalName="i63fdb31de014b12a53dc9978b7b9fef" ma:taxonomyFieldName="Document_x0020_type" ma:displayName="Document type" ma:default="" ma:fieldId="{263fdb31-de01-4b12-a53d-c9978b7b9fef}" ma:sspId="3b6fcdd1-4903-492f-8b5e-90291690267e" ma:termSetId="f85f1f20-9150-4e17-bbec-5eceab8abd29" ma:anchorId="00000000-0000-0000-0000-000000000000" ma:open="false" ma:isKeyword="false">
      <xsd:complexType>
        <xsd:sequence>
          <xsd:element ref="pc:Terms" minOccurs="0" maxOccurs="1"/>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28FFFC6-755B-46C1-A091-D501E8DC6BA9}">
  <ds:schemaRefs>
    <ds:schemaRef ds:uri="http://schemas.microsoft.com/sharepoint/events"/>
  </ds:schemaRefs>
</ds:datastoreItem>
</file>

<file path=customXml/itemProps2.xml><?xml version="1.0" encoding="utf-8"?>
<ds:datastoreItem xmlns:ds="http://schemas.openxmlformats.org/officeDocument/2006/customXml" ds:itemID="{6EA75A90-E200-4978-A342-78F26B636AD4}">
  <ds:schemaRefs>
    <ds:schemaRef ds:uri="http://schemas.microsoft.com/sharepoint/v3/contenttype/forms"/>
  </ds:schemaRefs>
</ds:datastoreItem>
</file>

<file path=customXml/itemProps3.xml><?xml version="1.0" encoding="utf-8"?>
<ds:datastoreItem xmlns:ds="http://schemas.openxmlformats.org/officeDocument/2006/customXml" ds:itemID="{D30C635B-FBB1-44EF-A051-F27C2C3A0054}">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380969fb-86ba-427f-8d63-edb9920bc495"/>
    <ds:schemaRef ds:uri="785528a6-32f5-452f-8308-80ce7c30b3ce"/>
    <ds:schemaRef ds:uri="http://www.w3.org/XML/1998/namespace"/>
    <ds:schemaRef ds:uri="http://purl.org/dc/dcmitype/"/>
  </ds:schemaRefs>
</ds:datastoreItem>
</file>

<file path=customXml/itemProps4.xml><?xml version="1.0" encoding="utf-8"?>
<ds:datastoreItem xmlns:ds="http://schemas.openxmlformats.org/officeDocument/2006/customXml" ds:itemID="{9630AA34-7525-43CC-9748-5289FD3A72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85528a6-32f5-452f-8308-80ce7c30b3ce"/>
    <ds:schemaRef ds:uri="380969fb-86ba-427f-8d63-edb9920bc49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Slides for members session December 2018</Template>
  <TotalTime>83436</TotalTime>
  <Words>509</Words>
  <Application>Microsoft Office PowerPoint</Application>
  <PresentationFormat>Widescreen</PresentationFormat>
  <Paragraphs>43</Paragraphs>
  <Slides>4</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4</vt:i4>
      </vt:variant>
    </vt:vector>
  </HeadingPairs>
  <TitlesOfParts>
    <vt:vector size="7" baseType="lpstr">
      <vt:lpstr>Arial</vt:lpstr>
      <vt:lpstr>Calibri</vt:lpstr>
      <vt:lpstr>Office Theme</vt:lpstr>
      <vt:lpstr>In-demand skills</vt:lpstr>
      <vt:lpstr>Hard to fill vacancies</vt:lpstr>
      <vt:lpstr>Numbers of businesses (enterprises) by industry and size, and contribution to the value of economic output by industry</vt:lpstr>
      <vt:lpstr>Distribution of jobs</vt:lpstr>
    </vt:vector>
  </TitlesOfParts>
  <Company>Herefordshire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Economic impact summary</dc:title>
  <dc:creator>Helm, Dave</dc:creator>
  <cp:lastModifiedBy>Banks, Karen</cp:lastModifiedBy>
  <cp:revision>3718</cp:revision>
  <dcterms:created xsi:type="dcterms:W3CDTF">2018-11-26T07:57:21Z</dcterms:created>
  <dcterms:modified xsi:type="dcterms:W3CDTF">2023-10-16T09:12:08Z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dlc_DocIdItemGuid">
    <vt:lpwstr>8b5416b7-4d83-4895-b0f9-a191a5587b74</vt:lpwstr>
  </property>
  <property fmtid="{D5CDD505-2E9C-101B-9397-08002B2CF9AE}" pid="3" name="ContentTypeId">
    <vt:lpwstr>0x0101008CA920995D693E41ABB64C713481F65E</vt:lpwstr>
  </property>
  <property fmtid="{D5CDD505-2E9C-101B-9397-08002B2CF9AE}" pid="4" name="Year">
    <vt:lpwstr/>
  </property>
  <property fmtid="{D5CDD505-2E9C-101B-9397-08002B2CF9AE}" pid="5" name="Publication_x003a_">
    <vt:lpwstr/>
  </property>
  <property fmtid="{D5CDD505-2E9C-101B-9397-08002B2CF9AE}" pid="6" name="Document_x0020_type">
    <vt:lpwstr>300;#Template|77cdb05f-c51e-4611-914f-31c3a09203db</vt:lpwstr>
  </property>
  <property fmtid="{D5CDD505-2E9C-101B-9397-08002B2CF9AE}" pid="7" name="Division">
    <vt:lpwstr>299;#Design|c65c5619-539f-4304-904b-2cbcb750c49f</vt:lpwstr>
  </property>
  <property fmtid="{D5CDD505-2E9C-101B-9397-08002B2CF9AE}" pid="8" name="Document type">
    <vt:lpwstr>300</vt:lpwstr>
  </property>
  <property fmtid="{D5CDD505-2E9C-101B-9397-08002B2CF9AE}" pid="9" name="Publication:">
    <vt:lpwstr/>
  </property>
</Properties>
</file>