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11"/>
  </p:notesMasterIdLst>
  <p:sldIdLst>
    <p:sldId id="418" r:id="rId6"/>
    <p:sldId id="648" r:id="rId7"/>
    <p:sldId id="523" r:id="rId8"/>
    <p:sldId id="651" r:id="rId9"/>
    <p:sldId id="47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orthy, Charlotte" initials="WC" lastIdx="84" clrIdx="0">
    <p:extLst>
      <p:ext uri="{19B8F6BF-5375-455C-9EA6-DF929625EA0E}">
        <p15:presenceInfo xmlns:p15="http://schemas.microsoft.com/office/powerpoint/2012/main" userId="S-1-5-21-2047894233-766325340-581009308-6655" providerId="AD"/>
      </p:ext>
    </p:extLst>
  </p:cmAuthor>
  <p:cmAuthor id="2" name="Helm, Dave" initials="HD" lastIdx="9" clrIdx="1">
    <p:extLst>
      <p:ext uri="{19B8F6BF-5375-455C-9EA6-DF929625EA0E}">
        <p15:presenceInfo xmlns:p15="http://schemas.microsoft.com/office/powerpoint/2012/main" userId="S-1-5-21-2047894233-766325340-581009308-8956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59" autoAdjust="0"/>
    <p:restoredTop sz="94343" autoAdjust="0"/>
  </p:normalViewPr>
  <p:slideViewPr>
    <p:cSldViewPr snapToGrid="0" snapToObjects="1">
      <p:cViewPr varScale="1">
        <p:scale>
          <a:sx n="69" d="100"/>
          <a:sy n="69" d="100"/>
        </p:scale>
        <p:origin x="7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8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1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4E5E60-EE27-45D9-BEC8-821A18030667}" type="datetimeFigureOut">
              <a:rPr lang="en-GB" smtClean="0"/>
              <a:t>16/09/2021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32A3DC-28DA-4493-9820-20C61ED01F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1184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87338" y="317885"/>
            <a:ext cx="11530414" cy="5735674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1613645" y="2144593"/>
            <a:ext cx="3780000" cy="1815778"/>
          </a:xfrm>
          <a:prstGeom prst="rect">
            <a:avLst/>
          </a:prstGeom>
          <a:solidFill>
            <a:srgbClr val="FFC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287338" y="1715620"/>
            <a:ext cx="5734315" cy="2696583"/>
            <a:chOff x="287338" y="1715620"/>
            <a:chExt cx="5734315" cy="2696583"/>
          </a:xfrm>
        </p:grpSpPr>
        <p:sp>
          <p:nvSpPr>
            <p:cNvPr id="17" name="Rectangle 16"/>
            <p:cNvSpPr/>
            <p:nvPr userDrawn="1"/>
          </p:nvSpPr>
          <p:spPr>
            <a:xfrm>
              <a:off x="287338" y="1715620"/>
              <a:ext cx="5734315" cy="36000"/>
            </a:xfrm>
            <a:prstGeom prst="rect">
              <a:avLst/>
            </a:prstGeom>
            <a:solidFill>
              <a:srgbClr val="FFCA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3128031" y="4375259"/>
              <a:ext cx="2880000" cy="36000"/>
            </a:xfrm>
            <a:prstGeom prst="rect">
              <a:avLst/>
            </a:prstGeom>
            <a:solidFill>
              <a:srgbClr val="FFCA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985652" y="1715620"/>
              <a:ext cx="36000" cy="2696583"/>
            </a:xfrm>
            <a:prstGeom prst="rect">
              <a:avLst/>
            </a:prstGeom>
            <a:solidFill>
              <a:srgbClr val="FFCA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1327722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>
            <a:off x="1613645" y="2144593"/>
            <a:ext cx="3780000" cy="1815778"/>
          </a:xfrm>
          <a:prstGeom prst="rect">
            <a:avLst/>
          </a:prstGeom>
          <a:solidFill>
            <a:srgbClr val="FFC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287338" y="1715620"/>
            <a:ext cx="5734315" cy="2696583"/>
            <a:chOff x="287338" y="1715620"/>
            <a:chExt cx="5734315" cy="2696583"/>
          </a:xfrm>
        </p:grpSpPr>
        <p:sp>
          <p:nvSpPr>
            <p:cNvPr id="17" name="Rectangle 16"/>
            <p:cNvSpPr/>
            <p:nvPr userDrawn="1"/>
          </p:nvSpPr>
          <p:spPr>
            <a:xfrm>
              <a:off x="287338" y="1715620"/>
              <a:ext cx="5734315" cy="36000"/>
            </a:xfrm>
            <a:prstGeom prst="rect">
              <a:avLst/>
            </a:prstGeom>
            <a:solidFill>
              <a:srgbClr val="FFCA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3128031" y="4375259"/>
              <a:ext cx="2880000" cy="36000"/>
            </a:xfrm>
            <a:prstGeom prst="rect">
              <a:avLst/>
            </a:prstGeom>
            <a:solidFill>
              <a:srgbClr val="FFCA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985652" y="1715620"/>
              <a:ext cx="36000" cy="2696583"/>
            </a:xfrm>
            <a:prstGeom prst="rect">
              <a:avLst/>
            </a:prstGeom>
            <a:solidFill>
              <a:srgbClr val="FFCA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529D0C-835A-FD46-B862-DAB455C7E4A0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1BFC7D-604F-7C4B-A40C-888091E5AA1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0994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529D0C-835A-FD46-B862-DAB455C7E4A0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1BFC7D-604F-7C4B-A40C-888091E5AA1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630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529D0C-835A-FD46-B862-DAB455C7E4A0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1BFC7D-604F-7C4B-A40C-888091E5AA1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656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529D0C-835A-FD46-B862-DAB455C7E4A0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1BFC7D-604F-7C4B-A40C-888091E5AA1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010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529D0C-835A-FD46-B862-DAB455C7E4A0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1BFC7D-604F-7C4B-A40C-888091E5AA1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9389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529D0C-835A-FD46-B862-DAB455C7E4A0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1BFC7D-604F-7C4B-A40C-888091E5AA1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7025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529D0C-835A-FD46-B862-DAB455C7E4A0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1BFC7D-604F-7C4B-A40C-888091E5AA1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418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529D0C-835A-FD46-B862-DAB455C7E4A0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1BFC7D-604F-7C4B-A40C-888091E5AA1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0893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529D0C-835A-FD46-B862-DAB455C7E4A0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1BFC7D-604F-7C4B-A40C-888091E5AA1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82071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529D0C-835A-FD46-B862-DAB455C7E4A0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1BFC7D-604F-7C4B-A40C-888091E5AA1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713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7337" y="365125"/>
            <a:ext cx="1152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7337" y="1825625"/>
            <a:ext cx="11520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532" y="6283139"/>
            <a:ext cx="2711646" cy="3782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38" y="6370847"/>
            <a:ext cx="1702827" cy="236729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287337" y="6031688"/>
            <a:ext cx="11520000" cy="144000"/>
          </a:xfrm>
          <a:prstGeom prst="rect">
            <a:avLst/>
          </a:prstGeom>
          <a:solidFill>
            <a:srgbClr val="FFC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712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omisweb.co.uk/reports/lmp/la/1946157169/report.aspx" TargetMode="Externa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ns.gov.uk/economy/grossdomesticproductgdp/datasets/regionalgrossvalueaddedbalancedbyindustrylocalauthoritiesbyitl1region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omisweb.co.uk/" TargetMode="Externa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7" y="365126"/>
            <a:ext cx="11520000" cy="479209"/>
          </a:xfrm>
        </p:spPr>
        <p:txBody>
          <a:bodyPr>
            <a:normAutofit/>
          </a:bodyPr>
          <a:lstStyle/>
          <a:p>
            <a:r>
              <a:rPr lang="en-GB" sz="2800" dirty="0" smtClean="0"/>
              <a:t>Herefordshire’s economy: key facts</a:t>
            </a:r>
            <a:endParaRPr lang="en-GB" sz="2800" dirty="0"/>
          </a:p>
        </p:txBody>
      </p:sp>
      <p:graphicFrame>
        <p:nvGraphicFramePr>
          <p:cNvPr id="10" name="Content Placeholder 9" descr="Tble of key labour market statistics for Herefordshire." title="Table of key labour market statistics for Herefordshire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3170481"/>
              </p:ext>
            </p:extLst>
          </p:nvPr>
        </p:nvGraphicFramePr>
        <p:xfrm>
          <a:off x="429489" y="966359"/>
          <a:ext cx="4675909" cy="2019729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3423783">
                  <a:extLst>
                    <a:ext uri="{9D8B030D-6E8A-4147-A177-3AD203B41FA5}">
                      <a16:colId xmlns:a16="http://schemas.microsoft.com/office/drawing/2014/main" val="2710473104"/>
                    </a:ext>
                  </a:extLst>
                </a:gridCol>
                <a:gridCol w="1252126">
                  <a:extLst>
                    <a:ext uri="{9D8B030D-6E8A-4147-A177-3AD203B41FA5}">
                      <a16:colId xmlns:a16="http://schemas.microsoft.com/office/drawing/2014/main" val="627726667"/>
                    </a:ext>
                  </a:extLst>
                </a:gridCol>
              </a:tblGrid>
              <a:tr h="289314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 dirty="0">
                          <a:effectLst/>
                        </a:rPr>
                        <a:t>In </a:t>
                      </a:r>
                      <a:r>
                        <a:rPr lang="en-GB" sz="1800" u="none" strike="noStrike" dirty="0" smtClean="0">
                          <a:effectLst/>
                        </a:rPr>
                        <a:t>employment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 smtClean="0">
                          <a:effectLst/>
                        </a:rPr>
                        <a:t>94,700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00859422"/>
                  </a:ext>
                </a:extLst>
              </a:tr>
              <a:tr h="289314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 dirty="0">
                          <a:effectLst/>
                        </a:rPr>
                        <a:t>Self-employed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 smtClean="0">
                          <a:effectLst/>
                        </a:rPr>
                        <a:t>21,800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85480999"/>
                  </a:ext>
                </a:extLst>
              </a:tr>
              <a:tr h="289314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 dirty="0">
                          <a:effectLst/>
                        </a:rPr>
                        <a:t>Student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 smtClean="0">
                          <a:effectLst/>
                        </a:rPr>
                        <a:t>4,200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48590048"/>
                  </a:ext>
                </a:extLst>
              </a:tr>
              <a:tr h="289314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 dirty="0">
                          <a:effectLst/>
                        </a:rPr>
                        <a:t>Looking after family/home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 smtClean="0">
                          <a:effectLst/>
                        </a:rPr>
                        <a:t>2,100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021896214"/>
                  </a:ext>
                </a:extLst>
              </a:tr>
              <a:tr h="289314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 dirty="0">
                          <a:effectLst/>
                        </a:rPr>
                        <a:t>Long-term sick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 smtClean="0">
                          <a:effectLst/>
                        </a:rPr>
                        <a:t>5,500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94703864"/>
                  </a:ext>
                </a:extLst>
              </a:tr>
              <a:tr h="289314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 dirty="0" smtClean="0">
                          <a:effectLst/>
                        </a:rPr>
                        <a:t>Retired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 smtClean="0">
                          <a:effectLst/>
                        </a:rPr>
                        <a:t>5,100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4487506"/>
                  </a:ext>
                </a:extLst>
              </a:tr>
              <a:tr h="261669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 dirty="0">
                          <a:effectLst/>
                        </a:rPr>
                        <a:t>Other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 smtClean="0">
                          <a:effectLst/>
                        </a:rPr>
                        <a:t>2,000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73752828"/>
                  </a:ext>
                </a:extLst>
              </a:tr>
            </a:tbl>
          </a:graphicData>
        </a:graphic>
      </p:graphicFrame>
      <p:graphicFrame>
        <p:nvGraphicFramePr>
          <p:cNvPr id="9" name="Table 8" descr="Current claimant count" title="Claimant count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184391"/>
              </p:ext>
            </p:extLst>
          </p:nvPr>
        </p:nvGraphicFramePr>
        <p:xfrm>
          <a:off x="446811" y="3207501"/>
          <a:ext cx="4582389" cy="283845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3355307">
                  <a:extLst>
                    <a:ext uri="{9D8B030D-6E8A-4147-A177-3AD203B41FA5}">
                      <a16:colId xmlns:a16="http://schemas.microsoft.com/office/drawing/2014/main" val="2052296599"/>
                    </a:ext>
                  </a:extLst>
                </a:gridCol>
                <a:gridCol w="1227082">
                  <a:extLst>
                    <a:ext uri="{9D8B030D-6E8A-4147-A177-3AD203B41FA5}">
                      <a16:colId xmlns:a16="http://schemas.microsoft.com/office/drawing/2014/main" val="2897319264"/>
                    </a:ext>
                  </a:extLst>
                </a:gridCol>
              </a:tblGrid>
              <a:tr h="244365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 dirty="0">
                          <a:effectLst/>
                        </a:rPr>
                        <a:t>Claimant </a:t>
                      </a:r>
                      <a:r>
                        <a:rPr lang="en-GB" sz="1800" u="none" strike="noStrike" dirty="0" smtClean="0">
                          <a:effectLst/>
                        </a:rPr>
                        <a:t>count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 smtClean="0">
                          <a:effectLst/>
                        </a:rPr>
                        <a:t>3,700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61542772"/>
                  </a:ext>
                </a:extLst>
              </a:tr>
            </a:tbl>
          </a:graphicData>
        </a:graphic>
      </p:graphicFrame>
      <p:sp>
        <p:nvSpPr>
          <p:cNvPr id="13" name="Left Arrow 12" descr="Arrow indicating that the first eight indicators in the table refer to the population aged 16-64." title="Left pointing arrow "/>
          <p:cNvSpPr/>
          <p:nvPr/>
        </p:nvSpPr>
        <p:spPr>
          <a:xfrm>
            <a:off x="5343525" y="1080657"/>
            <a:ext cx="703812" cy="2314715"/>
          </a:xfrm>
          <a:prstGeom prst="leftArrow">
            <a:avLst>
              <a:gd name="adj1" fmla="val 50000"/>
              <a:gd name="adj2" fmla="val 3894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6298784" y="1720997"/>
            <a:ext cx="39017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These numbers relate to the working age population (aged 16-64)</a:t>
            </a:r>
            <a:endParaRPr lang="en-GB" dirty="0"/>
          </a:p>
        </p:txBody>
      </p:sp>
      <p:graphicFrame>
        <p:nvGraphicFramePr>
          <p:cNvPr id="3" name="Table 2" descr="Table showing the number of workless households in Herefordshire." title="Workless households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363353"/>
              </p:ext>
            </p:extLst>
          </p:nvPr>
        </p:nvGraphicFramePr>
        <p:xfrm>
          <a:off x="429490" y="3727668"/>
          <a:ext cx="4675909" cy="29176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3419079">
                  <a:extLst>
                    <a:ext uri="{9D8B030D-6E8A-4147-A177-3AD203B41FA5}">
                      <a16:colId xmlns:a16="http://schemas.microsoft.com/office/drawing/2014/main" val="1948913283"/>
                    </a:ext>
                  </a:extLst>
                </a:gridCol>
                <a:gridCol w="1256830">
                  <a:extLst>
                    <a:ext uri="{9D8B030D-6E8A-4147-A177-3AD203B41FA5}">
                      <a16:colId xmlns:a16="http://schemas.microsoft.com/office/drawing/2014/main" val="1150987680"/>
                    </a:ext>
                  </a:extLst>
                </a:gridCol>
              </a:tblGrid>
              <a:tr h="29176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 dirty="0">
                          <a:effectLst/>
                        </a:rPr>
                        <a:t>Workless households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7,100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564862307"/>
                  </a:ext>
                </a:extLst>
              </a:tr>
            </a:tbl>
          </a:graphicData>
        </a:graphic>
      </p:graphicFrame>
      <p:graphicFrame>
        <p:nvGraphicFramePr>
          <p:cNvPr id="6" name="Table 5" descr="Table showing the total number of enterprises in Herefordshire with breakdown by size band." title="Enterprises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9322220"/>
              </p:ext>
            </p:extLst>
          </p:nvPr>
        </p:nvGraphicFramePr>
        <p:xfrm>
          <a:off x="446810" y="4161255"/>
          <a:ext cx="4610099" cy="14588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3370958">
                  <a:extLst>
                    <a:ext uri="{9D8B030D-6E8A-4147-A177-3AD203B41FA5}">
                      <a16:colId xmlns:a16="http://schemas.microsoft.com/office/drawing/2014/main" val="3707517865"/>
                    </a:ext>
                  </a:extLst>
                </a:gridCol>
                <a:gridCol w="1239141">
                  <a:extLst>
                    <a:ext uri="{9D8B030D-6E8A-4147-A177-3AD203B41FA5}">
                      <a16:colId xmlns:a16="http://schemas.microsoft.com/office/drawing/2014/main" val="228998200"/>
                    </a:ext>
                  </a:extLst>
                </a:gridCol>
              </a:tblGrid>
              <a:tr h="29176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 dirty="0">
                          <a:effectLst/>
                        </a:rPr>
                        <a:t>Total enterprises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10,350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44093175"/>
                  </a:ext>
                </a:extLst>
              </a:tr>
              <a:tr h="29176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 dirty="0">
                          <a:effectLst/>
                        </a:rPr>
                        <a:t>Micro (0-9)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9,320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89998949"/>
                  </a:ext>
                </a:extLst>
              </a:tr>
              <a:tr h="29176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 dirty="0">
                          <a:effectLst/>
                        </a:rPr>
                        <a:t>Small (10-49)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860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873241835"/>
                  </a:ext>
                </a:extLst>
              </a:tr>
              <a:tr h="29176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 dirty="0">
                          <a:effectLst/>
                        </a:rPr>
                        <a:t>Medium (50-249)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140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85969707"/>
                  </a:ext>
                </a:extLst>
              </a:tr>
              <a:tr h="291760">
                <a:tc>
                  <a:txBody>
                    <a:bodyPr/>
                    <a:lstStyle/>
                    <a:p>
                      <a:pPr algn="l" fontAlgn="b"/>
                      <a:r>
                        <a:rPr lang="en-GB" sz="1800" u="none" strike="noStrike" dirty="0">
                          <a:effectLst/>
                        </a:rPr>
                        <a:t>Large (250+)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800" u="none" strike="noStrike" dirty="0">
                          <a:effectLst/>
                        </a:rPr>
                        <a:t>30</a:t>
                      </a:r>
                      <a:endParaRPr lang="en-GB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991423299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527965" y="4890655"/>
            <a:ext cx="52162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Data Source:  </a:t>
            </a:r>
            <a:r>
              <a:rPr lang="en-GB" sz="1400" dirty="0" smtClean="0">
                <a:hlinkClick r:id="rId2"/>
              </a:rPr>
              <a:t>ONS/NOMIS Herefordshire Labour Market Profile</a:t>
            </a:r>
            <a:endParaRPr lang="en-GB" sz="1400" dirty="0" smtClean="0"/>
          </a:p>
          <a:p>
            <a:r>
              <a:rPr lang="en-GB" sz="1400" dirty="0" smtClean="0"/>
              <a:t>Date last updated:  14 September 2021</a:t>
            </a:r>
          </a:p>
          <a:p>
            <a:r>
              <a:rPr lang="en-GB" sz="1400" dirty="0" smtClean="0"/>
              <a:t>Frequency of update:   monthly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2895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0945" y="457200"/>
            <a:ext cx="3713020" cy="2743200"/>
          </a:xfrm>
        </p:spPr>
        <p:txBody>
          <a:bodyPr>
            <a:noAutofit/>
          </a:bodyPr>
          <a:lstStyle/>
          <a:p>
            <a:r>
              <a:rPr lang="en-GB" sz="2800" dirty="0" smtClean="0"/>
              <a:t>Industry sectors by contribution to Herefordshire GVA in 2019  - </a:t>
            </a:r>
            <a:r>
              <a:rPr lang="en-US" sz="2800" dirty="0" smtClean="0"/>
              <a:t>chained </a:t>
            </a:r>
            <a:r>
              <a:rPr lang="en-US" sz="2800" dirty="0"/>
              <a:t>volume measures in 2018 money value (£ millions) </a:t>
            </a:r>
            <a:endParaRPr lang="en-GB" sz="2800" dirty="0"/>
          </a:p>
        </p:txBody>
      </p:sp>
      <p:pic>
        <p:nvPicPr>
          <p:cNvPr id="6" name="Content Placeholder 5" descr="Pie chart showing industry sectors by contribution to Herefordshire GVA in 2019  - chained volume measures in 2018 money value (£ millions) 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72024" y="96053"/>
            <a:ext cx="6657975" cy="57234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650506" y="5091610"/>
            <a:ext cx="2951747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</a:t>
            </a: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ource: </a:t>
            </a: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/>
                <a:ea typeface="+mn-ea"/>
                <a:cs typeface="+mn-cs"/>
                <a:hlinkClick r:id="rId3"/>
              </a:rPr>
              <a:t>ONS</a:t>
            </a: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Date last updated: May 2021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Frequency of update: Annually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HC data lead: IU</a:t>
            </a:r>
          </a:p>
        </p:txBody>
      </p:sp>
    </p:spTree>
    <p:extLst>
      <p:ext uri="{BB962C8B-B14F-4D97-AF65-F5344CB8AC3E}">
        <p14:creationId xmlns:p14="http://schemas.microsoft.com/office/powerpoint/2010/main" val="3918524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7336" y="0"/>
            <a:ext cx="11764455" cy="890423"/>
          </a:xfrm>
        </p:spPr>
        <p:txBody>
          <a:bodyPr>
            <a:normAutofit/>
          </a:bodyPr>
          <a:lstStyle/>
          <a:p>
            <a:r>
              <a:rPr lang="en-GB" sz="2800" dirty="0" smtClean="0"/>
              <a:t>Herefordshire industries and employment by sector</a:t>
            </a:r>
            <a:endParaRPr lang="en-GB" sz="2800" dirty="0"/>
          </a:p>
        </p:txBody>
      </p:sp>
      <p:graphicFrame>
        <p:nvGraphicFramePr>
          <p:cNvPr id="5" name="Content Placeholder 4" descr="Table showing the number of enterprises in Herefordshire by industry sector ranked highest (agriculture, forestry &amp; fishing) to lowest (mining, quarrying &amp; utilities)" title="Herefordshire industries - number of enterprises 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78471081"/>
              </p:ext>
            </p:extLst>
          </p:nvPr>
        </p:nvGraphicFramePr>
        <p:xfrm>
          <a:off x="287335" y="890423"/>
          <a:ext cx="4970464" cy="4567840"/>
        </p:xfrm>
        <a:graphic>
          <a:graphicData uri="http://schemas.openxmlformats.org/drawingml/2006/table">
            <a:tbl>
              <a:tblPr firstRow="1"/>
              <a:tblGrid>
                <a:gridCol w="3441090">
                  <a:extLst>
                    <a:ext uri="{9D8B030D-6E8A-4147-A177-3AD203B41FA5}">
                      <a16:colId xmlns:a16="http://schemas.microsoft.com/office/drawing/2014/main" val="1303509394"/>
                    </a:ext>
                  </a:extLst>
                </a:gridCol>
                <a:gridCol w="705865">
                  <a:extLst>
                    <a:ext uri="{9D8B030D-6E8A-4147-A177-3AD203B41FA5}">
                      <a16:colId xmlns:a16="http://schemas.microsoft.com/office/drawing/2014/main" val="3917446556"/>
                    </a:ext>
                  </a:extLst>
                </a:gridCol>
                <a:gridCol w="823509">
                  <a:extLst>
                    <a:ext uri="{9D8B030D-6E8A-4147-A177-3AD203B41FA5}">
                      <a16:colId xmlns:a16="http://schemas.microsoft.com/office/drawing/2014/main" val="784093290"/>
                    </a:ext>
                  </a:extLst>
                </a:gridCol>
              </a:tblGrid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Number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Proportion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7135035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Agriculture, forestry &amp; fishing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2,415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7197431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Construction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583196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Professional, scientific &amp; technical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2454405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 administration &amp; support services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4308579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Retail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2290342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Manufacturing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6101611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Arts, entertainment, recreation &amp; other services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3546791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Accommodation &amp; food services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73963457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Information &amp; communication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7675283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Wholesale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3439777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Property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6855443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Motor trades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777163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Health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4771427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Transport &amp; storage (inc postal)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4322406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Education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2714793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Financial &amp; insurance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310293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Public administration &amp; defence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7460271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Mining, quarrying &amp; utilities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1103688"/>
                  </a:ext>
                </a:extLst>
              </a:tr>
              <a:tr h="228392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ENTERPRISES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10,355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1931875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87337" y="5684890"/>
            <a:ext cx="5269042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Need to know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:  An </a:t>
            </a:r>
            <a:r>
              <a:rPr lang="en-US" sz="1400" b="1" dirty="0">
                <a:solidFill>
                  <a:schemeClr val="bg1">
                    <a:lumMod val="65000"/>
                  </a:schemeClr>
                </a:solidFill>
              </a:rPr>
              <a:t>enterprise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 can be thought of as the overall business, made up of all the individual sites or workplaces.</a:t>
            </a:r>
          </a:p>
          <a:p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Employments</a:t>
            </a:r>
            <a:r>
              <a:rPr lang="en-US" sz="1400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includes employees plus the number of working owners.</a:t>
            </a:r>
            <a:endParaRPr lang="en-GB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graphicFrame>
        <p:nvGraphicFramePr>
          <p:cNvPr id="8" name="Content Placeholder 7" descr="Table showing the number of employees (full and part-time) and the number of employments by industry sector ranked by highest number of total employees (manufacturing and health highest, financial &amp; insurance lowest)" title="Herefordshire employees &amp; employments by industry sector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25024866"/>
              </p:ext>
            </p:extLst>
          </p:nvPr>
        </p:nvGraphicFramePr>
        <p:xfrm>
          <a:off x="5673435" y="778697"/>
          <a:ext cx="6008491" cy="4679566"/>
        </p:xfrm>
        <a:graphic>
          <a:graphicData uri="http://schemas.openxmlformats.org/drawingml/2006/table">
            <a:tbl>
              <a:tblPr firstRow="1"/>
              <a:tblGrid>
                <a:gridCol w="3046559">
                  <a:extLst>
                    <a:ext uri="{9D8B030D-6E8A-4147-A177-3AD203B41FA5}">
                      <a16:colId xmlns:a16="http://schemas.microsoft.com/office/drawing/2014/main" val="3272559636"/>
                    </a:ext>
                  </a:extLst>
                </a:gridCol>
                <a:gridCol w="732346">
                  <a:extLst>
                    <a:ext uri="{9D8B030D-6E8A-4147-A177-3AD203B41FA5}">
                      <a16:colId xmlns:a16="http://schemas.microsoft.com/office/drawing/2014/main" val="906722240"/>
                    </a:ext>
                  </a:extLst>
                </a:gridCol>
                <a:gridCol w="663993">
                  <a:extLst>
                    <a:ext uri="{9D8B030D-6E8A-4147-A177-3AD203B41FA5}">
                      <a16:colId xmlns:a16="http://schemas.microsoft.com/office/drawing/2014/main" val="1746036521"/>
                    </a:ext>
                  </a:extLst>
                </a:gridCol>
                <a:gridCol w="654229">
                  <a:extLst>
                    <a:ext uri="{9D8B030D-6E8A-4147-A177-3AD203B41FA5}">
                      <a16:colId xmlns:a16="http://schemas.microsoft.com/office/drawing/2014/main" val="4229296695"/>
                    </a:ext>
                  </a:extLst>
                </a:gridCol>
                <a:gridCol w="911364">
                  <a:extLst>
                    <a:ext uri="{9D8B030D-6E8A-4147-A177-3AD203B41FA5}">
                      <a16:colId xmlns:a16="http://schemas.microsoft.com/office/drawing/2014/main" val="1690881080"/>
                    </a:ext>
                  </a:extLst>
                </a:gridCol>
              </a:tblGrid>
              <a:tr h="505304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Industry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Employees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Full-time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Part-time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Employments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4117841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Manufacturing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1,250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4533819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Health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12,000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7126223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Retail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9,000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982218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Accommodation &amp; food services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8,000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7254639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Agriculture, forestry &amp; fishing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11,000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8160963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Education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6,000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883449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 administration &amp; support services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4,500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1,750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4660553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Construction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4,500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8052914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Professional, scientific &amp; technical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4,500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9680686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Arts, entertainment, recreation &amp; other services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1,750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1,750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3,500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1354220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Wholesale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3,000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2924970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Motor trades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2,250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1,750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2,250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144470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Transport &amp; storage (inc postal)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1,250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2,000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692525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Property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2,250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6380889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Public administration &amp; defence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1,500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115401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Information &amp; communication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1,250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1,000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1,250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82213429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Mining, quarrying &amp; utilities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9413007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Financial &amp; insurance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225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0162571"/>
                  </a:ext>
                </a:extLst>
              </a:tr>
              <a:tr h="219698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TOTALS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81,300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52,750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29,050</a:t>
                      </a:r>
                    </a:p>
                  </a:txBody>
                  <a:tcPr marL="8430" marR="8430" marT="8430" marB="0" anchor="b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89,550</a:t>
                      </a:r>
                    </a:p>
                  </a:txBody>
                  <a:tcPr marL="8430" marR="8430" marT="8430" marB="0" anchor="b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7914861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699380" y="6021658"/>
            <a:ext cx="28738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Source:  ONS/</a:t>
            </a:r>
            <a:r>
              <a:rPr lang="en-GB" sz="1200" dirty="0" smtClean="0">
                <a:hlinkClick r:id="rId2"/>
              </a:rPr>
              <a:t>NOMIS</a:t>
            </a:r>
            <a:endParaRPr lang="en-GB" sz="1200" dirty="0" smtClean="0"/>
          </a:p>
          <a:p>
            <a:r>
              <a:rPr lang="en-GB" sz="1200" dirty="0" smtClean="0"/>
              <a:t>Frequency:  annual</a:t>
            </a:r>
          </a:p>
          <a:p>
            <a:r>
              <a:rPr lang="en-GB" sz="1200" dirty="0" smtClean="0"/>
              <a:t>Last updated:  May 2021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6308248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019908"/>
          </a:xfrm>
        </p:spPr>
        <p:txBody>
          <a:bodyPr/>
          <a:lstStyle/>
          <a:p>
            <a:r>
              <a:rPr lang="en-GB" dirty="0"/>
              <a:t>Job postings in Herefordshire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4028" y="1552624"/>
            <a:ext cx="4435597" cy="4308426"/>
          </a:xfrm>
          <a:ln>
            <a:solidFill>
              <a:srgbClr val="FFC000"/>
            </a:solidFill>
          </a:ln>
        </p:spPr>
        <p:txBody>
          <a:bodyPr>
            <a:normAutofit fontScale="85000" lnSpcReduction="10000"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/>
              <a:t>According to EMSI, </a:t>
            </a:r>
            <a:r>
              <a:rPr lang="en-US" dirty="0" smtClean="0"/>
              <a:t>in Herefordshire there were a total of 6,462 unique job postings in July 2021. This compares to 3.920 in July 2020 and 6,343 in July 2019.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Locally, </a:t>
            </a:r>
            <a:r>
              <a:rPr lang="en-US" dirty="0"/>
              <a:t>job postings </a:t>
            </a:r>
            <a:r>
              <a:rPr lang="en-US" dirty="0" smtClean="0"/>
              <a:t>are </a:t>
            </a:r>
            <a:r>
              <a:rPr lang="en-US" dirty="0"/>
              <a:t>now significantly higher than in the same period a year ago.  This, in combination with the claimant count data appears to suggest that Herefordshire’s economy </a:t>
            </a:r>
            <a:r>
              <a:rPr lang="en-US" dirty="0" smtClean="0"/>
              <a:t>is recovering well from the economic </a:t>
            </a:r>
            <a:r>
              <a:rPr lang="en-US" dirty="0"/>
              <a:t>turbulence of the past twelve months. 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As at 29 August </a:t>
            </a:r>
            <a:r>
              <a:rPr lang="en-US" dirty="0"/>
              <a:t>2021 there were </a:t>
            </a:r>
            <a:r>
              <a:rPr lang="en-US" dirty="0" smtClean="0"/>
              <a:t>4,015 </a:t>
            </a:r>
            <a:r>
              <a:rPr lang="en-US" dirty="0"/>
              <a:t>unique job </a:t>
            </a:r>
            <a:r>
              <a:rPr lang="en-US" dirty="0" smtClean="0"/>
              <a:t>postings; 25.8% </a:t>
            </a:r>
            <a:r>
              <a:rPr lang="en-US" dirty="0"/>
              <a:t>higher than </a:t>
            </a:r>
            <a:r>
              <a:rPr lang="en-US" dirty="0" smtClean="0"/>
              <a:t>on the </a:t>
            </a:r>
            <a:r>
              <a:rPr lang="en-US" dirty="0"/>
              <a:t>same </a:t>
            </a:r>
            <a:r>
              <a:rPr lang="en-US" dirty="0" smtClean="0"/>
              <a:t>date last </a:t>
            </a:r>
            <a:r>
              <a:rPr lang="en-US" dirty="0"/>
              <a:t>year</a:t>
            </a:r>
            <a:r>
              <a:rPr lang="en-US" dirty="0" smtClean="0"/>
              <a:t>.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 smtClean="0"/>
              <a:t>Top posted occupations in July 2021 were nurses, care workers and home carers, and metal working production and maintenance fitters.</a:t>
            </a:r>
            <a:endParaRPr lang="en-US" dirty="0"/>
          </a:p>
        </p:txBody>
      </p:sp>
      <p:pic>
        <p:nvPicPr>
          <p:cNvPr id="6" name="Content Placeholder 5" descr="Herefordshire unique job postings for the last 30 days compared to the same period last year." title="Herefordshire unique job postings - last 30 days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226" y="1237957"/>
            <a:ext cx="7115288" cy="3542276"/>
          </a:xfrm>
          <a:ln>
            <a:solidFill>
              <a:schemeClr val="tx1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4971226" y="4855749"/>
            <a:ext cx="48198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FF0000"/>
                </a:solidFill>
              </a:rPr>
              <a:t>Note:  the commentary to the above chart was incorrect last month. </a:t>
            </a:r>
            <a:r>
              <a:rPr lang="en-US" sz="1200" dirty="0">
                <a:solidFill>
                  <a:srgbClr val="FF0000"/>
                </a:solidFill>
              </a:rPr>
              <a:t>This view displays the </a:t>
            </a:r>
            <a:r>
              <a:rPr lang="en-US" sz="1200" dirty="0" smtClean="0">
                <a:solidFill>
                  <a:srgbClr val="FF0000"/>
                </a:solidFill>
              </a:rPr>
              <a:t>count on each day of the most </a:t>
            </a:r>
            <a:r>
              <a:rPr lang="en-US" sz="1200" dirty="0">
                <a:solidFill>
                  <a:srgbClr val="FF0000"/>
                </a:solidFill>
              </a:rPr>
              <a:t>recent 30 days of job postings activity to show near-term trends. It does not </a:t>
            </a:r>
            <a:r>
              <a:rPr lang="en-US" sz="1200" dirty="0" smtClean="0">
                <a:solidFill>
                  <a:srgbClr val="FF0000"/>
                </a:solidFill>
              </a:rPr>
              <a:t>show the cumulative total for the past 30 days</a:t>
            </a:r>
            <a:r>
              <a:rPr lang="en-US" dirty="0" smtClean="0"/>
              <a:t>.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786596" y="5936566"/>
            <a:ext cx="9073661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Need to know:  A unique job posting is one that has been de-duplicated as postings can appear on multiple websites, multiple times.  Data include voluntary, internships, side jobs and freelance.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91115" y="4855749"/>
            <a:ext cx="2295400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Source: Emsi- </a:t>
            </a:r>
            <a:r>
              <a:rPr lang="en-GB" sz="1100" b="1" dirty="0" smtClean="0"/>
              <a:t>economicmodelling.co.uk</a:t>
            </a:r>
            <a:endParaRPr lang="en-GB" sz="1100" dirty="0" smtClean="0"/>
          </a:p>
          <a:p>
            <a:r>
              <a:rPr lang="en-GB" sz="1100" dirty="0" smtClean="0"/>
              <a:t>Date last updated: 31 August 2021</a:t>
            </a:r>
          </a:p>
          <a:p>
            <a:r>
              <a:rPr lang="en-GB" sz="1100" dirty="0" smtClean="0"/>
              <a:t>Frequency of update: daily</a:t>
            </a:r>
          </a:p>
          <a:p>
            <a:r>
              <a:rPr lang="en-GB" sz="1100" dirty="0" smtClean="0"/>
              <a:t>HC data lead: Intelligence Unit</a:t>
            </a:r>
          </a:p>
        </p:txBody>
      </p:sp>
    </p:spTree>
    <p:extLst>
      <p:ext uri="{BB962C8B-B14F-4D97-AF65-F5344CB8AC3E}">
        <p14:creationId xmlns:p14="http://schemas.microsoft.com/office/powerpoint/2010/main" val="33947990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87337" y="110836"/>
            <a:ext cx="11520000" cy="678091"/>
          </a:xfrm>
        </p:spPr>
        <p:txBody>
          <a:bodyPr>
            <a:noAutofit/>
          </a:bodyPr>
          <a:lstStyle/>
          <a:p>
            <a:r>
              <a:rPr lang="en-GB" sz="2800" dirty="0" smtClean="0"/>
              <a:t>Top 10 in-demand skills in Herefordshire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248644" y="1474999"/>
            <a:ext cx="15871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Need to know</a:t>
            </a:r>
            <a:r>
              <a:rPr lang="en-US" sz="1400" dirty="0" smtClean="0">
                <a:solidFill>
                  <a:schemeClr val="bg1">
                    <a:lumMod val="65000"/>
                  </a:schemeClr>
                </a:solidFill>
              </a:rPr>
              <a:t>:  Hard 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skills are abilities that have been taught to or learnt by a person.</a:t>
            </a:r>
            <a:endParaRPr lang="en-GB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642764" y="4638007"/>
            <a:ext cx="2313709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1100" dirty="0" smtClean="0"/>
              <a:t>Source</a:t>
            </a:r>
            <a:r>
              <a:rPr lang="en-GB" sz="1100" b="1" dirty="0"/>
              <a:t>: Emsi- </a:t>
            </a:r>
            <a:r>
              <a:rPr lang="en-GB" sz="1100" b="1" dirty="0" smtClean="0"/>
              <a:t>economicmodelling.co.uk</a:t>
            </a:r>
          </a:p>
          <a:p>
            <a:pPr algn="r"/>
            <a:r>
              <a:rPr lang="en-GB" sz="1100" dirty="0" smtClean="0"/>
              <a:t>Date last updated: 31 August 2021</a:t>
            </a:r>
          </a:p>
          <a:p>
            <a:pPr algn="r"/>
            <a:r>
              <a:rPr lang="en-GB" sz="1100" dirty="0" smtClean="0"/>
              <a:t>Frequency of update: monthly</a:t>
            </a:r>
          </a:p>
          <a:p>
            <a:pPr algn="r"/>
            <a:r>
              <a:rPr lang="en-GB" sz="1100" dirty="0" smtClean="0"/>
              <a:t>HC data lead: Intelligence Unit</a:t>
            </a:r>
          </a:p>
        </p:txBody>
      </p:sp>
      <p:pic>
        <p:nvPicPr>
          <p:cNvPr id="5" name="Content Placeholder 4" descr="Quarter by quarter analysis of in-demand hard skills in Herefordshire since May/July 2020.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811" y="788927"/>
            <a:ext cx="6748351" cy="5136093"/>
          </a:xfr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99689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des for members session December 2018" id="{4C06133F-E414-4267-B4C4-492064D039F5}" vid="{AC3BF778-5BDC-41C2-8933-1D21794541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785528a6-32f5-452f-8308-80ce7c30b3ce">HCOUNCIL-48-736</_dlc_DocId>
    <_dlc_DocIdUrl xmlns="785528a6-32f5-452f-8308-80ce7c30b3ce">
      <Url>https://apps.herefordshire.gov.uk/communicationstoolkit/_layouts/15/DocIdRedir.aspx?ID=HCOUNCIL-48-736</Url>
      <Description>HCOUNCIL-48-736</Description>
    </_dlc_DocIdUrl>
    <a6cee0ee38274d03a2244fd0d7af2e56 xmlns="380969fb-86ba-427f-8d63-edb9920bc495">
      <Terms xmlns="http://schemas.microsoft.com/office/infopath/2007/PartnerControls"/>
    </a6cee0ee38274d03a2244fd0d7af2e56>
    <Summary_x0020_of_x0020_contents xmlns="380969fb-86ba-427f-8d63-edb9920bc495" xsi:nil="true"/>
    <Date_x003a_ xmlns="380969fb-86ba-427f-8d63-edb9920bc495" xsi:nil="true"/>
    <TaxCatchAll xmlns="785528a6-32f5-452f-8308-80ce7c30b3ce">
      <Value>299</Value>
      <Value>300</Value>
    </TaxCatchAll>
    <n0425a8407db4fe5b25990a2abc67e9c xmlns="380969fb-86ba-427f-8d63-edb9920bc495">
      <Terms xmlns="http://schemas.microsoft.com/office/infopath/2007/PartnerControls"/>
    </n0425a8407db4fe5b25990a2abc67e9c>
    <i63fdb31de014b12a53dc9978b7b9fef xmlns="380969fb-86ba-427f-8d63-edb9920bc495">
      <Terms xmlns="http://schemas.microsoft.com/office/infopath/2007/PartnerControls">
        <TermInfo xmlns="http://schemas.microsoft.com/office/infopath/2007/PartnerControls">
          <TermName xmlns="http://schemas.microsoft.com/office/infopath/2007/PartnerControls">Template</TermName>
          <TermId xmlns="http://schemas.microsoft.com/office/infopath/2007/PartnerControls">77cdb05f-c51e-4611-914f-31c3a09203db</TermId>
        </TermInfo>
      </Terms>
    </i63fdb31de014b12a53dc9978b7b9fef>
    <f1c6999a444a4595833ed3ee2044a84d xmlns="380969fb-86ba-427f-8d63-edb9920bc495">
      <Terms xmlns="http://schemas.microsoft.com/office/infopath/2007/PartnerControls">
        <TermInfo xmlns="http://schemas.microsoft.com/office/infopath/2007/PartnerControls">
          <TermName xmlns="http://schemas.microsoft.com/office/infopath/2007/PartnerControls">Design</TermName>
          <TermId xmlns="http://schemas.microsoft.com/office/infopath/2007/PartnerControls">c65c5619-539f-4304-904b-2cbcb750c49f</TermId>
        </TermInfo>
      </Terms>
    </f1c6999a444a4595833ed3ee2044a84d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CA920995D693E41ABB64C713481F65E" ma:contentTypeVersion="30" ma:contentTypeDescription="Create a new document." ma:contentTypeScope="" ma:versionID="c02685bd0119a8c112d1a062023715e5">
  <xsd:schema xmlns:xsd="http://www.w3.org/2001/XMLSchema" xmlns:xs="http://www.w3.org/2001/XMLSchema" xmlns:p="http://schemas.microsoft.com/office/2006/metadata/properties" xmlns:ns2="785528a6-32f5-452f-8308-80ce7c30b3ce" xmlns:ns3="380969fb-86ba-427f-8d63-edb9920bc495" targetNamespace="http://schemas.microsoft.com/office/2006/metadata/properties" ma:root="true" ma:fieldsID="92315330cffa1fe2b2347959461b230a" ns2:_="" ns3:_="">
    <xsd:import namespace="785528a6-32f5-452f-8308-80ce7c30b3ce"/>
    <xsd:import namespace="380969fb-86ba-427f-8d63-edb9920bc495"/>
    <xsd:element name="properties">
      <xsd:complexType>
        <xsd:sequence>
          <xsd:element name="documentManagement">
            <xsd:complexType>
              <xsd:all>
                <xsd:element ref="ns2:TaxCatchAll" minOccurs="0"/>
                <xsd:element ref="ns2:_dlc_DocId" minOccurs="0"/>
                <xsd:element ref="ns2:_dlc_DocIdUrl" minOccurs="0"/>
                <xsd:element ref="ns2:_dlc_DocIdPersistId" minOccurs="0"/>
                <xsd:element ref="ns3:Summary_x0020_of_x0020_contents" minOccurs="0"/>
                <xsd:element ref="ns3:Date_x003a_" minOccurs="0"/>
                <xsd:element ref="ns3:a6cee0ee38274d03a2244fd0d7af2e56" minOccurs="0"/>
                <xsd:element ref="ns3:n0425a8407db4fe5b25990a2abc67e9c" minOccurs="0"/>
                <xsd:element ref="ns3:f1c6999a444a4595833ed3ee2044a84d" minOccurs="0"/>
                <xsd:element ref="ns3:i63fdb31de014b12a53dc9978b7b9fe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528a6-32f5-452f-8308-80ce7c30b3ce" elementFormDefault="qualified">
    <xsd:import namespace="http://schemas.microsoft.com/office/2006/documentManagement/types"/>
    <xsd:import namespace="http://schemas.microsoft.com/office/infopath/2007/PartnerControls"/>
    <xsd:element name="TaxCatchAll" ma:index="8" nillable="true" ma:displayName="Taxonomy Catch All Column" ma:hidden="true" ma:list="{7e5a467f-6be1-43e9-8119-98b97c383304}" ma:internalName="TaxCatchAll" ma:showField="CatchAllData" ma:web="785528a6-32f5-452f-8308-80ce7c30b3c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9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10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1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0969fb-86ba-427f-8d63-edb9920bc495" elementFormDefault="qualified">
    <xsd:import namespace="http://schemas.microsoft.com/office/2006/documentManagement/types"/>
    <xsd:import namespace="http://schemas.microsoft.com/office/infopath/2007/PartnerControls"/>
    <xsd:element name="Summary_x0020_of_x0020_contents" ma:index="12" nillable="true" ma:displayName="Summary of contents" ma:internalName="Summary_x0020_of_x0020_contents">
      <xsd:simpleType>
        <xsd:restriction base="dms:Note">
          <xsd:maxLength value="255"/>
        </xsd:restriction>
      </xsd:simpleType>
    </xsd:element>
    <xsd:element name="Date_x003a_" ma:index="13" nillable="true" ma:displayName="Date:" ma:format="DateOnly" ma:internalName="Date_x003a_">
      <xsd:simpleType>
        <xsd:restriction base="dms:DateTime"/>
      </xsd:simpleType>
    </xsd:element>
    <xsd:element name="a6cee0ee38274d03a2244fd0d7af2e56" ma:index="15" nillable="true" ma:taxonomy="true" ma:internalName="a6cee0ee38274d03a2244fd0d7af2e56" ma:taxonomyFieldName="Publication_x003a_" ma:displayName="Publication:" ma:default="" ma:fieldId="{a6cee0ee-3827-4d03-a224-4fd0d7af2e56}" ma:sspId="3b6fcdd1-4903-492f-8b5e-90291690267e" ma:termSetId="3db898da-2d8a-4f57-9b8c-6eca1dd6dda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n0425a8407db4fe5b25990a2abc67e9c" ma:index="17" nillable="true" ma:taxonomy="true" ma:internalName="n0425a8407db4fe5b25990a2abc67e9c" ma:taxonomyFieldName="Year" ma:displayName="Year" ma:default="" ma:fieldId="{70425a84-07db-4fe5-b259-90a2abc67e9c}" ma:sspId="3b6fcdd1-4903-492f-8b5e-90291690267e" ma:termSetId="5a53d11f-bb07-4f4c-a3fe-2abf1d542c3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1c6999a444a4595833ed3ee2044a84d" ma:index="19" nillable="true" ma:taxonomy="true" ma:internalName="f1c6999a444a4595833ed3ee2044a84d" ma:taxonomyFieldName="Division" ma:displayName="Division" ma:default="" ma:fieldId="{f1c6999a-444a-4595-833e-d3ee2044a84d}" ma:sspId="3b6fcdd1-4903-492f-8b5e-90291690267e" ma:termSetId="5d68b3a3-b1b9-4f8b-bfd2-cca273afe61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63fdb31de014b12a53dc9978b7b9fef" ma:index="21" nillable="true" ma:taxonomy="true" ma:internalName="i63fdb31de014b12a53dc9978b7b9fef" ma:taxonomyFieldName="Document_x0020_type" ma:displayName="Document type" ma:default="" ma:fieldId="{263fdb31-de01-4b12-a53d-c9978b7b9fef}" ma:sspId="3b6fcdd1-4903-492f-8b5e-90291690267e" ma:termSetId="f85f1f20-9150-4e17-bbec-5eceab8abd2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30C635B-FBB1-44EF-A051-F27C2C3A0054}">
  <ds:schemaRefs>
    <ds:schemaRef ds:uri="http://purl.org/dc/dcmitype/"/>
    <ds:schemaRef ds:uri="380969fb-86ba-427f-8d63-edb9920bc495"/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785528a6-32f5-452f-8308-80ce7c30b3ce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EA75A90-E200-4978-A342-78F26B636A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28FFFC6-755B-46C1-A091-D501E8DC6BA9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9630AA34-7525-43CC-9748-5289FD3A72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5528a6-32f5-452f-8308-80ce7c30b3ce"/>
    <ds:schemaRef ds:uri="380969fb-86ba-427f-8d63-edb9920bc49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Slides for members session December 2018</Template>
  <TotalTime>43050</TotalTime>
  <Words>716</Words>
  <Application>Microsoft Office PowerPoint</Application>
  <PresentationFormat>Widescreen</PresentationFormat>
  <Paragraphs>220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Herefordshire’s economy: key facts</vt:lpstr>
      <vt:lpstr>Industry sectors by contribution to Herefordshire GVA in 2019  - chained volume measures in 2018 money value (£ millions) </vt:lpstr>
      <vt:lpstr>Herefordshire industries and employment by sector</vt:lpstr>
      <vt:lpstr>Job postings in Herefordshire</vt:lpstr>
      <vt:lpstr>Top 10 in-demand skills in Herefordshire</vt:lpstr>
    </vt:vector>
  </TitlesOfParts>
  <Company>Herefordshire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Economic impact summary</dc:title>
  <dc:creator>Helm, Dave</dc:creator>
  <cp:lastModifiedBy>Banks, Karen</cp:lastModifiedBy>
  <cp:revision>2040</cp:revision>
  <dcterms:created xsi:type="dcterms:W3CDTF">2018-11-26T07:57:21Z</dcterms:created>
  <dcterms:modified xsi:type="dcterms:W3CDTF">2021-09-16T12:05:51Z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dlc_DocIdItemGuid">
    <vt:lpwstr>8b5416b7-4d83-4895-b0f9-a191a5587b74</vt:lpwstr>
  </property>
  <property fmtid="{D5CDD505-2E9C-101B-9397-08002B2CF9AE}" pid="3" name="ContentTypeId">
    <vt:lpwstr>0x0101008CA920995D693E41ABB64C713481F65E</vt:lpwstr>
  </property>
  <property fmtid="{D5CDD505-2E9C-101B-9397-08002B2CF9AE}" pid="4" name="Year">
    <vt:lpwstr/>
  </property>
  <property fmtid="{D5CDD505-2E9C-101B-9397-08002B2CF9AE}" pid="5" name="Publication_x003a_">
    <vt:lpwstr/>
  </property>
  <property fmtid="{D5CDD505-2E9C-101B-9397-08002B2CF9AE}" pid="6" name="Document_x0020_type">
    <vt:lpwstr>300;#Template|77cdb05f-c51e-4611-914f-31c3a09203db</vt:lpwstr>
  </property>
  <property fmtid="{D5CDD505-2E9C-101B-9397-08002B2CF9AE}" pid="7" name="Division">
    <vt:lpwstr>299;#Design|c65c5619-539f-4304-904b-2cbcb750c49f</vt:lpwstr>
  </property>
  <property fmtid="{D5CDD505-2E9C-101B-9397-08002B2CF9AE}" pid="8" name="Document type">
    <vt:lpwstr>300</vt:lpwstr>
  </property>
  <property fmtid="{D5CDD505-2E9C-101B-9397-08002B2CF9AE}" pid="9" name="Publication:">
    <vt:lpwstr/>
  </property>
</Properties>
</file>