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1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410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6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561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90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317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243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908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97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46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795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3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06B5E-3166-43F3-9FBC-9CB9C6917D55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32B29-C6CF-4BA3-A1B1-DC50F77D6B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821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889"/>
            <a:ext cx="1339028" cy="15187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26708" y="139015"/>
            <a:ext cx="6340197" cy="544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940" dirty="0">
                <a:solidFill>
                  <a:srgbClr val="D29500"/>
                </a:solidFill>
                <a:latin typeface="Lato" panose="020F0502020204030203" pitchFamily="34" charset="0"/>
              </a:rPr>
              <a:t>KS3 ASSESSMENT </a:t>
            </a:r>
            <a:r>
              <a:rPr lang="en-GB" sz="2940" dirty="0">
                <a:solidFill>
                  <a:srgbClr val="002060"/>
                </a:solidFill>
                <a:latin typeface="Lato" panose="020F0502020204030203" pitchFamily="34" charset="0"/>
              </a:rPr>
              <a:t>IN </a:t>
            </a:r>
            <a:r>
              <a:rPr lang="en-GB" sz="2940" dirty="0" smtClean="0">
                <a:solidFill>
                  <a:srgbClr val="002060"/>
                </a:solidFill>
                <a:latin typeface="Lato" panose="020F0502020204030203" pitchFamily="34" charset="0"/>
              </a:rPr>
              <a:t>ART &amp; DESIGN</a:t>
            </a:r>
            <a:endParaRPr lang="en-GB" sz="294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246269"/>
              </p:ext>
            </p:extLst>
          </p:nvPr>
        </p:nvGraphicFramePr>
        <p:xfrm>
          <a:off x="298043" y="1863526"/>
          <a:ext cx="12339667" cy="7247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548">
                  <a:extLst>
                    <a:ext uri="{9D8B030D-6E8A-4147-A177-3AD203B41FA5}">
                      <a16:colId xmlns:a16="http://schemas.microsoft.com/office/drawing/2014/main" val="351465365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3818681189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1485819097"/>
                    </a:ext>
                  </a:extLst>
                </a:gridCol>
                <a:gridCol w="2864015">
                  <a:extLst>
                    <a:ext uri="{9D8B030D-6E8A-4147-A177-3AD203B41FA5}">
                      <a16:colId xmlns:a16="http://schemas.microsoft.com/office/drawing/2014/main" val="2662193137"/>
                    </a:ext>
                  </a:extLst>
                </a:gridCol>
              </a:tblGrid>
              <a:tr h="627505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Knowledge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Skills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Communication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283177"/>
                  </a:ext>
                </a:extLst>
              </a:tr>
              <a:tr h="26953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7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/>
                        <a:t>Appropriate</a:t>
                      </a:r>
                      <a:r>
                        <a:rPr lang="en-GB" sz="1200" baseline="0" dirty="0" smtClean="0"/>
                        <a:t> health and safety regulations and practices for the specialism: knife skills, embroidery, machinery operation etc.</a:t>
                      </a:r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The principles of basic nutrition (the eat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well guide)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and health and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safety in food technology</a:t>
                      </a:r>
                      <a:endParaRPr lang="en-GB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/>
                        <a:t>Material types and properties: clay, cotton, polyester,</a:t>
                      </a:r>
                      <a:r>
                        <a:rPr lang="en-GB" sz="1200" baseline="0" dirty="0" smtClean="0"/>
                        <a:t> plastics, metals, sustainability, durability</a:t>
                      </a:r>
                      <a:endParaRPr lang="en-GB" sz="12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/>
                        <a:t>Creative techniques and processes: embroidery, clay firing, food</a:t>
                      </a:r>
                      <a:r>
                        <a:rPr lang="en-GB" sz="1200" baseline="0" dirty="0" smtClean="0"/>
                        <a:t> preparation, plastic manufacture</a:t>
                      </a:r>
                      <a:endParaRPr lang="en-GB" sz="1200" dirty="0" smtClean="0"/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 smtClean="0"/>
                        <a:t>Renowned artists, chefs, designers and creators:</a:t>
                      </a:r>
                      <a:r>
                        <a:rPr lang="en-GB" sz="1200" baseline="0" dirty="0" smtClean="0"/>
                        <a:t> e.g. surrealism, </a:t>
                      </a:r>
                      <a:endParaRPr lang="en-GB" sz="1200" dirty="0" smtClean="0"/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 smtClean="0"/>
                        <a:t>Relevant contexts e.g. artists, movements, industries, styles: Italian</a:t>
                      </a:r>
                      <a:r>
                        <a:rPr lang="en-GB" sz="1200" baseline="0" dirty="0" smtClean="0"/>
                        <a:t> cuisine, pop art, fashion designers etc.</a:t>
                      </a:r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aseline="0" dirty="0" smtClean="0"/>
                        <a:t>Collage and embroidery</a:t>
                      </a:r>
                      <a:endParaRPr lang="en-GB" sz="12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Organise,</a:t>
                      </a:r>
                      <a:r>
                        <a:rPr lang="en-GB" sz="1300" baseline="0" dirty="0" smtClean="0"/>
                        <a:t> develop, design and evaluate projects in four specific disciplines: </a:t>
                      </a:r>
                      <a:r>
                        <a:rPr lang="en-GB" sz="1300" b="1" baseline="0" dirty="0" smtClean="0"/>
                        <a:t>DT, ART, TEXTILES</a:t>
                      </a:r>
                      <a:r>
                        <a:rPr lang="en-GB" sz="1300" baseline="0" dirty="0" smtClean="0"/>
                        <a:t> and </a:t>
                      </a:r>
                      <a:r>
                        <a:rPr lang="en-GB" sz="1300" b="1" baseline="0" dirty="0" smtClean="0"/>
                        <a:t>FOOD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="1" baseline="0" dirty="0" smtClean="0"/>
                        <a:t>Projects in each year are outlined below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="1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3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="1" baseline="0" dirty="0" smtClean="0"/>
                        <a:t>In completing their projects students should be able to…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Produce appropriate creative work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Record appropriate observations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Make</a:t>
                      </a:r>
                      <a:r>
                        <a:rPr lang="en-GB" sz="1300" baseline="0" dirty="0" smtClean="0"/>
                        <a:t> decisions about appropriate materials and mediums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Handle different materials and tools safely and effectively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Evaluate their own work and that of others using specialist language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Design and create prototypes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Use specialist tools, techniques and processes and machinery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Research, organise and prepare effectively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Modify designs and approaches appropriately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Use different elements of colour, texture and media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Synthesise skills and knowledge from across the subject rotation</a:t>
                      </a:r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Accurate use of spelling, punctuation and grammar in written</a:t>
                      </a:r>
                      <a:r>
                        <a:rPr lang="en-GB" sz="1300" baseline="0" dirty="0" smtClean="0"/>
                        <a:t> communication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Contribute effectively to class discussion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Articulate</a:t>
                      </a:r>
                      <a:r>
                        <a:rPr lang="en-GB" sz="1300" baseline="0" dirty="0" smtClean="0"/>
                        <a:t> their ideas about a design, a process, an artist…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Structure their ideas and projects effectively using appropriate sequencing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Ask and answer questions effectively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Use standard English and appropriate specialist subject terminology where possible</a:t>
                      </a:r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344070"/>
                  </a:ext>
                </a:extLst>
              </a:tr>
              <a:tr h="19267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8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/>
                        <a:t>Rules of machinery</a:t>
                      </a:r>
                      <a:r>
                        <a:rPr lang="en-GB" sz="1200" baseline="0" dirty="0" smtClean="0"/>
                        <a:t> operation </a:t>
                      </a:r>
                      <a:r>
                        <a:rPr lang="en-GB" sz="1200" baseline="0" dirty="0" err="1" smtClean="0"/>
                        <a:t>inc.</a:t>
                      </a:r>
                      <a:r>
                        <a:rPr lang="en-GB" sz="1200" baseline="0" dirty="0" smtClean="0"/>
                        <a:t> Laser cutter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Joining methods in woods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Using clay to produce 3D representation of creative ideas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Understanding cultural differences in Art. Learning about the Mexican Catholic Festival “Day of the Dead” in food technology.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Develop observational drawing skills and tonal work with colour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Understanding the different cooking methods and how it affects the nutritional value of food.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Product Analysis, Tie dye, Anchor stitch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8227416"/>
                  </a:ext>
                </a:extLst>
              </a:tr>
              <a:tr h="19267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9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/>
                        <a:t>Investigating design</a:t>
                      </a:r>
                      <a:r>
                        <a:rPr lang="en-GB" sz="1200" baseline="0" dirty="0" smtClean="0"/>
                        <a:t> used</a:t>
                      </a:r>
                      <a:r>
                        <a:rPr lang="en-GB" sz="1200" dirty="0" smtClean="0"/>
                        <a:t> in other cultures</a:t>
                      </a:r>
                      <a:endParaRPr lang="en-GB" sz="12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CADCAM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Understanding casting and hand finishing metals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Portraiture, harmonious and complementary colours; Colour schemes and Synaesthesia.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Understanding the different types of food poisoning bacteria and the difference between macro and micro nutrients.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Artist analysis, stencilling, polystyrene printing, mono printing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63194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196524" y="729140"/>
            <a:ext cx="91975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Our KS3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Art and Design 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curriculum, which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reflects 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the national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curriculum is designed to ensure that all pupils produce creative work, become proficient in discipline-specific skills, can evaluate and analyse creative works and learn about great artists, makers and designers. In Art, DT, Textiles and Food they will learn about or how to…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3904" y="63355"/>
            <a:ext cx="1752845" cy="169729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98043" y="9180430"/>
            <a:ext cx="124415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*This table is not exhaustive and seeks to reflect some of the major knowledge, skills and communication developed in this subject area.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866454"/>
              </p:ext>
            </p:extLst>
          </p:nvPr>
        </p:nvGraphicFramePr>
        <p:xfrm>
          <a:off x="5333596" y="3238673"/>
          <a:ext cx="4354545" cy="1435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905">
                  <a:extLst>
                    <a:ext uri="{9D8B030D-6E8A-4147-A177-3AD203B41FA5}">
                      <a16:colId xmlns:a16="http://schemas.microsoft.com/office/drawing/2014/main" val="2906641603"/>
                    </a:ext>
                  </a:extLst>
                </a:gridCol>
                <a:gridCol w="1003139">
                  <a:extLst>
                    <a:ext uri="{9D8B030D-6E8A-4147-A177-3AD203B41FA5}">
                      <a16:colId xmlns:a16="http://schemas.microsoft.com/office/drawing/2014/main" val="3556306996"/>
                    </a:ext>
                  </a:extLst>
                </a:gridCol>
                <a:gridCol w="922181">
                  <a:extLst>
                    <a:ext uri="{9D8B030D-6E8A-4147-A177-3AD203B41FA5}">
                      <a16:colId xmlns:a16="http://schemas.microsoft.com/office/drawing/2014/main" val="1446186629"/>
                    </a:ext>
                  </a:extLst>
                </a:gridCol>
                <a:gridCol w="962660">
                  <a:extLst>
                    <a:ext uri="{9D8B030D-6E8A-4147-A177-3AD203B41FA5}">
                      <a16:colId xmlns:a16="http://schemas.microsoft.com/office/drawing/2014/main" val="3109713053"/>
                    </a:ext>
                  </a:extLst>
                </a:gridCol>
                <a:gridCol w="962660">
                  <a:extLst>
                    <a:ext uri="{9D8B030D-6E8A-4147-A177-3AD203B41FA5}">
                      <a16:colId xmlns:a16="http://schemas.microsoft.com/office/drawing/2014/main" val="1364016752"/>
                    </a:ext>
                  </a:extLst>
                </a:gridCol>
              </a:tblGrid>
              <a:tr h="31585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DT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Art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Textiles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Food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1221369"/>
                  </a:ext>
                </a:extLst>
              </a:tr>
              <a:tr h="31585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Pen</a:t>
                      </a:r>
                      <a:r>
                        <a:rPr lang="en-GB" sz="1300" i="1" baseline="0" dirty="0" smtClean="0">
                          <a:solidFill>
                            <a:schemeClr val="tx1"/>
                          </a:solidFill>
                        </a:rPr>
                        <a:t> tidy</a:t>
                      </a:r>
                      <a:endParaRPr lang="en-GB" sz="130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Clay Tile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Cacti Art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Chef School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820888"/>
                  </a:ext>
                </a:extLst>
              </a:tr>
              <a:tr h="31585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Multi</a:t>
                      </a:r>
                      <a:r>
                        <a:rPr lang="en-GB" sz="1300" i="1" baseline="0" dirty="0" smtClean="0">
                          <a:solidFill>
                            <a:schemeClr val="tx1"/>
                          </a:solidFill>
                        </a:rPr>
                        <a:t> purpose box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Clay Skull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Jellyfish</a:t>
                      </a:r>
                      <a:r>
                        <a:rPr lang="en-GB" sz="130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Textile</a:t>
                      </a:r>
                      <a:r>
                        <a:rPr lang="en-GB" sz="130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300" i="1" baseline="0" dirty="0" smtClean="0">
                          <a:solidFill>
                            <a:schemeClr val="tx1"/>
                          </a:solidFill>
                        </a:rPr>
                        <a:t>Art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Master Chef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363162"/>
                  </a:ext>
                </a:extLst>
              </a:tr>
              <a:tr h="31585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</a:rPr>
                        <a:t>9</a:t>
                      </a: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Jewellery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Portrait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Pop</a:t>
                      </a:r>
                      <a:r>
                        <a:rPr lang="en-GB" sz="1300" i="1" baseline="0" dirty="0" smtClean="0">
                          <a:solidFill>
                            <a:schemeClr val="tx1"/>
                          </a:solidFill>
                        </a:rPr>
                        <a:t> Art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i="1" dirty="0" smtClean="0">
                          <a:solidFill>
                            <a:schemeClr val="tx1"/>
                          </a:solidFill>
                        </a:rPr>
                        <a:t>Takeaways</a:t>
                      </a:r>
                      <a:endParaRPr lang="en-GB" sz="13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2371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542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533</Words>
  <Application>Microsoft Office PowerPoint</Application>
  <PresentationFormat>A3 Paper (297x420 mm)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Lato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Cassidy</dc:creator>
  <cp:lastModifiedBy>A Cassidy</cp:lastModifiedBy>
  <cp:revision>14</cp:revision>
  <dcterms:created xsi:type="dcterms:W3CDTF">2024-06-12T10:42:29Z</dcterms:created>
  <dcterms:modified xsi:type="dcterms:W3CDTF">2024-07-12T14:22:39Z</dcterms:modified>
</cp:coreProperties>
</file>