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93" r:id="rId3"/>
    <p:sldId id="257" r:id="rId4"/>
    <p:sldId id="697" r:id="rId5"/>
    <p:sldId id="693" r:id="rId6"/>
    <p:sldId id="282" r:id="rId7"/>
    <p:sldId id="698" r:id="rId8"/>
    <p:sldId id="272" r:id="rId9"/>
    <p:sldId id="298" r:id="rId10"/>
    <p:sldId id="385" r:id="rId11"/>
    <p:sldId id="281" r:id="rId12"/>
    <p:sldId id="288" r:id="rId13"/>
    <p:sldId id="701" r:id="rId14"/>
    <p:sldId id="696" r:id="rId15"/>
    <p:sldId id="287" r:id="rId16"/>
    <p:sldId id="381" r:id="rId17"/>
    <p:sldId id="267" r:id="rId18"/>
    <p:sldId id="326"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030A0"/>
    <a:srgbClr val="C00000"/>
    <a:srgbClr val="24AB9A"/>
    <a:srgbClr val="CC0066"/>
    <a:srgbClr val="EC0E53"/>
    <a:srgbClr val="FF33CC"/>
    <a:srgbClr val="EB7138"/>
    <a:srgbClr val="FDB941"/>
    <a:srgbClr val="EF5B25"/>
    <a:srgbClr val="29292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8D20A11-5BC7-42DF-9874-7A8BB38C2568}" v="22" dt="2023-01-29T11:06:47.8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952" autoAdjust="0"/>
    <p:restoredTop sz="49932" autoAdjust="0"/>
  </p:normalViewPr>
  <p:slideViewPr>
    <p:cSldViewPr snapToGrid="0">
      <p:cViewPr varScale="1">
        <p:scale>
          <a:sx n="55" d="100"/>
          <a:sy n="55" d="100"/>
        </p:scale>
        <p:origin x="1206" y="48"/>
      </p:cViewPr>
      <p:guideLst/>
    </p:cSldViewPr>
  </p:slideViewPr>
  <p:notesTextViewPr>
    <p:cViewPr>
      <p:scale>
        <a:sx n="125" d="100"/>
        <a:sy n="125"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E200A2-BC01-4B3A-9BBD-EA33AED647D1}" type="datetimeFigureOut">
              <a:rPr lang="en-US"/>
              <a:t>2/13/2026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20A183-74A4-4350-AA89-B5D2AD87DF7E}" type="slidenum">
              <a:rPr lang="en-US"/>
              <a:t>‹#›</a:t>
            </a:fld>
            <a:endParaRPr lang="en-US"/>
          </a:p>
        </p:txBody>
      </p:sp>
    </p:spTree>
    <p:extLst>
      <p:ext uri="{BB962C8B-B14F-4D97-AF65-F5344CB8AC3E}">
        <p14:creationId xmlns:p14="http://schemas.microsoft.com/office/powerpoint/2010/main" val="40506860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R="10000" algn="just"/>
            <a:endParaRPr lang="en-GB" dirty="0"/>
          </a:p>
          <a:p>
            <a:r>
              <a:rPr lang="en-US" dirty="0"/>
              <a:t> </a:t>
            </a:r>
          </a:p>
          <a:p>
            <a:r>
              <a:rPr lang="en-US" dirty="0"/>
              <a:t> </a:t>
            </a:r>
          </a:p>
          <a:p>
            <a:r>
              <a:rPr lang="en-US" dirty="0"/>
              <a:t> </a:t>
            </a:r>
          </a:p>
          <a:p>
            <a:endParaRPr lang="en-US" dirty="0">
              <a:cs typeface="Calibri"/>
            </a:endParaRPr>
          </a:p>
        </p:txBody>
      </p:sp>
      <p:sp>
        <p:nvSpPr>
          <p:cNvPr id="4" name="Slide Number Placeholder 3"/>
          <p:cNvSpPr>
            <a:spLocks noGrp="1"/>
          </p:cNvSpPr>
          <p:nvPr>
            <p:ph type="sldNum" sz="quarter" idx="5"/>
          </p:nvPr>
        </p:nvSpPr>
        <p:spPr/>
        <p:txBody>
          <a:bodyPr/>
          <a:lstStyle/>
          <a:p>
            <a:fld id="{3A20A183-74A4-4350-AA89-B5D2AD87DF7E}" type="slidenum">
              <a:rPr lang="en-US"/>
              <a:t>2</a:t>
            </a:fld>
            <a:endParaRPr lang="en-US"/>
          </a:p>
        </p:txBody>
      </p:sp>
    </p:spTree>
    <p:extLst>
      <p:ext uri="{BB962C8B-B14F-4D97-AF65-F5344CB8AC3E}">
        <p14:creationId xmlns:p14="http://schemas.microsoft.com/office/powerpoint/2010/main" val="14866570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20A183-74A4-4350-AA89-B5D2AD87DF7E}" type="slidenum">
              <a:rPr lang="en-US" smtClean="0"/>
              <a:t>3</a:t>
            </a:fld>
            <a:endParaRPr lang="en-US"/>
          </a:p>
        </p:txBody>
      </p:sp>
    </p:spTree>
    <p:extLst>
      <p:ext uri="{BB962C8B-B14F-4D97-AF65-F5344CB8AC3E}">
        <p14:creationId xmlns:p14="http://schemas.microsoft.com/office/powerpoint/2010/main" val="20281196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DEA85C-B738-4C91-A0B6-A76061CB5795}" type="slidenum">
              <a:rPr lang="en-GB" smtClean="0"/>
              <a:t>4</a:t>
            </a:fld>
            <a:endParaRPr lang="en-GB"/>
          </a:p>
        </p:txBody>
      </p:sp>
    </p:spTree>
    <p:extLst>
      <p:ext uri="{BB962C8B-B14F-4D97-AF65-F5344CB8AC3E}">
        <p14:creationId xmlns:p14="http://schemas.microsoft.com/office/powerpoint/2010/main" val="40851439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20A183-74A4-4350-AA89-B5D2AD87DF7E}" type="slidenum">
              <a:rPr lang="en-US" smtClean="0"/>
              <a:t>5</a:t>
            </a:fld>
            <a:endParaRPr lang="en-US"/>
          </a:p>
        </p:txBody>
      </p:sp>
    </p:spTree>
    <p:extLst>
      <p:ext uri="{BB962C8B-B14F-4D97-AF65-F5344CB8AC3E}">
        <p14:creationId xmlns:p14="http://schemas.microsoft.com/office/powerpoint/2010/main" val="16145845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B163D9-A449-4C1B-81F5-0915FFCA137E}" type="slidenum">
              <a:rPr lang="en-GB" smtClean="0"/>
              <a:t>6</a:t>
            </a:fld>
            <a:endParaRPr lang="en-GB"/>
          </a:p>
        </p:txBody>
      </p:sp>
    </p:spTree>
    <p:extLst>
      <p:ext uri="{BB962C8B-B14F-4D97-AF65-F5344CB8AC3E}">
        <p14:creationId xmlns:p14="http://schemas.microsoft.com/office/powerpoint/2010/main" val="20576240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20A183-74A4-4350-AA89-B5D2AD87DF7E}" type="slidenum">
              <a:rPr lang="en-US" smtClean="0"/>
              <a:t>7</a:t>
            </a:fld>
            <a:endParaRPr lang="en-US"/>
          </a:p>
        </p:txBody>
      </p:sp>
    </p:spTree>
    <p:extLst>
      <p:ext uri="{BB962C8B-B14F-4D97-AF65-F5344CB8AC3E}">
        <p14:creationId xmlns:p14="http://schemas.microsoft.com/office/powerpoint/2010/main" val="17450897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dirty="0"/>
              <a:t>Everyone is tempted.  It is as much part of being a human as eating and sleeping.  Resisting temptation can make us stronger and better people.</a:t>
            </a:r>
          </a:p>
          <a:p>
            <a:pPr marL="0" indent="0">
              <a:buNone/>
            </a:pPr>
            <a:r>
              <a:rPr lang="en-GB" sz="1200" dirty="0"/>
              <a:t>Just as PE develops our physical wellbeing, resisting temptation develops the spiritual side of our personality.</a:t>
            </a:r>
          </a:p>
          <a:p>
            <a:pPr marL="0" indent="0">
              <a:buNone/>
            </a:pPr>
            <a:r>
              <a:rPr lang="en-GB" sz="1200" dirty="0"/>
              <a:t>Lent prepares us for Easter, as Advent prepares us for Christmas.</a:t>
            </a:r>
          </a:p>
          <a:p>
            <a:pPr marL="0" indent="0">
              <a:buNone/>
            </a:pPr>
            <a:r>
              <a:rPr lang="en-GB" sz="1200" dirty="0"/>
              <a:t>Lent is a time for a change of heart – a time for a fresh and closer look at ourselves and the way we live our lives.</a:t>
            </a:r>
          </a:p>
          <a:p>
            <a:pPr marL="0" indent="0">
              <a:buNone/>
            </a:pPr>
            <a:r>
              <a:rPr lang="en-GB" sz="1200" dirty="0"/>
              <a:t>What needs to be done?  We can change for the better.</a:t>
            </a:r>
          </a:p>
          <a:p>
            <a:endParaRPr lang="en-GB" dirty="0"/>
          </a:p>
        </p:txBody>
      </p:sp>
      <p:sp>
        <p:nvSpPr>
          <p:cNvPr id="4" name="Slide Number Placeholder 3"/>
          <p:cNvSpPr>
            <a:spLocks noGrp="1"/>
          </p:cNvSpPr>
          <p:nvPr>
            <p:ph type="sldNum" sz="quarter" idx="5"/>
          </p:nvPr>
        </p:nvSpPr>
        <p:spPr/>
        <p:txBody>
          <a:bodyPr/>
          <a:lstStyle/>
          <a:p>
            <a:fld id="{10F5FC32-7C77-4992-B485-2B1352ABF7D8}" type="slidenum">
              <a:rPr lang="en-GB" smtClean="0"/>
              <a:t>9</a:t>
            </a:fld>
            <a:endParaRPr lang="en-GB"/>
          </a:p>
        </p:txBody>
      </p:sp>
    </p:spTree>
    <p:extLst>
      <p:ext uri="{BB962C8B-B14F-4D97-AF65-F5344CB8AC3E}">
        <p14:creationId xmlns:p14="http://schemas.microsoft.com/office/powerpoint/2010/main" val="11634045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Prayer is something that can be really hard to understand, let alone do. Sometimes it comes naturally but usually it's something we forget about and don't find time for. Prayer is simply a chat with God and you don't need to use the right words, you don't even need to use any words, you just need to put aside some time to be in God's presence. It's amazing what a difference a few minutes a day can make - try it for yourself this week!</a:t>
            </a:r>
            <a:endParaRPr lang="en-GB" b="0" dirty="0"/>
          </a:p>
        </p:txBody>
      </p:sp>
      <p:sp>
        <p:nvSpPr>
          <p:cNvPr id="4" name="Slide Number Placeholder 3"/>
          <p:cNvSpPr>
            <a:spLocks noGrp="1"/>
          </p:cNvSpPr>
          <p:nvPr>
            <p:ph type="sldNum" sz="quarter" idx="10"/>
          </p:nvPr>
        </p:nvSpPr>
        <p:spPr/>
        <p:txBody>
          <a:bodyPr/>
          <a:lstStyle/>
          <a:p>
            <a:fld id="{DDB163D9-A449-4C1B-81F5-0915FFCA137E}" type="slidenum">
              <a:rPr lang="en-GB" smtClean="0"/>
              <a:t>11</a:t>
            </a:fld>
            <a:endParaRPr lang="en-GB"/>
          </a:p>
        </p:txBody>
      </p:sp>
    </p:spTree>
    <p:extLst>
      <p:ext uri="{BB962C8B-B14F-4D97-AF65-F5344CB8AC3E}">
        <p14:creationId xmlns:p14="http://schemas.microsoft.com/office/powerpoint/2010/main" val="4122263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10"/>
          </p:nvPr>
        </p:nvSpPr>
        <p:spPr/>
        <p:txBody>
          <a:bodyPr/>
          <a:lstStyle/>
          <a:p>
            <a:fld id="{DDB163D9-A449-4C1B-81F5-0915FFCA137E}" type="slidenum">
              <a:rPr lang="en-GB" smtClean="0"/>
              <a:t>12</a:t>
            </a:fld>
            <a:endParaRPr lang="en-GB"/>
          </a:p>
        </p:txBody>
      </p:sp>
    </p:spTree>
    <p:extLst>
      <p:ext uri="{BB962C8B-B14F-4D97-AF65-F5344CB8AC3E}">
        <p14:creationId xmlns:p14="http://schemas.microsoft.com/office/powerpoint/2010/main" val="11229204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a:p>
        </p:txBody>
      </p:sp>
      <p:sp>
        <p:nvSpPr>
          <p:cNvPr id="4" name="Slide Number Placeholder 3"/>
          <p:cNvSpPr>
            <a:spLocks noGrp="1"/>
          </p:cNvSpPr>
          <p:nvPr>
            <p:ph type="sldNum" sz="quarter" idx="10"/>
          </p:nvPr>
        </p:nvSpPr>
        <p:spPr/>
        <p:txBody>
          <a:bodyPr/>
          <a:lstStyle/>
          <a:p>
            <a:fld id="{DDB163D9-A449-4C1B-81F5-0915FFCA137E}" type="slidenum">
              <a:rPr lang="en-GB" smtClean="0"/>
              <a:t>14</a:t>
            </a:fld>
            <a:endParaRPr lang="en-GB"/>
          </a:p>
        </p:txBody>
      </p:sp>
    </p:spTree>
    <p:extLst>
      <p:ext uri="{BB962C8B-B14F-4D97-AF65-F5344CB8AC3E}">
        <p14:creationId xmlns:p14="http://schemas.microsoft.com/office/powerpoint/2010/main" val="19986515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a:p>
        </p:txBody>
      </p:sp>
      <p:sp>
        <p:nvSpPr>
          <p:cNvPr id="4" name="Slide Number Placeholder 3"/>
          <p:cNvSpPr>
            <a:spLocks noGrp="1"/>
          </p:cNvSpPr>
          <p:nvPr>
            <p:ph type="sldNum" sz="quarter" idx="10"/>
          </p:nvPr>
        </p:nvSpPr>
        <p:spPr/>
        <p:txBody>
          <a:bodyPr/>
          <a:lstStyle/>
          <a:p>
            <a:fld id="{DDB163D9-A449-4C1B-81F5-0915FFCA137E}" type="slidenum">
              <a:rPr lang="en-GB" smtClean="0"/>
              <a:t>15</a:t>
            </a:fld>
            <a:endParaRPr lang="en-GB"/>
          </a:p>
        </p:txBody>
      </p:sp>
    </p:spTree>
    <p:extLst>
      <p:ext uri="{BB962C8B-B14F-4D97-AF65-F5344CB8AC3E}">
        <p14:creationId xmlns:p14="http://schemas.microsoft.com/office/powerpoint/2010/main" val="29612715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DEA85C-B738-4C91-A0B6-A76061CB5795}" type="slidenum">
              <a:rPr lang="en-GB" smtClean="0"/>
              <a:t>16</a:t>
            </a:fld>
            <a:endParaRPr lang="en-GB"/>
          </a:p>
        </p:txBody>
      </p:sp>
    </p:spTree>
    <p:extLst>
      <p:ext uri="{BB962C8B-B14F-4D97-AF65-F5344CB8AC3E}">
        <p14:creationId xmlns:p14="http://schemas.microsoft.com/office/powerpoint/2010/main" val="28997348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311693f7100_0_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311693f7100_0_2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5" name="Google Shape;215;g311693f7100_0_2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17</a:t>
            </a:fld>
            <a:endParaRPr/>
          </a:p>
        </p:txBody>
      </p:sp>
    </p:spTree>
    <p:extLst>
      <p:ext uri="{BB962C8B-B14F-4D97-AF65-F5344CB8AC3E}">
        <p14:creationId xmlns:p14="http://schemas.microsoft.com/office/powerpoint/2010/main" val="10043251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2/13/2026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2/13/2026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2/13/2026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4.jpeg"/><Relationship Id="rId7"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3.png"/><Relationship Id="rId7" Type="http://schemas.openxmlformats.org/officeDocument/2006/relationships/image" Target="../media/image26.png"/><Relationship Id="rId12" Type="http://schemas.microsoft.com/office/2007/relationships/hdphoto" Target="../media/hdphoto1.wdp"/><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5.png"/><Relationship Id="rId11" Type="http://schemas.openxmlformats.org/officeDocument/2006/relationships/image" Target="../media/image30.png"/><Relationship Id="rId5" Type="http://schemas.openxmlformats.org/officeDocument/2006/relationships/image" Target="../media/image24.png"/><Relationship Id="rId10" Type="http://schemas.openxmlformats.org/officeDocument/2006/relationships/image" Target="../media/image29.png"/><Relationship Id="rId4" Type="http://schemas.openxmlformats.org/officeDocument/2006/relationships/image" Target="../media/image18.png"/><Relationship Id="rId9"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4" name="Rectangle: Rounded Corners 91">
            <a:extLst>
              <a:ext uri="{FF2B5EF4-FFF2-40B4-BE49-F238E27FC236}">
                <a16:creationId xmlns:a16="http://schemas.microsoft.com/office/drawing/2014/main" id="{C3E37FDD-9197-B94D-8D6B-D898EBDB2F9C}"/>
              </a:ext>
            </a:extLst>
          </p:cNvPr>
          <p:cNvSpPr/>
          <p:nvPr/>
        </p:nvSpPr>
        <p:spPr>
          <a:xfrm>
            <a:off x="745739" y="297160"/>
            <a:ext cx="10490315" cy="6169621"/>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5" name="Group 4">
            <a:extLst>
              <a:ext uri="{FF2B5EF4-FFF2-40B4-BE49-F238E27FC236}">
                <a16:creationId xmlns:a16="http://schemas.microsoft.com/office/drawing/2014/main" id="{2A990017-862A-5443-8E3D-CCE0CF9027BA}"/>
              </a:ext>
            </a:extLst>
          </p:cNvPr>
          <p:cNvGrpSpPr/>
          <p:nvPr/>
        </p:nvGrpSpPr>
        <p:grpSpPr>
          <a:xfrm>
            <a:off x="1394632" y="2085184"/>
            <a:ext cx="1884219" cy="2593571"/>
            <a:chOff x="6282928" y="2132214"/>
            <a:chExt cx="1884219" cy="2593571"/>
          </a:xfrm>
          <a:solidFill>
            <a:srgbClr val="37529F"/>
          </a:solidFill>
        </p:grpSpPr>
        <p:sp>
          <p:nvSpPr>
            <p:cNvPr id="6" name="Oval 5">
              <a:extLst>
                <a:ext uri="{FF2B5EF4-FFF2-40B4-BE49-F238E27FC236}">
                  <a16:creationId xmlns:a16="http://schemas.microsoft.com/office/drawing/2014/main" id="{DEE69B73-55C2-2147-AC31-D0369D2AD995}"/>
                </a:ext>
              </a:extLst>
            </p:cNvPr>
            <p:cNvSpPr/>
            <p:nvPr/>
          </p:nvSpPr>
          <p:spPr>
            <a:xfrm>
              <a:off x="6282928" y="2132214"/>
              <a:ext cx="1884219" cy="2593571"/>
            </a:xfrm>
            <a:prstGeom prst="ellipse">
              <a:avLst/>
            </a:prstGeom>
            <a:grpFill/>
            <a:ln w="984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GB" sz="10500" dirty="0">
                  <a:solidFill>
                    <a:srgbClr val="FFC000"/>
                  </a:solidFill>
                  <a:latin typeface="Times New Roman" panose="02020603050405020304" pitchFamily="18" charset="0"/>
                  <a:cs typeface="Times New Roman" panose="02020603050405020304" pitchFamily="18" charset="0"/>
                </a:rPr>
                <a:t>M</a:t>
              </a:r>
            </a:p>
          </p:txBody>
        </p:sp>
        <p:cxnSp>
          <p:nvCxnSpPr>
            <p:cNvPr id="7" name="Straight Connector 6">
              <a:extLst>
                <a:ext uri="{FF2B5EF4-FFF2-40B4-BE49-F238E27FC236}">
                  <a16:creationId xmlns:a16="http://schemas.microsoft.com/office/drawing/2014/main" id="{B850F5F5-CFBD-2B47-A556-D8762EFB65BE}"/>
                </a:ext>
              </a:extLst>
            </p:cNvPr>
            <p:cNvCxnSpPr/>
            <p:nvPr/>
          </p:nvCxnSpPr>
          <p:spPr>
            <a:xfrm>
              <a:off x="6620126" y="3608363"/>
              <a:ext cx="1209822" cy="0"/>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90216280-C8B7-5E41-BFFB-AE7E1F193882}"/>
                </a:ext>
              </a:extLst>
            </p:cNvPr>
            <p:cNvCxnSpPr>
              <a:cxnSpLocks/>
            </p:cNvCxnSpPr>
            <p:nvPr/>
          </p:nvCxnSpPr>
          <p:spPr>
            <a:xfrm>
              <a:off x="6901037" y="2811194"/>
              <a:ext cx="648000" cy="0"/>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6C890FC2-0F80-534C-B67B-0A88C3020A27}"/>
                </a:ext>
              </a:extLst>
            </p:cNvPr>
            <p:cNvCxnSpPr/>
            <p:nvPr/>
          </p:nvCxnSpPr>
          <p:spPr>
            <a:xfrm>
              <a:off x="7225037" y="2497015"/>
              <a:ext cx="0" cy="1111348"/>
            </a:xfrm>
            <a:prstGeom prst="line">
              <a:avLst/>
            </a:prstGeom>
            <a:grpFill/>
            <a:ln w="762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7004F83E-ACEE-7D43-801B-E9EB76401A6D}"/>
                </a:ext>
              </a:extLst>
            </p:cNvPr>
            <p:cNvSpPr txBox="1"/>
            <p:nvPr/>
          </p:nvSpPr>
          <p:spPr>
            <a:xfrm>
              <a:off x="6399626" y="2132214"/>
              <a:ext cx="1650821" cy="2411660"/>
            </a:xfrm>
            <a:prstGeom prst="rect">
              <a:avLst/>
            </a:prstGeom>
            <a:noFill/>
            <a:ln>
              <a:noFill/>
            </a:ln>
          </p:spPr>
          <p:txBody>
            <a:bodyPr wrap="square" rtlCol="0">
              <a:prstTxWarp prst="textArchDown">
                <a:avLst/>
              </a:prstTxWarp>
              <a:spAutoFit/>
            </a:bodyPr>
            <a:lstStyle/>
            <a:p>
              <a:pPr algn="ctr"/>
              <a:r>
                <a:rPr lang="en-GB" sz="1600" b="1" dirty="0">
                  <a:solidFill>
                    <a:schemeClr val="bg1"/>
                  </a:solidFill>
                  <a:latin typeface="Times New Roman" panose="02020603050405020304" pitchFamily="18" charset="0"/>
                  <a:cs typeface="Times New Roman" panose="02020603050405020304" pitchFamily="18" charset="0"/>
                </a:rPr>
                <a:t>  PER MARIAM  </a:t>
              </a:r>
            </a:p>
          </p:txBody>
        </p:sp>
      </p:grpSp>
      <p:sp>
        <p:nvSpPr>
          <p:cNvPr id="11" name="TextBox 10">
            <a:extLst>
              <a:ext uri="{FF2B5EF4-FFF2-40B4-BE49-F238E27FC236}">
                <a16:creationId xmlns:a16="http://schemas.microsoft.com/office/drawing/2014/main" id="{0385BB78-8D38-3344-8173-C43F6F608102}"/>
              </a:ext>
            </a:extLst>
          </p:cNvPr>
          <p:cNvSpPr txBox="1"/>
          <p:nvPr/>
        </p:nvSpPr>
        <p:spPr>
          <a:xfrm>
            <a:off x="4098465" y="2730336"/>
            <a:ext cx="7581969" cy="830997"/>
          </a:xfrm>
          <a:prstGeom prst="rect">
            <a:avLst/>
          </a:prstGeom>
          <a:noFill/>
        </p:spPr>
        <p:txBody>
          <a:bodyPr wrap="square" rtlCol="0">
            <a:spAutoFit/>
          </a:bodyPr>
          <a:lstStyle/>
          <a:p>
            <a:r>
              <a:rPr lang="en-GB" sz="4800" b="1" dirty="0">
                <a:solidFill>
                  <a:schemeClr val="bg1"/>
                </a:solidFill>
                <a:latin typeface="Century Gothic" panose="020B0502020202020204" pitchFamily="34" charset="0"/>
              </a:rPr>
              <a:t>Sacred Spaces P</a:t>
            </a:r>
            <a:r>
              <a:rPr lang="en-GB" sz="4000" b="1" dirty="0">
                <a:solidFill>
                  <a:schemeClr val="bg1"/>
                </a:solidFill>
                <a:latin typeface="Century Gothic" panose="020B0502020202020204" pitchFamily="34" charset="0"/>
              </a:rPr>
              <a:t>RAYER</a:t>
            </a:r>
          </a:p>
        </p:txBody>
      </p:sp>
      <p:cxnSp>
        <p:nvCxnSpPr>
          <p:cNvPr id="12" name="Straight Connector 11">
            <a:extLst>
              <a:ext uri="{FF2B5EF4-FFF2-40B4-BE49-F238E27FC236}">
                <a16:creationId xmlns:a16="http://schemas.microsoft.com/office/drawing/2014/main" id="{44766E03-6BA5-8F45-9FF1-04F6C9941B51}"/>
              </a:ext>
            </a:extLst>
          </p:cNvPr>
          <p:cNvCxnSpPr>
            <a:cxnSpLocks/>
          </p:cNvCxnSpPr>
          <p:nvPr/>
        </p:nvCxnSpPr>
        <p:spPr>
          <a:xfrm>
            <a:off x="4757980" y="3561333"/>
            <a:ext cx="5439905" cy="0"/>
          </a:xfrm>
          <a:prstGeom prst="line">
            <a:avLst/>
          </a:prstGeom>
          <a:ln w="76200" cap="rnd">
            <a:solidFill>
              <a:srgbClr val="F6C107"/>
            </a:solidFill>
            <a:round/>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7854767D-AF54-D44B-8203-42CB97363C2E}"/>
              </a:ext>
            </a:extLst>
          </p:cNvPr>
          <p:cNvSpPr txBox="1"/>
          <p:nvPr/>
        </p:nvSpPr>
        <p:spPr>
          <a:xfrm>
            <a:off x="4641280" y="3524593"/>
            <a:ext cx="5556605" cy="1446550"/>
          </a:xfrm>
          <a:prstGeom prst="rect">
            <a:avLst/>
          </a:prstGeom>
          <a:noFill/>
        </p:spPr>
        <p:txBody>
          <a:bodyPr wrap="square" rtlCol="0">
            <a:spAutoFit/>
          </a:bodyPr>
          <a:lstStyle/>
          <a:p>
            <a:pPr algn="ctr"/>
            <a:r>
              <a:rPr lang="en-GB" sz="4000" b="1" dirty="0">
                <a:solidFill>
                  <a:schemeClr val="bg1"/>
                </a:solidFill>
                <a:latin typeface="Century Gothic" panose="020B0502020202020204" pitchFamily="34" charset="0"/>
              </a:rPr>
              <a:t>Week commencing: 23</a:t>
            </a:r>
            <a:r>
              <a:rPr lang="en-GB" sz="4800" b="1" baseline="30000" dirty="0">
                <a:solidFill>
                  <a:schemeClr val="bg1"/>
                </a:solidFill>
                <a:latin typeface="Century Gothic" panose="020B0502020202020204" pitchFamily="34" charset="0"/>
              </a:rPr>
              <a:t>rd </a:t>
            </a:r>
            <a:r>
              <a:rPr lang="en-GB" sz="4800" b="1" dirty="0">
                <a:solidFill>
                  <a:schemeClr val="bg1"/>
                </a:solidFill>
                <a:latin typeface="Century Gothic" panose="020B0502020202020204" pitchFamily="34" charset="0"/>
              </a:rPr>
              <a:t>February</a:t>
            </a:r>
            <a:endParaRPr lang="en-GB" sz="4000" b="1" dirty="0">
              <a:solidFill>
                <a:schemeClr val="bg1"/>
              </a:solidFill>
              <a:latin typeface="Century Gothic" panose="020B0502020202020204" pitchFamily="34" charset="0"/>
            </a:endParaRPr>
          </a:p>
        </p:txBody>
      </p:sp>
      <p:sp>
        <p:nvSpPr>
          <p:cNvPr id="14" name="Title 1">
            <a:extLst>
              <a:ext uri="{FF2B5EF4-FFF2-40B4-BE49-F238E27FC236}">
                <a16:creationId xmlns:a16="http://schemas.microsoft.com/office/drawing/2014/main" id="{501A1193-6181-C74C-A7D3-514A0AC035F5}"/>
              </a:ext>
            </a:extLst>
          </p:cNvPr>
          <p:cNvSpPr txBox="1">
            <a:spLocks/>
          </p:cNvSpPr>
          <p:nvPr/>
        </p:nvSpPr>
        <p:spPr>
          <a:xfrm>
            <a:off x="745738" y="5643237"/>
            <a:ext cx="10490316" cy="830997"/>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800" dirty="0">
                <a:solidFill>
                  <a:srgbClr val="FFC000"/>
                </a:solidFill>
                <a:latin typeface="Berlin Sans FB"/>
              </a:rPr>
              <a:t>1</a:t>
            </a:r>
            <a:r>
              <a:rPr lang="en-GB" sz="4800" baseline="30000" dirty="0">
                <a:solidFill>
                  <a:srgbClr val="FFC000"/>
                </a:solidFill>
                <a:latin typeface="Berlin Sans FB"/>
              </a:rPr>
              <a:t>st</a:t>
            </a:r>
            <a:r>
              <a:rPr lang="en-GB" sz="4800" dirty="0">
                <a:solidFill>
                  <a:srgbClr val="FFC000"/>
                </a:solidFill>
                <a:latin typeface="Berlin Sans FB"/>
              </a:rPr>
              <a:t> Sunday of Lent </a:t>
            </a:r>
            <a:endParaRPr lang="en-GB" sz="6600" i="1" dirty="0">
              <a:solidFill>
                <a:srgbClr val="FFC000"/>
              </a:solidFill>
              <a:latin typeface="Berlin Sans FB"/>
            </a:endParaRPr>
          </a:p>
        </p:txBody>
      </p:sp>
    </p:spTree>
    <p:extLst>
      <p:ext uri="{BB962C8B-B14F-4D97-AF65-F5344CB8AC3E}">
        <p14:creationId xmlns:p14="http://schemas.microsoft.com/office/powerpoint/2010/main" val="32771794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F8F7B4A-58AD-FAFB-D206-594E15D16407}"/>
              </a:ext>
            </a:extLst>
          </p:cNvPr>
          <p:cNvPicPr>
            <a:picLocks noChangeAspect="1"/>
          </p:cNvPicPr>
          <p:nvPr/>
        </p:nvPicPr>
        <p:blipFill>
          <a:blip r:embed="rId3"/>
          <a:stretch>
            <a:fillRect/>
          </a:stretch>
        </p:blipFill>
        <p:spPr>
          <a:xfrm>
            <a:off x="1844994" y="-93363"/>
            <a:ext cx="10427045" cy="6951363"/>
          </a:xfrm>
          <a:prstGeom prst="rect">
            <a:avLst/>
          </a:prstGeom>
        </p:spPr>
      </p:pic>
      <p:sp>
        <p:nvSpPr>
          <p:cNvPr id="22" name="Rectangle 21">
            <a:extLst>
              <a:ext uri="{FF2B5EF4-FFF2-40B4-BE49-F238E27FC236}">
                <a16:creationId xmlns:a16="http://schemas.microsoft.com/office/drawing/2014/main" id="{86339537-3EFD-4081-9858-AC61F89B072E}"/>
              </a:ext>
            </a:extLst>
          </p:cNvPr>
          <p:cNvSpPr/>
          <p:nvPr/>
        </p:nvSpPr>
        <p:spPr>
          <a:xfrm>
            <a:off x="-19050" y="-57150"/>
            <a:ext cx="6197600" cy="5925453"/>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lowchart: Document 22">
            <a:extLst>
              <a:ext uri="{FF2B5EF4-FFF2-40B4-BE49-F238E27FC236}">
                <a16:creationId xmlns:a16="http://schemas.microsoft.com/office/drawing/2014/main" id="{6DD5DF4F-8849-4912-9E32-83B4EBF6FC09}"/>
              </a:ext>
            </a:extLst>
          </p:cNvPr>
          <p:cNvSpPr/>
          <p:nvPr/>
        </p:nvSpPr>
        <p:spPr>
          <a:xfrm rot="15949037" flipH="1">
            <a:off x="-3355760" y="2943100"/>
            <a:ext cx="6912342" cy="787422"/>
          </a:xfrm>
          <a:prstGeom prst="flowChartDocument">
            <a:avLst/>
          </a:prstGeom>
          <a:solidFill>
            <a:srgbClr val="FF33CC"/>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lowchart: Document 12"/>
          <p:cNvSpPr/>
          <p:nvPr/>
        </p:nvSpPr>
        <p:spPr>
          <a:xfrm rot="16200000">
            <a:off x="2345209" y="2576929"/>
            <a:ext cx="6854169" cy="1616957"/>
          </a:xfrm>
          <a:prstGeom prst="flowChartDocument">
            <a:avLst/>
          </a:prstGeom>
          <a:solidFill>
            <a:srgbClr val="7030A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E7D500FC-D8B4-4040-B130-9C146FB5DFE4}"/>
              </a:ext>
            </a:extLst>
          </p:cNvPr>
          <p:cNvSpPr txBox="1"/>
          <p:nvPr/>
        </p:nvSpPr>
        <p:spPr>
          <a:xfrm>
            <a:off x="803037" y="703314"/>
            <a:ext cx="6197601" cy="2554545"/>
          </a:xfrm>
          <a:prstGeom prst="rect">
            <a:avLst/>
          </a:prstGeom>
          <a:noFill/>
        </p:spPr>
        <p:txBody>
          <a:bodyPr wrap="square" rtlCol="0">
            <a:spAutoFit/>
          </a:bodyPr>
          <a:lstStyle/>
          <a:p>
            <a:r>
              <a:rPr lang="en-US" sz="8000" dirty="0">
                <a:solidFill>
                  <a:schemeClr val="bg1"/>
                </a:solidFill>
                <a:latin typeface="Berlin Sans FB" panose="020E0602020502020306" pitchFamily="34" charset="0"/>
              </a:rPr>
              <a:t>Avoiding Temptation</a:t>
            </a:r>
            <a:endParaRPr lang="en-GB" sz="8000" dirty="0">
              <a:solidFill>
                <a:schemeClr val="bg1"/>
              </a:solidFill>
              <a:latin typeface="Berlin Sans FB" panose="020E0602020502020306" pitchFamily="34" charset="0"/>
            </a:endParaRPr>
          </a:p>
        </p:txBody>
      </p:sp>
      <p:sp>
        <p:nvSpPr>
          <p:cNvPr id="26" name="Flowchart: Document 25">
            <a:extLst>
              <a:ext uri="{FF2B5EF4-FFF2-40B4-BE49-F238E27FC236}">
                <a16:creationId xmlns:a16="http://schemas.microsoft.com/office/drawing/2014/main" id="{B1D33294-2057-4784-BDEE-02E49BD23483}"/>
              </a:ext>
            </a:extLst>
          </p:cNvPr>
          <p:cNvSpPr/>
          <p:nvPr/>
        </p:nvSpPr>
        <p:spPr>
          <a:xfrm rot="10800000">
            <a:off x="-12700" y="5566063"/>
            <a:ext cx="12204700" cy="1295396"/>
          </a:xfrm>
          <a:prstGeom prst="flowChartDocument">
            <a:avLst/>
          </a:prstGeom>
          <a:solidFill>
            <a:srgbClr val="F10651">
              <a:alpha val="94000"/>
            </a:srgbClr>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itle 1">
            <a:extLst>
              <a:ext uri="{FF2B5EF4-FFF2-40B4-BE49-F238E27FC236}">
                <a16:creationId xmlns:a16="http://schemas.microsoft.com/office/drawing/2014/main" id="{4158DD09-0233-4618-B413-208518ABC2EE}"/>
              </a:ext>
            </a:extLst>
          </p:cNvPr>
          <p:cNvSpPr txBox="1">
            <a:spLocks/>
          </p:cNvSpPr>
          <p:nvPr/>
        </p:nvSpPr>
        <p:spPr>
          <a:xfrm>
            <a:off x="1102800" y="4286096"/>
            <a:ext cx="10722724" cy="2366268"/>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800" dirty="0">
                <a:solidFill>
                  <a:srgbClr val="FFC000"/>
                </a:solidFill>
                <a:latin typeface="Berlin Sans FB"/>
              </a:rPr>
              <a:t>1</a:t>
            </a:r>
            <a:r>
              <a:rPr lang="en-GB" sz="4800" baseline="30000" dirty="0">
                <a:solidFill>
                  <a:srgbClr val="FFC000"/>
                </a:solidFill>
                <a:latin typeface="Berlin Sans FB"/>
              </a:rPr>
              <a:t>st</a:t>
            </a:r>
            <a:r>
              <a:rPr lang="en-GB" sz="4800" dirty="0">
                <a:solidFill>
                  <a:srgbClr val="FFC000"/>
                </a:solidFill>
                <a:latin typeface="Berlin Sans FB"/>
              </a:rPr>
              <a:t> Sunday of Lent</a:t>
            </a:r>
            <a:endParaRPr lang="en-GB" sz="6600" i="1" dirty="0">
              <a:solidFill>
                <a:srgbClr val="FFC000"/>
              </a:solidFill>
              <a:latin typeface="Berlin Sans FB"/>
            </a:endParaRPr>
          </a:p>
        </p:txBody>
      </p:sp>
    </p:spTree>
    <p:extLst>
      <p:ext uri="{BB962C8B-B14F-4D97-AF65-F5344CB8AC3E}">
        <p14:creationId xmlns:p14="http://schemas.microsoft.com/office/powerpoint/2010/main" val="1078147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458D25E9-1A61-D847-A121-FC62F69DACCB}"/>
              </a:ext>
            </a:extLst>
          </p:cNvPr>
          <p:cNvSpPr txBox="1"/>
          <p:nvPr/>
        </p:nvSpPr>
        <p:spPr>
          <a:xfrm>
            <a:off x="5754439" y="121159"/>
            <a:ext cx="6437556" cy="1938992"/>
          </a:xfrm>
          <a:prstGeom prst="rect">
            <a:avLst/>
          </a:prstGeom>
          <a:noFill/>
        </p:spPr>
        <p:txBody>
          <a:bodyPr wrap="square">
            <a:spAutoFit/>
          </a:bodyPr>
          <a:lstStyle/>
          <a:p>
            <a:pPr algn="ctr"/>
            <a:r>
              <a:rPr lang="en-GB" sz="2400" b="0" i="0" dirty="0">
                <a:effectLst/>
                <a:latin typeface="Century Gothic" panose="020B0502020202020204" pitchFamily="34" charset="0"/>
              </a:rPr>
              <a:t>This half term at St Mary’s we are </a:t>
            </a:r>
            <a:r>
              <a:rPr lang="en-GB" sz="2400" dirty="0">
                <a:effectLst/>
                <a:latin typeface="Century Gothic" panose="020B0502020202020204" pitchFamily="34" charset="0"/>
                <a:ea typeface="Calibri" panose="020F0502020204030204" pitchFamily="34" charset="0"/>
              </a:rPr>
              <a:t>growing to be </a:t>
            </a:r>
            <a:r>
              <a:rPr lang="en-GB" sz="2400" b="1" i="0" dirty="0">
                <a:solidFill>
                  <a:srgbClr val="FFC000"/>
                </a:solidFill>
                <a:effectLst/>
                <a:latin typeface="Raleway" pitchFamily="2" charset="77"/>
              </a:rPr>
              <a:t>Intentional</a:t>
            </a:r>
            <a:r>
              <a:rPr lang="en-GB" sz="2400" b="0" i="0" dirty="0">
                <a:solidFill>
                  <a:srgbClr val="FFC000"/>
                </a:solidFill>
                <a:effectLst/>
                <a:latin typeface="Raleway" pitchFamily="2" charset="77"/>
              </a:rPr>
              <a:t> </a:t>
            </a:r>
            <a:r>
              <a:rPr lang="en-GB" sz="2400" b="0" i="0" dirty="0">
                <a:solidFill>
                  <a:srgbClr val="2B2B2B"/>
                </a:solidFill>
                <a:effectLst/>
                <a:latin typeface="Raleway" pitchFamily="2" charset="77"/>
              </a:rPr>
              <a:t>in the way we live and use the resources of the earth, guided by conscience; and </a:t>
            </a:r>
            <a:r>
              <a:rPr lang="en-GB" sz="2400" b="1" i="0" dirty="0">
                <a:solidFill>
                  <a:srgbClr val="FFC000"/>
                </a:solidFill>
                <a:effectLst/>
                <a:latin typeface="Raleway" pitchFamily="2" charset="77"/>
              </a:rPr>
              <a:t>prophetic</a:t>
            </a:r>
            <a:r>
              <a:rPr lang="en-GB" sz="2400" b="0" i="0" dirty="0">
                <a:solidFill>
                  <a:srgbClr val="2B2B2B"/>
                </a:solidFill>
                <a:effectLst/>
                <a:latin typeface="Raleway" pitchFamily="2" charset="77"/>
              </a:rPr>
              <a:t> in the example we set to others.</a:t>
            </a:r>
            <a:endParaRPr lang="en-GB" sz="2400" b="0" i="0" dirty="0">
              <a:effectLst/>
              <a:latin typeface="Century Gothic" panose="020B0502020202020204" pitchFamily="34" charset="0"/>
            </a:endParaRPr>
          </a:p>
        </p:txBody>
      </p:sp>
      <p:sp>
        <p:nvSpPr>
          <p:cNvPr id="5" name="Flowchart: Document 34">
            <a:extLst>
              <a:ext uri="{FF2B5EF4-FFF2-40B4-BE49-F238E27FC236}">
                <a16:creationId xmlns:a16="http://schemas.microsoft.com/office/drawing/2014/main" id="{A164E1DF-631F-AF41-91B4-05BFC3651F67}"/>
              </a:ext>
            </a:extLst>
          </p:cNvPr>
          <p:cNvSpPr/>
          <p:nvPr/>
        </p:nvSpPr>
        <p:spPr>
          <a:xfrm rot="15949037" flipH="1">
            <a:off x="2083342" y="3081971"/>
            <a:ext cx="6912342" cy="787422"/>
          </a:xfrm>
          <a:prstGeom prst="flowChartDocument">
            <a:avLst/>
          </a:prstGeom>
          <a:solidFill>
            <a:srgbClr val="FFC0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Catholic Virtue Tree, grateful and generous, learned and wise, intentional  and prophetic, compassionate and loving, eloquent and tru… | Catholic,  Virtue, Intentions">
            <a:extLst>
              <a:ext uri="{FF2B5EF4-FFF2-40B4-BE49-F238E27FC236}">
                <a16:creationId xmlns:a16="http://schemas.microsoft.com/office/drawing/2014/main" id="{F597F7B5-A745-1144-B35C-5BE320255E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3191"/>
            <a:ext cx="5386387"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4A39346-7DD5-7A4A-91B1-F5645042DEC9}"/>
              </a:ext>
            </a:extLst>
          </p:cNvPr>
          <p:cNvSpPr txBox="1"/>
          <p:nvPr/>
        </p:nvSpPr>
        <p:spPr>
          <a:xfrm>
            <a:off x="5931243" y="5721178"/>
            <a:ext cx="6260752" cy="1015663"/>
          </a:xfrm>
          <a:prstGeom prst="rect">
            <a:avLst/>
          </a:prstGeom>
          <a:noFill/>
        </p:spPr>
        <p:txBody>
          <a:bodyPr wrap="square" rtlCol="0">
            <a:spAutoFit/>
          </a:bodyPr>
          <a:lstStyle/>
          <a:p>
            <a:pPr algn="ctr"/>
            <a:r>
              <a:rPr lang="en-GB" sz="2000" b="1" dirty="0">
                <a:solidFill>
                  <a:srgbClr val="FFC000"/>
                </a:solidFill>
                <a:latin typeface="Century Gothic" panose="020B0502020202020204" pitchFamily="34" charset="0"/>
              </a:rPr>
              <a:t>Intentional and Prophetic</a:t>
            </a:r>
          </a:p>
          <a:p>
            <a:pPr algn="ctr"/>
            <a:r>
              <a:rPr lang="en-US" sz="2000" b="1" i="1" dirty="0">
                <a:latin typeface="Century Gothic" panose="020B0502020202020204" pitchFamily="34" charset="0"/>
              </a:rPr>
              <a:t>PRACTICE</a:t>
            </a:r>
            <a:r>
              <a:rPr lang="en-US" sz="2000" dirty="0">
                <a:latin typeface="Century Gothic" panose="020B0502020202020204" pitchFamily="34" charset="0"/>
              </a:rPr>
              <a:t> your skills, </a:t>
            </a:r>
            <a:r>
              <a:rPr lang="en-US" sz="2000" b="1" i="1" dirty="0">
                <a:latin typeface="Century Gothic" panose="020B0502020202020204" pitchFamily="34" charset="0"/>
              </a:rPr>
              <a:t>REVISE </a:t>
            </a:r>
            <a:r>
              <a:rPr lang="en-US" sz="2000" dirty="0">
                <a:latin typeface="Century Gothic" panose="020B0502020202020204" pitchFamily="34" charset="0"/>
              </a:rPr>
              <a:t>your </a:t>
            </a:r>
            <a:r>
              <a:rPr lang="en-US" sz="2000" b="1" i="1" dirty="0">
                <a:latin typeface="Century Gothic" panose="020B0502020202020204" pitchFamily="34" charset="0"/>
              </a:rPr>
              <a:t>KNOWLEDGE </a:t>
            </a:r>
            <a:r>
              <a:rPr lang="en-US" sz="2000" dirty="0">
                <a:latin typeface="Century Gothic" panose="020B0502020202020204" pitchFamily="34" charset="0"/>
              </a:rPr>
              <a:t>and </a:t>
            </a:r>
            <a:r>
              <a:rPr lang="en-US" sz="2000" b="1" i="1" dirty="0">
                <a:latin typeface="Century Gothic" panose="020B0502020202020204" pitchFamily="34" charset="0"/>
              </a:rPr>
              <a:t>APPLY</a:t>
            </a:r>
            <a:r>
              <a:rPr lang="en-US" sz="2000" dirty="0">
                <a:latin typeface="Century Gothic" panose="020B0502020202020204" pitchFamily="34" charset="0"/>
              </a:rPr>
              <a:t> your learning to problems and in daily life</a:t>
            </a:r>
          </a:p>
        </p:txBody>
      </p:sp>
      <p:pic>
        <p:nvPicPr>
          <p:cNvPr id="3" name="Picture 2" descr="St Augustine's Catholic Primary School">
            <a:extLst>
              <a:ext uri="{FF2B5EF4-FFF2-40B4-BE49-F238E27FC236}">
                <a16:creationId xmlns:a16="http://schemas.microsoft.com/office/drawing/2014/main" id="{298745B6-59E2-C840-A578-31DC590B347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977" t="4059" r="5764" b="4243"/>
          <a:stretch/>
        </p:blipFill>
        <p:spPr bwMode="auto">
          <a:xfrm>
            <a:off x="7259015" y="2060151"/>
            <a:ext cx="3858225" cy="37493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3661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Image result for paper background">
            <a:extLst>
              <a:ext uri="{FF2B5EF4-FFF2-40B4-BE49-F238E27FC236}">
                <a16:creationId xmlns:a16="http://schemas.microsoft.com/office/drawing/2014/main" id="{F7AD79E3-B297-9E47-88DF-9DAA52C0AACB}"/>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296925" y="138379"/>
            <a:ext cx="11366537" cy="6581241"/>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296926" y="1325797"/>
            <a:ext cx="2724279" cy="1443790"/>
          </a:xfrm>
        </p:spPr>
        <p:txBody>
          <a:bodyPr>
            <a:normAutofit lnSpcReduction="10000"/>
          </a:bodyPr>
          <a:lstStyle/>
          <a:p>
            <a:pPr marL="0" indent="0">
              <a:buNone/>
            </a:pPr>
            <a:r>
              <a:rPr lang="en-GB" sz="3600" b="1" dirty="0">
                <a:latin typeface="Century Gothic" panose="020B0502020202020204" pitchFamily="34" charset="0"/>
              </a:rPr>
              <a:t>In the name of the Father</a:t>
            </a:r>
          </a:p>
        </p:txBody>
      </p:sp>
      <p:pic>
        <p:nvPicPr>
          <p:cNvPr id="10" name="Picture 9"/>
          <p:cNvPicPr>
            <a:picLocks noChangeAspect="1"/>
          </p:cNvPicPr>
          <p:nvPr/>
        </p:nvPicPr>
        <p:blipFill rotWithShape="1">
          <a:blip r:embed="rId4"/>
          <a:srcRect l="33501" r="32276" b="50830"/>
          <a:stretch/>
        </p:blipFill>
        <p:spPr>
          <a:xfrm>
            <a:off x="2833248" y="1408599"/>
            <a:ext cx="1559508" cy="2349361"/>
          </a:xfrm>
          <a:prstGeom prst="rect">
            <a:avLst/>
          </a:prstGeom>
        </p:spPr>
      </p:pic>
      <p:pic>
        <p:nvPicPr>
          <p:cNvPr id="12" name="Picture 11"/>
          <p:cNvPicPr>
            <a:picLocks noChangeAspect="1"/>
          </p:cNvPicPr>
          <p:nvPr/>
        </p:nvPicPr>
        <p:blipFill rotWithShape="1">
          <a:blip r:embed="rId4"/>
          <a:srcRect l="66127" b="50729"/>
          <a:stretch/>
        </p:blipFill>
        <p:spPr>
          <a:xfrm>
            <a:off x="9358752" y="1325797"/>
            <a:ext cx="1746477" cy="2663639"/>
          </a:xfrm>
          <a:prstGeom prst="rect">
            <a:avLst/>
          </a:prstGeom>
        </p:spPr>
      </p:pic>
      <p:sp>
        <p:nvSpPr>
          <p:cNvPr id="13" name="Content Placeholder 2"/>
          <p:cNvSpPr txBox="1">
            <a:spLocks/>
          </p:cNvSpPr>
          <p:nvPr/>
        </p:nvSpPr>
        <p:spPr>
          <a:xfrm>
            <a:off x="7323815" y="1548424"/>
            <a:ext cx="192547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Son</a:t>
            </a:r>
          </a:p>
        </p:txBody>
      </p:sp>
      <p:sp>
        <p:nvSpPr>
          <p:cNvPr id="11" name="Content Placeholder 2">
            <a:extLst>
              <a:ext uri="{FF2B5EF4-FFF2-40B4-BE49-F238E27FC236}">
                <a16:creationId xmlns:a16="http://schemas.microsoft.com/office/drawing/2014/main" id="{9F12456C-A805-48A0-BFA0-BDA319454075}"/>
              </a:ext>
            </a:extLst>
          </p:cNvPr>
          <p:cNvSpPr txBox="1">
            <a:spLocks/>
          </p:cNvSpPr>
          <p:nvPr/>
        </p:nvSpPr>
        <p:spPr>
          <a:xfrm>
            <a:off x="600720" y="4127944"/>
            <a:ext cx="2630972"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Holy Spirit</a:t>
            </a:r>
          </a:p>
        </p:txBody>
      </p:sp>
      <p:pic>
        <p:nvPicPr>
          <p:cNvPr id="14" name="Picture 13">
            <a:extLst>
              <a:ext uri="{FF2B5EF4-FFF2-40B4-BE49-F238E27FC236}">
                <a16:creationId xmlns:a16="http://schemas.microsoft.com/office/drawing/2014/main" id="{E8100F6E-3659-4C7A-811B-507987D8CF3B}"/>
              </a:ext>
            </a:extLst>
          </p:cNvPr>
          <p:cNvPicPr>
            <a:picLocks noChangeAspect="1"/>
          </p:cNvPicPr>
          <p:nvPr/>
        </p:nvPicPr>
        <p:blipFill rotWithShape="1">
          <a:blip r:embed="rId4"/>
          <a:srcRect l="557" t="47312" r="31719" b="3518"/>
          <a:stretch/>
        </p:blipFill>
        <p:spPr>
          <a:xfrm>
            <a:off x="3269565" y="4127944"/>
            <a:ext cx="3086100" cy="2349361"/>
          </a:xfrm>
          <a:prstGeom prst="rect">
            <a:avLst/>
          </a:prstGeom>
        </p:spPr>
      </p:pic>
      <p:pic>
        <p:nvPicPr>
          <p:cNvPr id="5" name="Picture 4">
            <a:extLst>
              <a:ext uri="{FF2B5EF4-FFF2-40B4-BE49-F238E27FC236}">
                <a16:creationId xmlns:a16="http://schemas.microsoft.com/office/drawing/2014/main" id="{5845A1AD-D62E-4E9A-A88D-888AC0F0B3D4}"/>
              </a:ext>
            </a:extLst>
          </p:cNvPr>
          <p:cNvPicPr>
            <a:picLocks noChangeAspect="1"/>
          </p:cNvPicPr>
          <p:nvPr/>
        </p:nvPicPr>
        <p:blipFill rotWithShape="1">
          <a:blip r:embed="rId4"/>
          <a:srcRect l="66127" t="49786" b="3229"/>
          <a:stretch/>
        </p:blipFill>
        <p:spPr>
          <a:xfrm>
            <a:off x="8907408" y="4126769"/>
            <a:ext cx="1746477" cy="2540000"/>
          </a:xfrm>
          <a:prstGeom prst="rect">
            <a:avLst/>
          </a:prstGeom>
        </p:spPr>
      </p:pic>
      <p:sp>
        <p:nvSpPr>
          <p:cNvPr id="6" name="Content Placeholder 2">
            <a:extLst>
              <a:ext uri="{FF2B5EF4-FFF2-40B4-BE49-F238E27FC236}">
                <a16:creationId xmlns:a16="http://schemas.microsoft.com/office/drawing/2014/main" id="{AF758930-62FF-4626-BEE7-4C56533A291D}"/>
              </a:ext>
            </a:extLst>
          </p:cNvPr>
          <p:cNvSpPr txBox="1">
            <a:spLocks/>
          </p:cNvSpPr>
          <p:nvPr/>
        </p:nvSpPr>
        <p:spPr>
          <a:xfrm>
            <a:off x="7236135" y="4127944"/>
            <a:ext cx="386909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Amen</a:t>
            </a:r>
          </a:p>
        </p:txBody>
      </p:sp>
      <p:sp>
        <p:nvSpPr>
          <p:cNvPr id="17" name="Rectangle: Rounded Corners 91">
            <a:extLst>
              <a:ext uri="{FF2B5EF4-FFF2-40B4-BE49-F238E27FC236}">
                <a16:creationId xmlns:a16="http://schemas.microsoft.com/office/drawing/2014/main" id="{0C7819F4-AC2D-D84B-AFD7-B18254AB92A6}"/>
              </a:ext>
            </a:extLst>
          </p:cNvPr>
          <p:cNvSpPr/>
          <p:nvPr/>
        </p:nvSpPr>
        <p:spPr>
          <a:xfrm>
            <a:off x="296926" y="85528"/>
            <a:ext cx="11366537" cy="6581241"/>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8" name="Flowchart: Document 13">
            <a:extLst>
              <a:ext uri="{FF2B5EF4-FFF2-40B4-BE49-F238E27FC236}">
                <a16:creationId xmlns:a16="http://schemas.microsoft.com/office/drawing/2014/main" id="{73950355-8B01-4244-B7E5-869CB4D63A7A}"/>
              </a:ext>
            </a:extLst>
          </p:cNvPr>
          <p:cNvSpPr/>
          <p:nvPr/>
        </p:nvSpPr>
        <p:spPr>
          <a:xfrm>
            <a:off x="395416" y="154160"/>
            <a:ext cx="11268046" cy="1134566"/>
          </a:xfrm>
          <a:prstGeom prst="flowChartDocument">
            <a:avLst/>
          </a:prstGeom>
          <a:solidFill>
            <a:srgbClr val="7030A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itle 1">
            <a:extLst>
              <a:ext uri="{FF2B5EF4-FFF2-40B4-BE49-F238E27FC236}">
                <a16:creationId xmlns:a16="http://schemas.microsoft.com/office/drawing/2014/main" id="{E160C0B0-6074-2D49-8CBA-85FA09DD77EB}"/>
              </a:ext>
            </a:extLst>
          </p:cNvPr>
          <p:cNvSpPr>
            <a:spLocks noGrp="1"/>
          </p:cNvSpPr>
          <p:nvPr>
            <p:ph type="title"/>
          </p:nvPr>
        </p:nvSpPr>
        <p:spPr>
          <a:xfrm>
            <a:off x="393348" y="85529"/>
            <a:ext cx="11268046" cy="1187417"/>
          </a:xfrm>
        </p:spPr>
        <p:txBody>
          <a:bodyPr>
            <a:normAutofit fontScale="90000"/>
          </a:bodyPr>
          <a:lstStyle/>
          <a:p>
            <a:pPr algn="ctr"/>
            <a:r>
              <a:rPr lang="en-GB" sz="4000" b="1" i="1" dirty="0">
                <a:solidFill>
                  <a:schemeClr val="bg1"/>
                </a:solidFill>
                <a:latin typeface="Century Gothic" panose="020B0502020202020204" pitchFamily="34" charset="0"/>
              </a:rPr>
              <a:t>Let us remember that we are in the Holy Presence of God...</a:t>
            </a:r>
          </a:p>
        </p:txBody>
      </p:sp>
    </p:spTree>
    <p:extLst>
      <p:ext uri="{BB962C8B-B14F-4D97-AF65-F5344CB8AC3E}">
        <p14:creationId xmlns:p14="http://schemas.microsoft.com/office/powerpoint/2010/main" val="1593191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BB0CF368-00A0-4D33-8466-664857A66F70}"/>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1432" y="0"/>
            <a:ext cx="12193432"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660DF4F-67AB-4AF0-B19C-4EF89B61F285}"/>
              </a:ext>
            </a:extLst>
          </p:cNvPr>
          <p:cNvSpPr txBox="1"/>
          <p:nvPr/>
        </p:nvSpPr>
        <p:spPr>
          <a:xfrm>
            <a:off x="0" y="277888"/>
            <a:ext cx="6295698" cy="6247864"/>
          </a:xfrm>
          <a:prstGeom prst="rect">
            <a:avLst/>
          </a:prstGeom>
          <a:noFill/>
        </p:spPr>
        <p:txBody>
          <a:bodyPr wrap="square" lIns="91440" tIns="45720" rIns="91440" bIns="45720" rtlCol="0" anchor="t">
            <a:spAutoFit/>
          </a:bodyPr>
          <a:lstStyle/>
          <a:p>
            <a:pPr algn="ctr"/>
            <a:r>
              <a:rPr lang="en-GB" sz="8000" dirty="0">
                <a:latin typeface="Berlin Sans FB"/>
              </a:rPr>
              <a:t>A reading </a:t>
            </a:r>
          </a:p>
          <a:p>
            <a:pPr algn="ctr"/>
            <a:r>
              <a:rPr lang="en-GB" sz="8000" dirty="0">
                <a:latin typeface="Berlin Sans FB"/>
              </a:rPr>
              <a:t>from</a:t>
            </a:r>
          </a:p>
          <a:p>
            <a:pPr algn="ctr"/>
            <a:r>
              <a:rPr lang="en-GB" sz="8000" dirty="0">
                <a:latin typeface="Berlin Sans FB"/>
              </a:rPr>
              <a:t>THE GOSPEL</a:t>
            </a:r>
          </a:p>
          <a:p>
            <a:pPr algn="ctr"/>
            <a:r>
              <a:rPr lang="en-GB" sz="8000" dirty="0">
                <a:latin typeface="Berlin Sans FB"/>
              </a:rPr>
              <a:t>According to</a:t>
            </a:r>
          </a:p>
          <a:p>
            <a:pPr algn="ctr"/>
            <a:r>
              <a:rPr lang="en-GB" sz="8000" dirty="0">
                <a:solidFill>
                  <a:srgbClr val="FF0000"/>
                </a:solidFill>
                <a:latin typeface="Berlin Sans FB"/>
              </a:rPr>
              <a:t>MATTHEW</a:t>
            </a:r>
          </a:p>
        </p:txBody>
      </p:sp>
      <p:pic>
        <p:nvPicPr>
          <p:cNvPr id="2050" name="Picture 2" descr="Matthew's Gospel and getting things in order | Making an ass of myself">
            <a:extLst>
              <a:ext uri="{FF2B5EF4-FFF2-40B4-BE49-F238E27FC236}">
                <a16:creationId xmlns:a16="http://schemas.microsoft.com/office/drawing/2014/main" id="{F96EFF33-DD6F-0143-8A0C-DB5364F261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65621" y="1"/>
            <a:ext cx="5326379" cy="6857999"/>
          </a:xfrm>
          <a:prstGeom prst="rect">
            <a:avLst/>
          </a:prstGeom>
          <a:noFill/>
          <a:extLst>
            <a:ext uri="{909E8E84-426E-40DD-AFC4-6F175D3DCCD1}">
              <a14:hiddenFill xmlns:a14="http://schemas.microsoft.com/office/drawing/2010/main">
                <a:solidFill>
                  <a:srgbClr val="FFFFFF"/>
                </a:solidFill>
              </a14:hiddenFill>
            </a:ext>
          </a:extLst>
        </p:spPr>
      </p:pic>
      <p:sp>
        <p:nvSpPr>
          <p:cNvPr id="7" name="Flowchart: Document 6">
            <a:extLst>
              <a:ext uri="{FF2B5EF4-FFF2-40B4-BE49-F238E27FC236}">
                <a16:creationId xmlns:a16="http://schemas.microsoft.com/office/drawing/2014/main" id="{6B4008E3-AF60-467E-81D0-550FEFA3AD4B}"/>
              </a:ext>
            </a:extLst>
          </p:cNvPr>
          <p:cNvSpPr/>
          <p:nvPr/>
        </p:nvSpPr>
        <p:spPr>
          <a:xfrm rot="16200000" flipH="1">
            <a:off x="2994069" y="3272575"/>
            <a:ext cx="7317258" cy="772110"/>
          </a:xfrm>
          <a:prstGeom prst="flowChartDocument">
            <a:avLst/>
          </a:prstGeom>
          <a:solidFill>
            <a:srgbClr val="CC990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84024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Image result for paper background">
            <a:extLst>
              <a:ext uri="{FF2B5EF4-FFF2-40B4-BE49-F238E27FC236}">
                <a16:creationId xmlns:a16="http://schemas.microsoft.com/office/drawing/2014/main" id="{C16701CE-1324-4453-9B33-DB029524E880}"/>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39700" y="-107723"/>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google image jesus desert"/>
          <p:cNvPicPr>
            <a:picLocks noChangeAspect="1" noChangeArrowheads="1"/>
          </p:cNvPicPr>
          <p:nvPr/>
        </p:nvPicPr>
        <p:blipFill rotWithShape="1">
          <a:blip r:embed="rId4">
            <a:extLst>
              <a:ext uri="{28A0092B-C50C-407E-A947-70E740481C1C}">
                <a14:useLocalDpi xmlns:a14="http://schemas.microsoft.com/office/drawing/2010/main" val="0"/>
              </a:ext>
            </a:extLst>
          </a:blip>
          <a:srcRect l="31168" r="26164"/>
          <a:stretch/>
        </p:blipFill>
        <p:spPr bwMode="auto">
          <a:xfrm>
            <a:off x="9296401" y="-111786"/>
            <a:ext cx="3368542" cy="6969783"/>
          </a:xfrm>
          <a:prstGeom prst="rect">
            <a:avLst/>
          </a:prstGeom>
          <a:noFill/>
          <a:extLst>
            <a:ext uri="{909E8E84-426E-40DD-AFC4-6F175D3DCCD1}">
              <a14:hiddenFill xmlns:a14="http://schemas.microsoft.com/office/drawing/2010/main">
                <a:solidFill>
                  <a:srgbClr val="FFFFFF"/>
                </a:solidFill>
              </a14:hiddenFill>
            </a:ext>
          </a:extLst>
        </p:spPr>
      </p:pic>
      <p:sp>
        <p:nvSpPr>
          <p:cNvPr id="3" name="Flowchart: Document 2">
            <a:extLst>
              <a:ext uri="{FF2B5EF4-FFF2-40B4-BE49-F238E27FC236}">
                <a16:creationId xmlns:a16="http://schemas.microsoft.com/office/drawing/2014/main" id="{978E3DC2-5411-4BEF-9748-3C1F723112B5}"/>
              </a:ext>
            </a:extLst>
          </p:cNvPr>
          <p:cNvSpPr/>
          <p:nvPr/>
        </p:nvSpPr>
        <p:spPr>
          <a:xfrm rot="16367891" flipH="1">
            <a:off x="19028566" y="2693010"/>
            <a:ext cx="7051196" cy="762922"/>
          </a:xfrm>
          <a:prstGeom prst="flowChartDocument">
            <a:avLst/>
          </a:prstGeom>
          <a:solidFill>
            <a:srgbClr val="92D05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39700" y="58847"/>
            <a:ext cx="9296401" cy="6555641"/>
          </a:xfrm>
          <a:prstGeom prst="rect">
            <a:avLst/>
          </a:prstGeom>
          <a:noFill/>
        </p:spPr>
        <p:txBody>
          <a:bodyPr wrap="square" rtlCol="0">
            <a:spAutoFit/>
          </a:bodyPr>
          <a:lstStyle/>
          <a:p>
            <a:pPr algn="l"/>
            <a:r>
              <a:rPr lang="en-GB" sz="2800" b="0" i="0" dirty="0">
                <a:solidFill>
                  <a:srgbClr val="000000"/>
                </a:solidFill>
                <a:effectLst/>
                <a:latin typeface="Century Gothic" panose="020B0502020202020204" pitchFamily="34" charset="0"/>
              </a:rPr>
              <a:t>Then the Spirit led Jesus into the desert to be tempted by the Devil. After spending forty days and nights without food, Jesus was hungry. Then the Devil came to him and said, “If you are God's Son, order these stones to turn into bread.”</a:t>
            </a:r>
          </a:p>
          <a:p>
            <a:pPr algn="l"/>
            <a:r>
              <a:rPr lang="en-GB" sz="2800" b="0" i="0" dirty="0">
                <a:solidFill>
                  <a:srgbClr val="000000"/>
                </a:solidFill>
                <a:effectLst/>
                <a:latin typeface="Century Gothic" panose="020B0502020202020204" pitchFamily="34" charset="0"/>
              </a:rPr>
              <a:t>But Jesus answered, “The scripture says, ‘Human beings cannot live on bread alone, but need every word that God speaks.’”</a:t>
            </a:r>
          </a:p>
          <a:p>
            <a:r>
              <a:rPr lang="en-GB" sz="2800" dirty="0">
                <a:solidFill>
                  <a:srgbClr val="000000"/>
                </a:solidFill>
                <a:latin typeface="Century Gothic" panose="020B0502020202020204" pitchFamily="34" charset="0"/>
              </a:rPr>
              <a:t>Then the Devil took Jesus to Jerusalem, the Holy City, set him on the highest point of the Temple, and said to him, “If you are God's Son, throw yourself down, for the scripture says,</a:t>
            </a:r>
          </a:p>
          <a:p>
            <a:r>
              <a:rPr lang="en-GB" sz="2800" dirty="0">
                <a:solidFill>
                  <a:srgbClr val="000000"/>
                </a:solidFill>
                <a:latin typeface="Century Gothic" panose="020B0502020202020204" pitchFamily="34" charset="0"/>
              </a:rPr>
              <a:t>‘God will give orders to his angels about you; they will hold you up with their hands, so that not even your feet will be hurt on the stones.’”</a:t>
            </a:r>
          </a:p>
        </p:txBody>
      </p:sp>
    </p:spTree>
    <p:extLst>
      <p:ext uri="{BB962C8B-B14F-4D97-AF65-F5344CB8AC3E}">
        <p14:creationId xmlns:p14="http://schemas.microsoft.com/office/powerpoint/2010/main" val="36838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A2CD6934-D5A1-E241-9F5C-4160805851D1}"/>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39700" y="-107723"/>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7AF985B-4FC2-EE4E-B40F-C29A32D64791}"/>
              </a:ext>
            </a:extLst>
          </p:cNvPr>
          <p:cNvSpPr>
            <a:spLocks noGrp="1"/>
          </p:cNvSpPr>
          <p:nvPr>
            <p:ph idx="1"/>
          </p:nvPr>
        </p:nvSpPr>
        <p:spPr>
          <a:xfrm>
            <a:off x="276447" y="107723"/>
            <a:ext cx="7422925" cy="6517482"/>
          </a:xfrm>
        </p:spPr>
        <p:txBody>
          <a:bodyPr>
            <a:normAutofit/>
          </a:bodyPr>
          <a:lstStyle/>
          <a:p>
            <a:pPr marL="0" indent="0" algn="l">
              <a:buNone/>
            </a:pPr>
            <a:r>
              <a:rPr lang="en-GB" sz="2800" b="1" i="0" baseline="30000" dirty="0">
                <a:solidFill>
                  <a:srgbClr val="000000"/>
                </a:solidFill>
                <a:effectLst/>
                <a:latin typeface="Century Gothic" panose="020B0502020202020204" pitchFamily="34" charset="0"/>
              </a:rPr>
              <a:t> </a:t>
            </a:r>
            <a:r>
              <a:rPr lang="en-GB" sz="2800" b="0" i="0" dirty="0">
                <a:solidFill>
                  <a:srgbClr val="000000"/>
                </a:solidFill>
                <a:effectLst/>
                <a:latin typeface="Century Gothic" panose="020B0502020202020204" pitchFamily="34" charset="0"/>
              </a:rPr>
              <a:t>Jesus answered, “But the scripture also says, ‘Do not put the Lord your God to the test.’”</a:t>
            </a:r>
          </a:p>
          <a:p>
            <a:pPr marL="0" indent="0" algn="l">
              <a:buNone/>
            </a:pPr>
            <a:r>
              <a:rPr lang="en-GB" sz="2800" b="0" i="0" dirty="0">
                <a:solidFill>
                  <a:srgbClr val="000000"/>
                </a:solidFill>
                <a:effectLst/>
                <a:latin typeface="Century Gothic" panose="020B0502020202020204" pitchFamily="34" charset="0"/>
              </a:rPr>
              <a:t>Then the Devil took Jesus to a very high mountain and showed him all the kingdoms of the world in all their greatness. </a:t>
            </a:r>
            <a:r>
              <a:rPr lang="en-GB" sz="2800" b="1" i="0" baseline="30000" dirty="0">
                <a:solidFill>
                  <a:srgbClr val="000000"/>
                </a:solidFill>
                <a:effectLst/>
                <a:latin typeface="Century Gothic" panose="020B0502020202020204" pitchFamily="34" charset="0"/>
              </a:rPr>
              <a:t> </a:t>
            </a:r>
            <a:r>
              <a:rPr lang="en-GB" sz="2800" b="0" i="0" dirty="0">
                <a:solidFill>
                  <a:srgbClr val="000000"/>
                </a:solidFill>
                <a:effectLst/>
                <a:latin typeface="Century Gothic" panose="020B0502020202020204" pitchFamily="34" charset="0"/>
              </a:rPr>
              <a:t>“All this I will give you,” the Devil said, “if you kneel down and worship me.”</a:t>
            </a:r>
          </a:p>
          <a:p>
            <a:pPr marL="0" indent="0" algn="l">
              <a:buNone/>
            </a:pPr>
            <a:r>
              <a:rPr lang="en-GB" sz="2800" b="0" i="0" dirty="0">
                <a:solidFill>
                  <a:srgbClr val="000000"/>
                </a:solidFill>
                <a:effectLst/>
                <a:latin typeface="Century Gothic" panose="020B0502020202020204" pitchFamily="34" charset="0"/>
              </a:rPr>
              <a:t>Then Jesus answered, “Go away, Satan! The scripture says, ‘Worship the Lord your God and serve only him!’”</a:t>
            </a:r>
          </a:p>
          <a:p>
            <a:pPr marL="0" indent="0" algn="l">
              <a:buNone/>
            </a:pPr>
            <a:r>
              <a:rPr lang="en-GB" sz="2800" b="0" i="0" dirty="0">
                <a:solidFill>
                  <a:srgbClr val="000000"/>
                </a:solidFill>
                <a:effectLst/>
                <a:latin typeface="Century Gothic" panose="020B0502020202020204" pitchFamily="34" charset="0"/>
              </a:rPr>
              <a:t>Then the Devil left Jesus; and angels came and helped him.</a:t>
            </a:r>
          </a:p>
          <a:p>
            <a:endParaRPr lang="en-US" dirty="0"/>
          </a:p>
        </p:txBody>
      </p:sp>
      <p:pic>
        <p:nvPicPr>
          <p:cNvPr id="2" name="Picture 2" descr="Image result for google image jesus desert">
            <a:extLst>
              <a:ext uri="{FF2B5EF4-FFF2-40B4-BE49-F238E27FC236}">
                <a16:creationId xmlns:a16="http://schemas.microsoft.com/office/drawing/2014/main" id="{EC37D0F5-45F9-8A5E-E72E-B71302260E4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1168" r="26164"/>
          <a:stretch/>
        </p:blipFill>
        <p:spPr bwMode="auto">
          <a:xfrm>
            <a:off x="8212015" y="-111786"/>
            <a:ext cx="4452928" cy="6969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1633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aper background">
            <a:extLst>
              <a:ext uri="{FF2B5EF4-FFF2-40B4-BE49-F238E27FC236}">
                <a16:creationId xmlns:a16="http://schemas.microsoft.com/office/drawing/2014/main" id="{1562D6FD-9818-4A7C-B565-0E5CDA3B65B3}"/>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1432" y="0"/>
            <a:ext cx="12193432"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660DF4F-67AB-4AF0-B19C-4EF89B61F285}"/>
              </a:ext>
            </a:extLst>
          </p:cNvPr>
          <p:cNvSpPr txBox="1"/>
          <p:nvPr/>
        </p:nvSpPr>
        <p:spPr>
          <a:xfrm>
            <a:off x="190500" y="505579"/>
            <a:ext cx="11811000" cy="1938992"/>
          </a:xfrm>
          <a:prstGeom prst="rect">
            <a:avLst/>
          </a:prstGeom>
          <a:noFill/>
        </p:spPr>
        <p:txBody>
          <a:bodyPr wrap="square" lIns="91440" tIns="45720" rIns="91440" bIns="45720" rtlCol="0" anchor="t">
            <a:spAutoFit/>
          </a:bodyPr>
          <a:lstStyle/>
          <a:p>
            <a:r>
              <a:rPr lang="en-GB" sz="6000" dirty="0">
                <a:latin typeface="Berlin Sans FB"/>
              </a:rPr>
              <a:t>The Gospel of the Lord</a:t>
            </a:r>
          </a:p>
          <a:p>
            <a:r>
              <a:rPr lang="en-GB" sz="6000" dirty="0">
                <a:solidFill>
                  <a:srgbClr val="FF0000"/>
                </a:solidFill>
                <a:latin typeface="Berlin Sans FB"/>
              </a:rPr>
              <a:t>ALL: Praise to you Lord Jesus Christ.</a:t>
            </a:r>
          </a:p>
        </p:txBody>
      </p:sp>
      <p:pic>
        <p:nvPicPr>
          <p:cNvPr id="3" name="Picture 2">
            <a:extLst>
              <a:ext uri="{FF2B5EF4-FFF2-40B4-BE49-F238E27FC236}">
                <a16:creationId xmlns:a16="http://schemas.microsoft.com/office/drawing/2014/main" id="{75F44848-8FF9-4552-B048-298D5321508B}"/>
              </a:ext>
            </a:extLst>
          </p:cNvPr>
          <p:cNvPicPr>
            <a:picLocks noChangeAspect="1"/>
          </p:cNvPicPr>
          <p:nvPr/>
        </p:nvPicPr>
        <p:blipFill rotWithShape="1">
          <a:blip r:embed="rId3"/>
          <a:srcRect t="26250" b="10989"/>
          <a:stretch/>
        </p:blipFill>
        <p:spPr>
          <a:xfrm>
            <a:off x="-1" y="3149599"/>
            <a:ext cx="12451407" cy="3913809"/>
          </a:xfrm>
          <a:prstGeom prst="rect">
            <a:avLst/>
          </a:prstGeom>
        </p:spPr>
      </p:pic>
    </p:spTree>
    <p:extLst>
      <p:ext uri="{BB962C8B-B14F-4D97-AF65-F5344CB8AC3E}">
        <p14:creationId xmlns:p14="http://schemas.microsoft.com/office/powerpoint/2010/main" val="1060213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1C0C60F-38F7-1407-EF57-9A2EFE0909A4}"/>
              </a:ext>
            </a:extLst>
          </p:cNvPr>
          <p:cNvPicPr>
            <a:picLocks noChangeAspect="1"/>
          </p:cNvPicPr>
          <p:nvPr/>
        </p:nvPicPr>
        <p:blipFill rotWithShape="1">
          <a:blip r:embed="rId3"/>
          <a:srcRect l="50388"/>
          <a:stretch/>
        </p:blipFill>
        <p:spPr>
          <a:xfrm>
            <a:off x="8864556" y="665158"/>
            <a:ext cx="5173111" cy="6951363"/>
          </a:xfrm>
          <a:prstGeom prst="rect">
            <a:avLst/>
          </a:prstGeom>
        </p:spPr>
      </p:pic>
      <p:pic>
        <p:nvPicPr>
          <p:cNvPr id="4" name="Picture 2" descr="Image result for paper background">
            <a:extLst>
              <a:ext uri="{FF2B5EF4-FFF2-40B4-BE49-F238E27FC236}">
                <a16:creationId xmlns:a16="http://schemas.microsoft.com/office/drawing/2014/main" id="{D6ADB6E0-863E-4EB1-8688-3087A3ED3B0B}"/>
              </a:ext>
            </a:extLst>
          </p:cNvPr>
          <p:cNvPicPr>
            <a:picLocks noChangeAspect="1" noChangeArrowheads="1"/>
          </p:cNvPicPr>
          <p:nvPr/>
        </p:nvPicPr>
        <p:blipFill>
          <a:blip r:embed="rId4">
            <a:alphaModFix amt="35000"/>
            <a:extLst>
              <a:ext uri="{28A0092B-C50C-407E-A947-70E740481C1C}">
                <a14:useLocalDpi xmlns:a14="http://schemas.microsoft.com/office/drawing/2010/main" val="0"/>
              </a:ext>
            </a:extLst>
          </a:blip>
          <a:srcRect/>
          <a:stretch>
            <a:fillRect/>
          </a:stretch>
        </p:blipFill>
        <p:spPr bwMode="auto">
          <a:xfrm>
            <a:off x="-39869" y="-45969"/>
            <a:ext cx="8961054" cy="6858000"/>
          </a:xfrm>
          <a:prstGeom prst="rect">
            <a:avLst/>
          </a:prstGeom>
          <a:noFill/>
          <a:extLst>
            <a:ext uri="{909E8E84-426E-40DD-AFC4-6F175D3DCCD1}">
              <a14:hiddenFill xmlns:a14="http://schemas.microsoft.com/office/drawing/2010/main">
                <a:solidFill>
                  <a:srgbClr val="FFFFFF"/>
                </a:solidFill>
              </a14:hiddenFill>
            </a:ext>
          </a:extLst>
        </p:spPr>
      </p:pic>
      <p:sp>
        <p:nvSpPr>
          <p:cNvPr id="48" name="Flowchart: Document 47">
            <a:extLst>
              <a:ext uri="{FF2B5EF4-FFF2-40B4-BE49-F238E27FC236}">
                <a16:creationId xmlns:a16="http://schemas.microsoft.com/office/drawing/2014/main" id="{B1D33294-2057-4784-BDEE-02E49BD23483}"/>
              </a:ext>
            </a:extLst>
          </p:cNvPr>
          <p:cNvSpPr/>
          <p:nvPr/>
        </p:nvSpPr>
        <p:spPr>
          <a:xfrm rot="10800000" flipH="1">
            <a:off x="0" y="2413732"/>
            <a:ext cx="8938364" cy="1077265"/>
          </a:xfrm>
          <a:prstGeom prst="flowChartDocument">
            <a:avLst/>
          </a:prstGeom>
          <a:solidFill>
            <a:srgbClr val="7030A0"/>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p:cNvSpPr txBox="1"/>
          <p:nvPr/>
        </p:nvSpPr>
        <p:spPr>
          <a:xfrm>
            <a:off x="231803" y="1208542"/>
            <a:ext cx="7786183" cy="1200329"/>
          </a:xfrm>
          <a:prstGeom prst="rect">
            <a:avLst/>
          </a:prstGeom>
          <a:noFill/>
        </p:spPr>
        <p:txBody>
          <a:bodyPr wrap="square" lIns="91440" tIns="45720" rIns="91440" bIns="45720" rtlCol="0" anchor="t">
            <a:spAutoFit/>
          </a:bodyPr>
          <a:lstStyle/>
          <a:p>
            <a:pPr algn="r"/>
            <a:r>
              <a:rPr lang="en-GB" sz="3600" b="0" i="0" dirty="0">
                <a:solidFill>
                  <a:srgbClr val="000000"/>
                </a:solidFill>
                <a:effectLst/>
                <a:latin typeface="system-ui"/>
              </a:rPr>
              <a:t>Man does not live on bread alone</a:t>
            </a:r>
          </a:p>
          <a:p>
            <a:pPr algn="r"/>
            <a:r>
              <a:rPr lang="en-US" sz="3600" dirty="0">
                <a:latin typeface="Trebuchet MS"/>
              </a:rPr>
              <a:t>Matthew 4; 1-11</a:t>
            </a:r>
          </a:p>
        </p:txBody>
      </p:sp>
      <p:sp>
        <p:nvSpPr>
          <p:cNvPr id="49" name="Rectangle 48"/>
          <p:cNvSpPr/>
          <p:nvPr/>
        </p:nvSpPr>
        <p:spPr>
          <a:xfrm>
            <a:off x="-17179" y="3429000"/>
            <a:ext cx="8944611" cy="3425311"/>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Flowchart: Document 30">
            <a:extLst>
              <a:ext uri="{FF2B5EF4-FFF2-40B4-BE49-F238E27FC236}">
                <a16:creationId xmlns:a16="http://schemas.microsoft.com/office/drawing/2014/main" id="{3D5D05D9-63B9-4376-8387-06D25405B669}"/>
              </a:ext>
            </a:extLst>
          </p:cNvPr>
          <p:cNvSpPr/>
          <p:nvPr/>
        </p:nvSpPr>
        <p:spPr>
          <a:xfrm rot="16200000" flipH="1">
            <a:off x="5265354" y="3385762"/>
            <a:ext cx="7317258" cy="545735"/>
          </a:xfrm>
          <a:prstGeom prst="flowChartDocument">
            <a:avLst/>
          </a:prstGeom>
          <a:solidFill>
            <a:srgbClr val="FF33CC"/>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lowchart: Document 5"/>
          <p:cNvSpPr/>
          <p:nvPr/>
        </p:nvSpPr>
        <p:spPr>
          <a:xfrm>
            <a:off x="-17179" y="1"/>
            <a:ext cx="12217185" cy="1077266"/>
          </a:xfrm>
          <a:prstGeom prst="flowChartDocument">
            <a:avLst/>
          </a:prstGeom>
          <a:solidFill>
            <a:srgbClr val="CC006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17394" y="85306"/>
            <a:ext cx="12209394" cy="769441"/>
          </a:xfrm>
          <a:prstGeom prst="rect">
            <a:avLst/>
          </a:prstGeom>
          <a:noFill/>
        </p:spPr>
        <p:txBody>
          <a:bodyPr wrap="square" rtlCol="0">
            <a:spAutoFit/>
          </a:bodyPr>
          <a:lstStyle/>
          <a:p>
            <a:pPr algn="ctr"/>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Scripture           Sound Bite</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pic>
        <p:nvPicPr>
          <p:cNvPr id="5" name="Graphic 4" descr="Voice with solid fill">
            <a:extLst>
              <a:ext uri="{FF2B5EF4-FFF2-40B4-BE49-F238E27FC236}">
                <a16:creationId xmlns:a16="http://schemas.microsoft.com/office/drawing/2014/main" id="{D6430F63-1762-4B47-B167-DF6C6ED9B31B}"/>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245475" y="-110537"/>
            <a:ext cx="1275108" cy="1275108"/>
          </a:xfrm>
          <a:prstGeom prst="rect">
            <a:avLst/>
          </a:prstGeom>
        </p:spPr>
      </p:pic>
      <p:sp>
        <p:nvSpPr>
          <p:cNvPr id="3" name="TextBox 2">
            <a:extLst>
              <a:ext uri="{FF2B5EF4-FFF2-40B4-BE49-F238E27FC236}">
                <a16:creationId xmlns:a16="http://schemas.microsoft.com/office/drawing/2014/main" id="{6D832516-2C69-4925-97BD-E1F9DC4F9358}"/>
              </a:ext>
            </a:extLst>
          </p:cNvPr>
          <p:cNvSpPr txBox="1"/>
          <p:nvPr/>
        </p:nvSpPr>
        <p:spPr>
          <a:xfrm>
            <a:off x="231803" y="2951994"/>
            <a:ext cx="8109976" cy="3108543"/>
          </a:xfrm>
          <a:prstGeom prst="rect">
            <a:avLst/>
          </a:prstGeom>
          <a:noFill/>
        </p:spPr>
        <p:txBody>
          <a:bodyPr wrap="square" rtlCol="0">
            <a:spAutoFit/>
          </a:bodyPr>
          <a:lstStyle/>
          <a:p>
            <a:r>
              <a:rPr lang="en-US" sz="2800" dirty="0">
                <a:solidFill>
                  <a:schemeClr val="bg1"/>
                </a:solidFill>
              </a:rPr>
              <a:t>The forty days of Lent represent Jesus’ forty days in the desert.  </a:t>
            </a:r>
          </a:p>
          <a:p>
            <a:r>
              <a:rPr lang="en-US" sz="2800" dirty="0">
                <a:solidFill>
                  <a:schemeClr val="bg1"/>
                </a:solidFill>
              </a:rPr>
              <a:t>He went there to be away from distractions.  This helped him to find the right direction for his life ahead.</a:t>
            </a:r>
          </a:p>
          <a:p>
            <a:r>
              <a:rPr lang="en-US" sz="2800" dirty="0">
                <a:solidFill>
                  <a:schemeClr val="bg1"/>
                </a:solidFill>
              </a:rPr>
              <a:t>During Lent we take time to reflect on where we on the journey of our life.</a:t>
            </a:r>
          </a:p>
          <a:p>
            <a:r>
              <a:rPr lang="en-US" sz="2800" dirty="0">
                <a:solidFill>
                  <a:schemeClr val="bg1"/>
                </a:solidFill>
              </a:rPr>
              <a:t>What do you need to sustain you on the road ahead?</a:t>
            </a:r>
          </a:p>
        </p:txBody>
      </p:sp>
    </p:spTree>
    <p:extLst>
      <p:ext uri="{BB962C8B-B14F-4D97-AF65-F5344CB8AC3E}">
        <p14:creationId xmlns:p14="http://schemas.microsoft.com/office/powerpoint/2010/main" val="694758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mage result for paper background">
            <a:extLst>
              <a:ext uri="{FF2B5EF4-FFF2-40B4-BE49-F238E27FC236}">
                <a16:creationId xmlns:a16="http://schemas.microsoft.com/office/drawing/2014/main" id="{F5375198-57A3-409C-8CFE-34BE535042A8}"/>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0" y="-3"/>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rotWithShape="1">
          <a:blip r:embed="rId3"/>
          <a:srcRect t="43462" b="8209"/>
          <a:stretch/>
        </p:blipFill>
        <p:spPr>
          <a:xfrm>
            <a:off x="0" y="0"/>
            <a:ext cx="12192000" cy="3924301"/>
          </a:xfrm>
          <a:prstGeom prst="rect">
            <a:avLst/>
          </a:prstGeom>
          <a:effectLst>
            <a:outerShdw blurRad="50800" dist="38100" dir="5400000" algn="t" rotWithShape="0">
              <a:prstClr val="black">
                <a:alpha val="40000"/>
              </a:prstClr>
            </a:outerShdw>
          </a:effectLst>
        </p:spPr>
      </p:pic>
      <p:sp>
        <p:nvSpPr>
          <p:cNvPr id="6" name="TextBox 5"/>
          <p:cNvSpPr txBox="1"/>
          <p:nvPr/>
        </p:nvSpPr>
        <p:spPr>
          <a:xfrm>
            <a:off x="54570" y="4036933"/>
            <a:ext cx="12201829" cy="2831544"/>
          </a:xfrm>
          <a:prstGeom prst="rect">
            <a:avLst/>
          </a:prstGeom>
          <a:blipFill>
            <a:blip r:embed="rId4"/>
            <a:tile tx="0" ty="0" sx="100000" sy="100000" flip="none" algn="tl"/>
          </a:blipFill>
        </p:spPr>
        <p:txBody>
          <a:bodyPr wrap="square" rtlCol="0">
            <a:spAutoFit/>
          </a:bodyPr>
          <a:lstStyle/>
          <a:p>
            <a:r>
              <a:rPr lang="en-US" sz="3400" dirty="0">
                <a:solidFill>
                  <a:srgbClr val="292929"/>
                </a:solidFill>
                <a:latin typeface="Century Gothic" panose="020B0502020202020204" pitchFamily="34" charset="0"/>
              </a:rPr>
              <a:t>This is what the Judean Desert looks like today.  </a:t>
            </a:r>
          </a:p>
          <a:p>
            <a:pPr algn="l" rtl="0" fontAlgn="base"/>
            <a:r>
              <a:rPr lang="en-US" sz="3600" dirty="0">
                <a:solidFill>
                  <a:srgbClr val="292929"/>
                </a:solidFill>
                <a:latin typeface="Century Gothic" panose="020B0502020202020204" pitchFamily="34" charset="0"/>
              </a:rPr>
              <a:t>Jesus knew that he had some life changing decisions to make.  By retreating into the Judean Desert he was able to clear his mind, identify his priorities and find the inspiration to face the challenges ahead. </a:t>
            </a:r>
          </a:p>
        </p:txBody>
      </p:sp>
    </p:spTree>
    <p:extLst>
      <p:ext uri="{BB962C8B-B14F-4D97-AF65-F5344CB8AC3E}">
        <p14:creationId xmlns:p14="http://schemas.microsoft.com/office/powerpoint/2010/main" val="4537570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 result for paper background">
            <a:extLst>
              <a:ext uri="{FF2B5EF4-FFF2-40B4-BE49-F238E27FC236}">
                <a16:creationId xmlns:a16="http://schemas.microsoft.com/office/drawing/2014/main" id="{9D6D528C-3123-4150-B575-F8D56E1267AC}"/>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0" y="-3"/>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239527" y="1205328"/>
            <a:ext cx="11721165" cy="5693866"/>
          </a:xfrm>
          <a:prstGeom prst="rect">
            <a:avLst/>
          </a:prstGeom>
          <a:noFill/>
        </p:spPr>
        <p:txBody>
          <a:bodyPr wrap="square" rtlCol="0">
            <a:spAutoFit/>
          </a:bodyPr>
          <a:lstStyle/>
          <a:p>
            <a:pPr algn="l" rtl="0" fontAlgn="base"/>
            <a:r>
              <a:rPr lang="en-US" sz="2600" dirty="0">
                <a:solidFill>
                  <a:srgbClr val="292929"/>
                </a:solidFill>
                <a:latin typeface="Trebuchet MS" panose="020B0603020202020204" pitchFamily="34" charset="0"/>
              </a:rPr>
              <a:t>Do you ever feel the need to unplug yourself from the rest of the world?</a:t>
            </a:r>
          </a:p>
          <a:p>
            <a:pPr algn="l" rtl="0" fontAlgn="base"/>
            <a:endParaRPr lang="en-US" sz="2600" dirty="0">
              <a:solidFill>
                <a:srgbClr val="292929"/>
              </a:solidFill>
              <a:latin typeface="Trebuchet MS" panose="020B0603020202020204" pitchFamily="34" charset="0"/>
            </a:endParaRPr>
          </a:p>
          <a:p>
            <a:pPr algn="l" rtl="0" fontAlgn="base"/>
            <a:r>
              <a:rPr lang="en-US" sz="2600" b="0" i="0" dirty="0">
                <a:solidFill>
                  <a:srgbClr val="292929"/>
                </a:solidFill>
                <a:effectLst/>
                <a:latin typeface="Trebuchet MS" panose="020B0603020202020204" pitchFamily="34" charset="0"/>
              </a:rPr>
              <a:t>We are naturally social beings and like to feel connected to our family, friendship and work groups.  </a:t>
            </a:r>
          </a:p>
          <a:p>
            <a:pPr algn="l" rtl="0" fontAlgn="base"/>
            <a:endParaRPr lang="en-US" sz="2600" dirty="0">
              <a:solidFill>
                <a:srgbClr val="292929"/>
              </a:solidFill>
              <a:latin typeface="Trebuchet MS" panose="020B0603020202020204" pitchFamily="34" charset="0"/>
            </a:endParaRPr>
          </a:p>
          <a:p>
            <a:pPr algn="l" rtl="0" fontAlgn="base"/>
            <a:r>
              <a:rPr lang="en-US" sz="2600" b="0" i="0" dirty="0">
                <a:solidFill>
                  <a:srgbClr val="292929"/>
                </a:solidFill>
                <a:effectLst/>
                <a:latin typeface="Trebuchet MS" panose="020B0603020202020204" pitchFamily="34" charset="0"/>
              </a:rPr>
              <a:t>However, </a:t>
            </a:r>
            <a:r>
              <a:rPr lang="en-US" sz="2600" dirty="0">
                <a:solidFill>
                  <a:srgbClr val="292929"/>
                </a:solidFill>
                <a:latin typeface="Trebuchet MS" panose="020B0603020202020204" pitchFamily="34" charset="0"/>
              </a:rPr>
              <a:t>there are times when we need to have some time and space to ourselves. </a:t>
            </a:r>
          </a:p>
          <a:p>
            <a:pPr algn="l" rtl="0" fontAlgn="base"/>
            <a:endParaRPr lang="en-US" sz="2600" b="0" i="0" dirty="0">
              <a:solidFill>
                <a:srgbClr val="292929"/>
              </a:solidFill>
              <a:effectLst/>
              <a:latin typeface="Trebuchet MS" panose="020B0603020202020204" pitchFamily="34" charset="0"/>
            </a:endParaRPr>
          </a:p>
          <a:p>
            <a:pPr algn="l" rtl="0" fontAlgn="base"/>
            <a:r>
              <a:rPr lang="en-US" sz="2600" dirty="0">
                <a:solidFill>
                  <a:srgbClr val="292929"/>
                </a:solidFill>
                <a:latin typeface="Trebuchet MS" panose="020B0603020202020204" pitchFamily="34" charset="0"/>
              </a:rPr>
              <a:t>Jesus knew that he had some life changing decisions to make.  By retreating into the desert he was able to clear his mind, identify his priorities and find the inspiration to face the challenges ahead. </a:t>
            </a:r>
          </a:p>
          <a:p>
            <a:pPr algn="l" rtl="0" fontAlgn="base"/>
            <a:endParaRPr lang="en-US" sz="2600" b="0" i="0" dirty="0">
              <a:solidFill>
                <a:srgbClr val="292929"/>
              </a:solidFill>
              <a:effectLst/>
              <a:latin typeface="Trebuchet MS" panose="020B0603020202020204" pitchFamily="34" charset="0"/>
            </a:endParaRPr>
          </a:p>
          <a:p>
            <a:pPr algn="l" rtl="0" fontAlgn="base"/>
            <a:r>
              <a:rPr lang="en-US" sz="2600" dirty="0">
                <a:solidFill>
                  <a:srgbClr val="292929"/>
                </a:solidFill>
                <a:latin typeface="Trebuchet MS" panose="020B0603020202020204" pitchFamily="34" charset="0"/>
              </a:rPr>
              <a:t>He returns to his community with a renewed sense of what he has to do next.</a:t>
            </a:r>
            <a:endParaRPr lang="en-US" sz="2600" b="0" i="0" dirty="0">
              <a:solidFill>
                <a:srgbClr val="292929"/>
              </a:solidFill>
              <a:effectLst/>
              <a:latin typeface="Segoe UI" panose="020B0502040204020203" pitchFamily="34" charset="0"/>
            </a:endParaRPr>
          </a:p>
        </p:txBody>
      </p:sp>
      <p:sp>
        <p:nvSpPr>
          <p:cNvPr id="12" name="Flowchart: Document 11"/>
          <p:cNvSpPr/>
          <p:nvPr/>
        </p:nvSpPr>
        <p:spPr>
          <a:xfrm>
            <a:off x="8221" y="1"/>
            <a:ext cx="12183779" cy="1077266"/>
          </a:xfrm>
          <a:prstGeom prst="flowChartDocument">
            <a:avLst/>
          </a:prstGeom>
          <a:solidFill>
            <a:srgbClr val="7030A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1" y="10861"/>
            <a:ext cx="12182168" cy="769441"/>
          </a:xfrm>
          <a:prstGeom prst="rect">
            <a:avLst/>
          </a:prstGeom>
          <a:noFill/>
        </p:spPr>
        <p:txBody>
          <a:bodyPr wrap="square" rtlCol="0">
            <a:spAutoFit/>
          </a:bodyPr>
          <a:lstStyle/>
          <a:p>
            <a:pPr algn="ctr"/>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Reflection</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Tree>
    <p:extLst>
      <p:ext uri="{BB962C8B-B14F-4D97-AF65-F5344CB8AC3E}">
        <p14:creationId xmlns:p14="http://schemas.microsoft.com/office/powerpoint/2010/main" val="3672843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Image result for paper background">
            <a:extLst>
              <a:ext uri="{FF2B5EF4-FFF2-40B4-BE49-F238E27FC236}">
                <a16:creationId xmlns:a16="http://schemas.microsoft.com/office/drawing/2014/main" id="{B98A1B68-4292-49A9-8AF7-92D7D488222E}"/>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0" y="-3"/>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27674" r="26094"/>
          <a:stretch/>
        </p:blipFill>
        <p:spPr>
          <a:xfrm>
            <a:off x="9416955" y="812323"/>
            <a:ext cx="2770496" cy="6045676"/>
          </a:xfrm>
          <a:prstGeom prst="rect">
            <a:avLst/>
          </a:prstGeom>
        </p:spPr>
      </p:pic>
      <p:sp>
        <p:nvSpPr>
          <p:cNvPr id="11" name="TextBox 10"/>
          <p:cNvSpPr txBox="1"/>
          <p:nvPr/>
        </p:nvSpPr>
        <p:spPr>
          <a:xfrm>
            <a:off x="184936" y="1151477"/>
            <a:ext cx="9054598" cy="5632311"/>
          </a:xfrm>
          <a:prstGeom prst="rect">
            <a:avLst/>
          </a:prstGeom>
          <a:noFill/>
        </p:spPr>
        <p:txBody>
          <a:bodyPr wrap="square" rtlCol="0">
            <a:spAutoFit/>
          </a:bodyPr>
          <a:lstStyle/>
          <a:p>
            <a:pPr algn="l" rtl="0" fontAlgn="base"/>
            <a:r>
              <a:rPr lang="en-US" sz="2400" dirty="0">
                <a:solidFill>
                  <a:srgbClr val="292929"/>
                </a:solidFill>
                <a:latin typeface="Trebuchet MS" panose="020B0603020202020204" pitchFamily="34" charset="0"/>
              </a:rPr>
              <a:t>The number 40 is often used in the Bible as a sign of completeness, leading up to a great change.  Noah and his family survived a flood that lasted 40 days and nights.  Jesus spent 40 days and nights in the desert.</a:t>
            </a:r>
          </a:p>
          <a:p>
            <a:pPr algn="l" rtl="0" fontAlgn="base"/>
            <a:endParaRPr lang="en-US" sz="2400" b="0" i="0" dirty="0">
              <a:solidFill>
                <a:srgbClr val="292929"/>
              </a:solidFill>
              <a:effectLst/>
              <a:latin typeface="Trebuchet MS" panose="020B0603020202020204" pitchFamily="34" charset="0"/>
            </a:endParaRPr>
          </a:p>
          <a:p>
            <a:pPr fontAlgn="base"/>
            <a:r>
              <a:rPr lang="en-US" sz="2400" dirty="0">
                <a:solidFill>
                  <a:srgbClr val="292929"/>
                </a:solidFill>
                <a:latin typeface="Trebuchet MS" panose="020B0603020202020204" pitchFamily="34" charset="0"/>
              </a:rPr>
              <a:t>Lent lasts for 40 days and 40 nights (excluding Sundays).</a:t>
            </a:r>
          </a:p>
          <a:p>
            <a:pPr fontAlgn="base"/>
            <a:endParaRPr lang="en-US" sz="2400" b="0" i="0" dirty="0">
              <a:solidFill>
                <a:srgbClr val="292929"/>
              </a:solidFill>
              <a:effectLst/>
              <a:latin typeface="Trebuchet MS" panose="020B0603020202020204" pitchFamily="34" charset="0"/>
            </a:endParaRPr>
          </a:p>
          <a:p>
            <a:pPr fontAlgn="base"/>
            <a:r>
              <a:rPr lang="en-US" sz="2400" dirty="0">
                <a:solidFill>
                  <a:srgbClr val="292929"/>
                </a:solidFill>
                <a:latin typeface="Trebuchet MS" panose="020B0603020202020204" pitchFamily="34" charset="0"/>
              </a:rPr>
              <a:t>The </a:t>
            </a:r>
            <a:r>
              <a:rPr lang="en-US" sz="2400" dirty="0" err="1">
                <a:solidFill>
                  <a:srgbClr val="292929"/>
                </a:solidFill>
                <a:latin typeface="Trebuchet MS" panose="020B0603020202020204" pitchFamily="34" charset="0"/>
              </a:rPr>
              <a:t>colour</a:t>
            </a:r>
            <a:r>
              <a:rPr lang="en-US" sz="2400" dirty="0">
                <a:solidFill>
                  <a:srgbClr val="292929"/>
                </a:solidFill>
                <a:latin typeface="Trebuchet MS" panose="020B0603020202020204" pitchFamily="34" charset="0"/>
              </a:rPr>
              <a:t> that we use in Lent is purple as it is a sign of repentance and  anticipation.</a:t>
            </a:r>
          </a:p>
          <a:p>
            <a:pPr fontAlgn="base"/>
            <a:endParaRPr lang="en-US" sz="2400" b="0" i="0" dirty="0">
              <a:solidFill>
                <a:srgbClr val="292929"/>
              </a:solidFill>
              <a:effectLst/>
              <a:latin typeface="Trebuchet MS" panose="020B0603020202020204" pitchFamily="34" charset="0"/>
            </a:endParaRPr>
          </a:p>
          <a:p>
            <a:pPr fontAlgn="base"/>
            <a:r>
              <a:rPr lang="en-US" sz="2400" dirty="0">
                <a:solidFill>
                  <a:srgbClr val="292929"/>
                </a:solidFill>
                <a:latin typeface="Trebuchet MS" panose="020B0603020202020204" pitchFamily="34" charset="0"/>
              </a:rPr>
              <a:t>During Lent we are invited to take the time to review our lives and identify the changes that we need to make.</a:t>
            </a:r>
          </a:p>
          <a:p>
            <a:pPr fontAlgn="base"/>
            <a:endParaRPr lang="en-US" sz="2400" b="0" i="0" dirty="0">
              <a:solidFill>
                <a:srgbClr val="292929"/>
              </a:solidFill>
              <a:effectLst/>
              <a:latin typeface="Trebuchet MS" panose="020B0603020202020204" pitchFamily="34" charset="0"/>
            </a:endParaRPr>
          </a:p>
          <a:p>
            <a:pPr fontAlgn="base"/>
            <a:r>
              <a:rPr lang="en-US" sz="2400" dirty="0">
                <a:solidFill>
                  <a:srgbClr val="292929"/>
                </a:solidFill>
                <a:latin typeface="Trebuchet MS" panose="020B0603020202020204" pitchFamily="34" charset="0"/>
              </a:rPr>
              <a:t>Prayer helps us to put aside some time to be in God’s presence and gain what we need for the next stage of our lives.</a:t>
            </a:r>
            <a:endParaRPr lang="en-US" sz="2400" b="0" i="0" dirty="0">
              <a:solidFill>
                <a:srgbClr val="292929"/>
              </a:solidFill>
              <a:effectLst/>
              <a:latin typeface="Segoe UI" panose="020B0502040204020203" pitchFamily="34" charset="0"/>
            </a:endParaRPr>
          </a:p>
        </p:txBody>
      </p:sp>
      <p:sp>
        <p:nvSpPr>
          <p:cNvPr id="8" name="Flowchart: Document 7">
            <a:extLst>
              <a:ext uri="{FF2B5EF4-FFF2-40B4-BE49-F238E27FC236}">
                <a16:creationId xmlns:a16="http://schemas.microsoft.com/office/drawing/2014/main" id="{978E3DC2-5411-4BEF-9748-3C1F723112B5}"/>
              </a:ext>
            </a:extLst>
          </p:cNvPr>
          <p:cNvSpPr/>
          <p:nvPr/>
        </p:nvSpPr>
        <p:spPr>
          <a:xfrm rot="16367891" flipH="1">
            <a:off x="5968696" y="3047537"/>
            <a:ext cx="7051196" cy="762922"/>
          </a:xfrm>
          <a:prstGeom prst="flowChartDocument">
            <a:avLst/>
          </a:prstGeom>
          <a:solidFill>
            <a:srgbClr val="EC0E53"/>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Flowchart: Document 11"/>
          <p:cNvSpPr/>
          <p:nvPr/>
        </p:nvSpPr>
        <p:spPr>
          <a:xfrm>
            <a:off x="8221" y="1"/>
            <a:ext cx="12183779" cy="1077266"/>
          </a:xfrm>
          <a:prstGeom prst="flowChartDocument">
            <a:avLst/>
          </a:prstGeom>
          <a:solidFill>
            <a:srgbClr val="7030A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1" y="10861"/>
            <a:ext cx="12182168" cy="769441"/>
          </a:xfrm>
          <a:prstGeom prst="rect">
            <a:avLst/>
          </a:prstGeom>
          <a:noFill/>
        </p:spPr>
        <p:txBody>
          <a:bodyPr wrap="square" rtlCol="0">
            <a:spAutoFit/>
          </a:bodyPr>
          <a:lstStyle/>
          <a:p>
            <a:pPr algn="ctr"/>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Our Journey through Lent</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Tree>
    <p:extLst>
      <p:ext uri="{BB962C8B-B14F-4D97-AF65-F5344CB8AC3E}">
        <p14:creationId xmlns:p14="http://schemas.microsoft.com/office/powerpoint/2010/main" val="26626997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C548A0A-A89B-404D-BBE3-414CC2E7DCDC}"/>
              </a:ext>
            </a:extLst>
          </p:cNvPr>
          <p:cNvSpPr txBox="1"/>
          <p:nvPr/>
        </p:nvSpPr>
        <p:spPr>
          <a:xfrm>
            <a:off x="762273" y="802633"/>
            <a:ext cx="10935730" cy="5232202"/>
          </a:xfrm>
          <a:prstGeom prst="rect">
            <a:avLst/>
          </a:prstGeom>
          <a:noFill/>
        </p:spPr>
        <p:txBody>
          <a:bodyPr wrap="square">
            <a:spAutoFit/>
          </a:bodyPr>
          <a:lstStyle/>
          <a:p>
            <a:pPr marL="0" indent="0">
              <a:buNone/>
            </a:pPr>
            <a:r>
              <a:rPr lang="en-GB" sz="2200" dirty="0">
                <a:effectLst/>
                <a:latin typeface="Century Gothic" panose="020B0502020202020204" pitchFamily="34" charset="0"/>
              </a:rPr>
              <a:t>As we think about Jesus’ words, we take a moment to reflect in silence.</a:t>
            </a:r>
          </a:p>
          <a:p>
            <a:pPr marL="0" indent="0">
              <a:buNone/>
            </a:pPr>
            <a:endParaRPr lang="en-GB" sz="2400" dirty="0">
              <a:latin typeface="Century Gothic" panose="020B0502020202020204" pitchFamily="34" charset="0"/>
            </a:endParaRPr>
          </a:p>
          <a:p>
            <a:pPr algn="l"/>
            <a:r>
              <a:rPr lang="en-GB" sz="2400" b="0" i="0" dirty="0">
                <a:solidFill>
                  <a:srgbClr val="000000"/>
                </a:solidFill>
                <a:effectLst/>
                <a:latin typeface="Century Gothic" panose="020B0502020202020204" pitchFamily="34" charset="0"/>
              </a:rPr>
              <a:t>What aspect of your life do you need to reduce?</a:t>
            </a:r>
          </a:p>
          <a:p>
            <a:pPr algn="l"/>
            <a:endParaRPr lang="en-GB" sz="2400" dirty="0">
              <a:latin typeface="Century Gothic" panose="020B0502020202020204" pitchFamily="34" charset="0"/>
            </a:endParaRPr>
          </a:p>
          <a:p>
            <a:pPr algn="l"/>
            <a:endParaRPr lang="en-GB" sz="2400" dirty="0">
              <a:latin typeface="Century Gothic" panose="020B0502020202020204" pitchFamily="34" charset="0"/>
            </a:endParaRPr>
          </a:p>
          <a:p>
            <a:pPr algn="l"/>
            <a:endParaRPr lang="en-GB" sz="2400" dirty="0">
              <a:latin typeface="Century Gothic" panose="020B0502020202020204" pitchFamily="34" charset="0"/>
            </a:endParaRPr>
          </a:p>
          <a:p>
            <a:pPr algn="l"/>
            <a:endParaRPr lang="en-GB" sz="2400" dirty="0">
              <a:latin typeface="Century Gothic" panose="020B0502020202020204" pitchFamily="34" charset="0"/>
            </a:endParaRPr>
          </a:p>
          <a:p>
            <a:pPr algn="l"/>
            <a:r>
              <a:rPr lang="en-GB" sz="2400" dirty="0">
                <a:latin typeface="Century Gothic" panose="020B0502020202020204" pitchFamily="34" charset="0"/>
              </a:rPr>
              <a:t>How can you be kinder to yourself?</a:t>
            </a:r>
          </a:p>
          <a:p>
            <a:pPr algn="l"/>
            <a:endParaRPr lang="en-GB" sz="2400" dirty="0">
              <a:latin typeface="Century Gothic" panose="020B0502020202020204" pitchFamily="34" charset="0"/>
            </a:endParaRPr>
          </a:p>
          <a:p>
            <a:pPr algn="l"/>
            <a:endParaRPr lang="en-GB" sz="2400" dirty="0">
              <a:latin typeface="Century Gothic" panose="020B0502020202020204" pitchFamily="34" charset="0"/>
            </a:endParaRPr>
          </a:p>
          <a:p>
            <a:pPr algn="l"/>
            <a:endParaRPr lang="en-GB" sz="2400" dirty="0">
              <a:latin typeface="Century Gothic" panose="020B0502020202020204" pitchFamily="34" charset="0"/>
            </a:endParaRPr>
          </a:p>
          <a:p>
            <a:pPr algn="l"/>
            <a:endParaRPr lang="en-GB" sz="2400" dirty="0">
              <a:latin typeface="Century Gothic" panose="020B0502020202020204" pitchFamily="34" charset="0"/>
            </a:endParaRPr>
          </a:p>
          <a:p>
            <a:pPr marL="0" indent="0" algn="ctr">
              <a:buNone/>
            </a:pPr>
            <a:r>
              <a:rPr lang="en-GB" sz="2400" dirty="0">
                <a:effectLst/>
                <a:latin typeface="Century Gothic" panose="020B0502020202020204" pitchFamily="34" charset="0"/>
              </a:rPr>
              <a:t>We offer our intentions through Christ our </a:t>
            </a:r>
            <a:r>
              <a:rPr lang="en-GB" sz="2400" dirty="0">
                <a:latin typeface="Century Gothic" panose="020B0502020202020204" pitchFamily="34" charset="0"/>
              </a:rPr>
              <a:t>L</a:t>
            </a:r>
            <a:r>
              <a:rPr lang="en-GB" sz="2400" dirty="0">
                <a:effectLst/>
                <a:latin typeface="Century Gothic" panose="020B0502020202020204" pitchFamily="34" charset="0"/>
              </a:rPr>
              <a:t>ord,</a:t>
            </a:r>
          </a:p>
          <a:p>
            <a:pPr marL="0" indent="0" algn="ctr">
              <a:buNone/>
            </a:pPr>
            <a:r>
              <a:rPr lang="en-GB" sz="2400" b="1" dirty="0">
                <a:solidFill>
                  <a:srgbClr val="FF0000"/>
                </a:solidFill>
                <a:effectLst/>
                <a:latin typeface="Century Gothic" panose="020B0502020202020204" pitchFamily="34" charset="0"/>
              </a:rPr>
              <a:t>Amen</a:t>
            </a:r>
          </a:p>
        </p:txBody>
      </p:sp>
      <p:sp>
        <p:nvSpPr>
          <p:cNvPr id="9" name="Flowchart: Document 47">
            <a:extLst>
              <a:ext uri="{FF2B5EF4-FFF2-40B4-BE49-F238E27FC236}">
                <a16:creationId xmlns:a16="http://schemas.microsoft.com/office/drawing/2014/main" id="{60F5573E-0A06-A44A-B092-E8158095DA8F}"/>
              </a:ext>
            </a:extLst>
          </p:cNvPr>
          <p:cNvSpPr/>
          <p:nvPr/>
        </p:nvSpPr>
        <p:spPr>
          <a:xfrm rot="5400000" flipH="1">
            <a:off x="8447441" y="3113441"/>
            <a:ext cx="6772694" cy="716424"/>
          </a:xfrm>
          <a:prstGeom prst="flowChartDocument">
            <a:avLst/>
          </a:prstGeom>
          <a:solidFill>
            <a:srgbClr val="7030A0"/>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53419132-5C25-334C-BBF6-7515AF86E776}"/>
              </a:ext>
            </a:extLst>
          </p:cNvPr>
          <p:cNvSpPr txBox="1"/>
          <p:nvPr/>
        </p:nvSpPr>
        <p:spPr>
          <a:xfrm>
            <a:off x="0" y="0"/>
            <a:ext cx="12286004" cy="769441"/>
          </a:xfrm>
          <a:prstGeom prst="rect">
            <a:avLst/>
          </a:prstGeom>
          <a:solidFill>
            <a:srgbClr val="7030A0"/>
          </a:solidFill>
        </p:spPr>
        <p:txBody>
          <a:bodyPr wrap="square" rtlCol="0">
            <a:spAutoFit/>
          </a:bodyPr>
          <a:lstStyle/>
          <a:p>
            <a:pPr algn="ctr"/>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Silent prayer</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
        <p:nvSpPr>
          <p:cNvPr id="10" name="Flowchart: Document 47">
            <a:extLst>
              <a:ext uri="{FF2B5EF4-FFF2-40B4-BE49-F238E27FC236}">
                <a16:creationId xmlns:a16="http://schemas.microsoft.com/office/drawing/2014/main" id="{5C6D9F24-7176-DF4F-84D6-E887937C0C6C}"/>
              </a:ext>
            </a:extLst>
          </p:cNvPr>
          <p:cNvSpPr/>
          <p:nvPr/>
        </p:nvSpPr>
        <p:spPr>
          <a:xfrm rot="16200000" flipH="1">
            <a:off x="-3028134" y="3108454"/>
            <a:ext cx="6772694" cy="716424"/>
          </a:xfrm>
          <a:prstGeom prst="flowChartDocument">
            <a:avLst/>
          </a:prstGeom>
          <a:solidFill>
            <a:srgbClr val="7030A0"/>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4" descr="Pause | Focusing-Oriented Coaching">
            <a:extLst>
              <a:ext uri="{FF2B5EF4-FFF2-40B4-BE49-F238E27FC236}">
                <a16:creationId xmlns:a16="http://schemas.microsoft.com/office/drawing/2014/main" id="{D2D1CBF4-1AD1-634C-A87D-AD9A701B2A33}"/>
              </a:ext>
            </a:extLst>
          </p:cNvPr>
          <p:cNvPicPr>
            <a:picLocks noChangeAspect="1" noChangeArrowheads="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990428" y="1923645"/>
            <a:ext cx="2554014" cy="115653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Pause | Focusing-Oriented Coaching">
            <a:extLst>
              <a:ext uri="{FF2B5EF4-FFF2-40B4-BE49-F238E27FC236}">
                <a16:creationId xmlns:a16="http://schemas.microsoft.com/office/drawing/2014/main" id="{3859238B-FE51-3B4A-AB65-AAB4D4420930}"/>
              </a:ext>
            </a:extLst>
          </p:cNvPr>
          <p:cNvPicPr>
            <a:picLocks noChangeAspect="1" noChangeArrowheads="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990428" y="4001166"/>
            <a:ext cx="2554014" cy="1156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9173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 result for paper background">
            <a:extLst>
              <a:ext uri="{FF2B5EF4-FFF2-40B4-BE49-F238E27FC236}">
                <a16:creationId xmlns:a16="http://schemas.microsoft.com/office/drawing/2014/main" id="{F8CF7FED-EBC7-428C-99A5-4D430B736A46}"/>
              </a:ext>
            </a:extLst>
          </p:cNvPr>
          <p:cNvPicPr>
            <a:picLocks noChangeAspect="1" noChangeArrowheads="1"/>
          </p:cNvPicPr>
          <p:nvPr/>
        </p:nvPicPr>
        <p:blipFill rotWithShape="1">
          <a:blip r:embed="rId3">
            <a:alphaModFix amt="35000"/>
            <a:extLst>
              <a:ext uri="{28A0092B-C50C-407E-A947-70E740481C1C}">
                <a14:useLocalDpi xmlns:a14="http://schemas.microsoft.com/office/drawing/2010/main" val="0"/>
              </a:ext>
            </a:extLst>
          </a:blip>
          <a:srcRect/>
          <a:stretch/>
        </p:blipFill>
        <p:spPr bwMode="auto">
          <a:xfrm>
            <a:off x="-685800" y="-3"/>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240773" y="1300176"/>
            <a:ext cx="6949035" cy="3693319"/>
          </a:xfrm>
          <a:prstGeom prst="rect">
            <a:avLst/>
          </a:prstGeom>
          <a:noFill/>
        </p:spPr>
        <p:txBody>
          <a:bodyPr wrap="square" rtlCol="0">
            <a:spAutoFit/>
          </a:bodyPr>
          <a:lstStyle/>
          <a:p>
            <a:pPr fontAlgn="base"/>
            <a:r>
              <a:rPr lang="en-GB" sz="5400" b="1" i="0" dirty="0">
                <a:solidFill>
                  <a:srgbClr val="392E44"/>
                </a:solidFill>
                <a:effectLst/>
                <a:latin typeface="Campton"/>
              </a:rPr>
              <a:t>Invest in Rest</a:t>
            </a:r>
          </a:p>
          <a:p>
            <a:pPr algn="l" rtl="0" fontAlgn="base"/>
            <a:r>
              <a:rPr lang="en-US" sz="3600" dirty="0">
                <a:solidFill>
                  <a:srgbClr val="392E44"/>
                </a:solidFill>
                <a:latin typeface="Campton"/>
              </a:rPr>
              <a:t>Take time each day to stop unplug your life.</a:t>
            </a:r>
          </a:p>
          <a:p>
            <a:pPr algn="l" rtl="0" fontAlgn="base"/>
            <a:r>
              <a:rPr lang="en-US" sz="3600" dirty="0">
                <a:solidFill>
                  <a:srgbClr val="392E44"/>
                </a:solidFill>
                <a:latin typeface="Campton"/>
              </a:rPr>
              <a:t>Find an activity or a </a:t>
            </a:r>
            <a:br>
              <a:rPr lang="en-US" sz="3600" dirty="0">
                <a:solidFill>
                  <a:srgbClr val="392E44"/>
                </a:solidFill>
                <a:latin typeface="Campton"/>
              </a:rPr>
            </a:br>
            <a:r>
              <a:rPr lang="en-US" sz="3600" dirty="0">
                <a:solidFill>
                  <a:srgbClr val="392E44"/>
                </a:solidFill>
                <a:latin typeface="Campton"/>
              </a:rPr>
              <a:t>space that enables you </a:t>
            </a:r>
            <a:br>
              <a:rPr lang="en-US" sz="3600" dirty="0">
                <a:solidFill>
                  <a:srgbClr val="392E44"/>
                </a:solidFill>
                <a:latin typeface="Campton"/>
              </a:rPr>
            </a:br>
            <a:r>
              <a:rPr lang="en-US" sz="3600" dirty="0">
                <a:solidFill>
                  <a:srgbClr val="392E44"/>
                </a:solidFill>
                <a:latin typeface="Campton"/>
              </a:rPr>
              <a:t>to calm your thoughts and feelings.</a:t>
            </a:r>
          </a:p>
        </p:txBody>
      </p:sp>
      <p:pic>
        <p:nvPicPr>
          <p:cNvPr id="15" name="Picture 2" descr="Image">
            <a:extLst>
              <a:ext uri="{FF2B5EF4-FFF2-40B4-BE49-F238E27FC236}">
                <a16:creationId xmlns:a16="http://schemas.microsoft.com/office/drawing/2014/main" id="{A498BF9E-EBAD-4EC2-A72B-F6987C77700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34906"/>
          <a:stretch/>
        </p:blipFill>
        <p:spPr bwMode="auto">
          <a:xfrm>
            <a:off x="8222" y="5180674"/>
            <a:ext cx="7022382" cy="167732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7497B233-5EDB-4A53-F34C-B52DFE0C6A62}"/>
              </a:ext>
            </a:extLst>
          </p:cNvPr>
          <p:cNvSpPr/>
          <p:nvPr/>
        </p:nvSpPr>
        <p:spPr>
          <a:xfrm>
            <a:off x="7030602" y="802490"/>
            <a:ext cx="5169619" cy="1095321"/>
          </a:xfrm>
          <a:prstGeom prst="rect">
            <a:avLst/>
          </a:prstGeom>
          <a:solidFill>
            <a:srgbClr val="ED85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Flowchart: Document 13">
            <a:extLst>
              <a:ext uri="{FF2B5EF4-FFF2-40B4-BE49-F238E27FC236}">
                <a16:creationId xmlns:a16="http://schemas.microsoft.com/office/drawing/2014/main" id="{E52594EA-65D4-47F3-A735-96058194B6AD}"/>
              </a:ext>
            </a:extLst>
          </p:cNvPr>
          <p:cNvSpPr/>
          <p:nvPr/>
        </p:nvSpPr>
        <p:spPr>
          <a:xfrm>
            <a:off x="8221" y="1"/>
            <a:ext cx="12183779" cy="1077266"/>
          </a:xfrm>
          <a:prstGeom prst="flowChartDocument">
            <a:avLst/>
          </a:prstGeom>
          <a:solidFill>
            <a:srgbClr val="20AF7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239528" y="33049"/>
            <a:ext cx="12182168" cy="769441"/>
          </a:xfrm>
          <a:prstGeom prst="rect">
            <a:avLst/>
          </a:prstGeom>
          <a:noFill/>
        </p:spPr>
        <p:txBody>
          <a:bodyPr wrap="square" rtlCol="0">
            <a:spAutoFit/>
          </a:bodyPr>
          <a:lstStyle/>
          <a:p>
            <a:pPr algn="ctr"/>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Actions for Happiness: Exercise</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
        <p:nvSpPr>
          <p:cNvPr id="8" name="Rectangle 7">
            <a:extLst>
              <a:ext uri="{FF2B5EF4-FFF2-40B4-BE49-F238E27FC236}">
                <a16:creationId xmlns:a16="http://schemas.microsoft.com/office/drawing/2014/main" id="{4F115C64-0C0B-15A7-BEDB-D93C0DCFFCD4}"/>
              </a:ext>
            </a:extLst>
          </p:cNvPr>
          <p:cNvSpPr/>
          <p:nvPr/>
        </p:nvSpPr>
        <p:spPr>
          <a:xfrm>
            <a:off x="-8221" y="5180675"/>
            <a:ext cx="7038823" cy="1702334"/>
          </a:xfrm>
          <a:prstGeom prst="rect">
            <a:avLst/>
          </a:prstGeom>
          <a:solidFill>
            <a:srgbClr val="89C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F1315DA0-1A3F-B757-03AE-0268621CD884}"/>
              </a:ext>
            </a:extLst>
          </p:cNvPr>
          <p:cNvSpPr txBox="1"/>
          <p:nvPr/>
        </p:nvSpPr>
        <p:spPr>
          <a:xfrm>
            <a:off x="239528" y="5279365"/>
            <a:ext cx="6569602" cy="1446550"/>
          </a:xfrm>
          <a:prstGeom prst="rect">
            <a:avLst/>
          </a:prstGeom>
          <a:noFill/>
        </p:spPr>
        <p:txBody>
          <a:bodyPr wrap="square" rtlCol="0">
            <a:spAutoFit/>
          </a:bodyPr>
          <a:lstStyle/>
          <a:p>
            <a:pPr algn="ctr"/>
            <a:r>
              <a:rPr lang="en-US" sz="4400" dirty="0">
                <a:latin typeface="Bahnschrift" panose="020B0502040204020203" pitchFamily="34" charset="0"/>
              </a:rPr>
              <a:t>Take 5 mins to sit still and breathe. </a:t>
            </a:r>
            <a:endParaRPr lang="en-GB" sz="4400" dirty="0">
              <a:latin typeface="Bahnschrift" panose="020B0502040204020203" pitchFamily="34" charset="0"/>
            </a:endParaRPr>
          </a:p>
        </p:txBody>
      </p:sp>
      <p:pic>
        <p:nvPicPr>
          <p:cNvPr id="12" name="Picture 11">
            <a:extLst>
              <a:ext uri="{FF2B5EF4-FFF2-40B4-BE49-F238E27FC236}">
                <a16:creationId xmlns:a16="http://schemas.microsoft.com/office/drawing/2014/main" id="{AE73B421-B813-24B5-EB4A-5C4FDB615433}"/>
              </a:ext>
            </a:extLst>
          </p:cNvPr>
          <p:cNvPicPr>
            <a:picLocks noChangeAspect="1"/>
          </p:cNvPicPr>
          <p:nvPr/>
        </p:nvPicPr>
        <p:blipFill>
          <a:blip r:embed="rId5"/>
          <a:stretch>
            <a:fillRect/>
          </a:stretch>
        </p:blipFill>
        <p:spPr>
          <a:xfrm>
            <a:off x="7030602" y="1886848"/>
            <a:ext cx="5161398" cy="5161398"/>
          </a:xfrm>
          <a:prstGeom prst="rect">
            <a:avLst/>
          </a:prstGeom>
        </p:spPr>
      </p:pic>
      <p:pic>
        <p:nvPicPr>
          <p:cNvPr id="17" name="Picture 2" descr="Image">
            <a:extLst>
              <a:ext uri="{FF2B5EF4-FFF2-40B4-BE49-F238E27FC236}">
                <a16:creationId xmlns:a16="http://schemas.microsoft.com/office/drawing/2014/main" id="{478D6201-B099-8550-CDC5-53B0A369EE4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600201" y="564794"/>
            <a:ext cx="5161398" cy="5161398"/>
          </a:xfrm>
          <a:prstGeom prst="rect">
            <a:avLst/>
          </a:prstGeom>
          <a:noFill/>
          <a:extLst>
            <a:ext uri="{909E8E84-426E-40DD-AFC4-6F175D3DCCD1}">
              <a14:hiddenFill xmlns:a14="http://schemas.microsoft.com/office/drawing/2010/main">
                <a:solidFill>
                  <a:srgbClr val="FFFFFF"/>
                </a:solidFill>
              </a14:hiddenFill>
            </a:ext>
          </a:extLst>
        </p:spPr>
      </p:pic>
      <p:grpSp>
        <p:nvGrpSpPr>
          <p:cNvPr id="10" name="Group 9">
            <a:extLst>
              <a:ext uri="{FF2B5EF4-FFF2-40B4-BE49-F238E27FC236}">
                <a16:creationId xmlns:a16="http://schemas.microsoft.com/office/drawing/2014/main" id="{F74B0542-7634-1D06-536F-C38E494C4E45}"/>
              </a:ext>
            </a:extLst>
          </p:cNvPr>
          <p:cNvGrpSpPr/>
          <p:nvPr/>
        </p:nvGrpSpPr>
        <p:grpSpPr>
          <a:xfrm>
            <a:off x="10418937" y="171291"/>
            <a:ext cx="1533535" cy="1533535"/>
            <a:chOff x="10576898" y="307352"/>
            <a:chExt cx="886918" cy="886918"/>
          </a:xfrm>
          <a:effectLst>
            <a:outerShdw blurRad="50800" dist="38100" dir="2700000" algn="tl" rotWithShape="0">
              <a:prstClr val="black">
                <a:alpha val="40000"/>
              </a:prstClr>
            </a:outerShdw>
          </a:effectLst>
        </p:grpSpPr>
        <p:sp>
          <p:nvSpPr>
            <p:cNvPr id="2" name="Oval 1">
              <a:extLst>
                <a:ext uri="{FF2B5EF4-FFF2-40B4-BE49-F238E27FC236}">
                  <a16:creationId xmlns:a16="http://schemas.microsoft.com/office/drawing/2014/main" id="{BD7CB0AF-143C-91EC-D95B-9171FC60AA85}"/>
                </a:ext>
              </a:extLst>
            </p:cNvPr>
            <p:cNvSpPr/>
            <p:nvPr/>
          </p:nvSpPr>
          <p:spPr>
            <a:xfrm>
              <a:off x="10576898" y="307352"/>
              <a:ext cx="886918" cy="886918"/>
            </a:xfrm>
            <a:prstGeom prst="ellipse">
              <a:avLst/>
            </a:prstGeom>
            <a:solidFill>
              <a:srgbClr val="4DA2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71204A29-7D53-2CE8-FD51-3AF17BFB2F63}"/>
                </a:ext>
              </a:extLst>
            </p:cNvPr>
            <p:cNvPicPr>
              <a:picLocks noChangeAspect="1"/>
            </p:cNvPicPr>
            <p:nvPr/>
          </p:nvPicPr>
          <p:blipFill>
            <a:blip r:embed="rId7">
              <a:clrChange>
                <a:clrFrom>
                  <a:srgbClr val="4DA2CE"/>
                </a:clrFrom>
                <a:clrTo>
                  <a:srgbClr val="4DA2CE">
                    <a:alpha val="0"/>
                  </a:srgbClr>
                </a:clrTo>
              </a:clrChange>
            </a:blip>
            <a:stretch>
              <a:fillRect/>
            </a:stretch>
          </p:blipFill>
          <p:spPr>
            <a:xfrm>
              <a:off x="10583924" y="386895"/>
              <a:ext cx="857137" cy="698081"/>
            </a:xfrm>
            <a:prstGeom prst="rect">
              <a:avLst/>
            </a:prstGeom>
          </p:spPr>
        </p:pic>
      </p:grpSp>
      <p:pic>
        <p:nvPicPr>
          <p:cNvPr id="3" name="Picture 2">
            <a:extLst>
              <a:ext uri="{FF2B5EF4-FFF2-40B4-BE49-F238E27FC236}">
                <a16:creationId xmlns:a16="http://schemas.microsoft.com/office/drawing/2014/main" id="{7BE0EA48-6748-17EC-49DF-67821563DE2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476704" y="2250655"/>
            <a:ext cx="2553898" cy="25538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4842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Image result for paper background">
            <a:extLst>
              <a:ext uri="{FF2B5EF4-FFF2-40B4-BE49-F238E27FC236}">
                <a16:creationId xmlns:a16="http://schemas.microsoft.com/office/drawing/2014/main" id="{DBA4BE71-0A40-4453-A156-754E9533E7FD}"/>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0" y="-3"/>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4"/>
          <a:srcRect l="54711" b="32545"/>
          <a:stretch/>
        </p:blipFill>
        <p:spPr>
          <a:xfrm>
            <a:off x="6940708" y="870119"/>
            <a:ext cx="6082412" cy="6039598"/>
          </a:xfrm>
          <a:prstGeom prst="rect">
            <a:avLst/>
          </a:prstGeom>
        </p:spPr>
      </p:pic>
      <p:sp>
        <p:nvSpPr>
          <p:cNvPr id="8" name="Flowchart: Document 7">
            <a:extLst>
              <a:ext uri="{FF2B5EF4-FFF2-40B4-BE49-F238E27FC236}">
                <a16:creationId xmlns:a16="http://schemas.microsoft.com/office/drawing/2014/main" id="{978E3DC2-5411-4BEF-9748-3C1F723112B5}"/>
              </a:ext>
            </a:extLst>
          </p:cNvPr>
          <p:cNvSpPr/>
          <p:nvPr/>
        </p:nvSpPr>
        <p:spPr>
          <a:xfrm rot="16367891" flipH="1">
            <a:off x="3607549" y="3158556"/>
            <a:ext cx="7051196" cy="762922"/>
          </a:xfrm>
          <a:prstGeom prst="flowChartDocument">
            <a:avLst/>
          </a:prstGeom>
          <a:solidFill>
            <a:srgbClr val="7030A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Flowchart: Document 11"/>
          <p:cNvSpPr/>
          <p:nvPr/>
        </p:nvSpPr>
        <p:spPr>
          <a:xfrm>
            <a:off x="8221" y="1"/>
            <a:ext cx="12183779" cy="1077266"/>
          </a:xfrm>
          <a:prstGeom prst="flowChartDocument">
            <a:avLst/>
          </a:prstGeom>
          <a:solidFill>
            <a:srgbClr val="CC006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1" y="10861"/>
            <a:ext cx="12182168" cy="769441"/>
          </a:xfrm>
          <a:prstGeom prst="rect">
            <a:avLst/>
          </a:prstGeom>
          <a:noFill/>
        </p:spPr>
        <p:txBody>
          <a:bodyPr wrap="square" rtlCol="0">
            <a:spAutoFit/>
          </a:bodyPr>
          <a:lstStyle/>
          <a:p>
            <a:pPr algn="ctr"/>
            <a:r>
              <a:rPr lang="en-GB" sz="4400" dirty="0">
                <a:solidFill>
                  <a:schemeClr val="bg1"/>
                </a:solidFill>
                <a:effectLst>
                  <a:outerShdw blurRad="38100" dist="38100" dir="2700000" algn="tl">
                    <a:srgbClr val="000000">
                      <a:alpha val="43137"/>
                    </a:srgbClr>
                  </a:outerShdw>
                </a:effectLst>
                <a:latin typeface="Berlin Sans FB" panose="020E0602020502020306" pitchFamily="34" charset="0"/>
              </a:rPr>
              <a:t>Prayer</a:t>
            </a:r>
            <a:endParaRPr lang="en-GB" sz="4400" i="1" dirty="0">
              <a:solidFill>
                <a:schemeClr val="bg1"/>
              </a:solidFill>
              <a:effectLst>
                <a:outerShdw blurRad="38100" dist="38100" dir="2700000" algn="tl">
                  <a:srgbClr val="000000">
                    <a:alpha val="43137"/>
                  </a:srgbClr>
                </a:outerShdw>
              </a:effectLst>
              <a:latin typeface="Berlin Sans FB" panose="020E0602020502020306" pitchFamily="34" charset="0"/>
            </a:endParaRPr>
          </a:p>
        </p:txBody>
      </p:sp>
      <p:sp>
        <p:nvSpPr>
          <p:cNvPr id="6" name="TextBox 5"/>
          <p:cNvSpPr txBox="1"/>
          <p:nvPr/>
        </p:nvSpPr>
        <p:spPr>
          <a:xfrm>
            <a:off x="118354" y="1180707"/>
            <a:ext cx="6704000" cy="5509200"/>
          </a:xfrm>
          <a:prstGeom prst="rect">
            <a:avLst/>
          </a:prstGeom>
          <a:noFill/>
        </p:spPr>
        <p:txBody>
          <a:bodyPr wrap="square" rtlCol="0">
            <a:spAutoFit/>
          </a:bodyPr>
          <a:lstStyle/>
          <a:p>
            <a:pPr algn="ctr" fontAlgn="base"/>
            <a:r>
              <a:rPr lang="en-GB" sz="3200" b="0" i="0" dirty="0">
                <a:solidFill>
                  <a:srgbClr val="000000"/>
                </a:solidFill>
                <a:effectLst/>
                <a:latin typeface="Century Gothic" panose="020B0502020202020204" pitchFamily="34" charset="0"/>
              </a:rPr>
              <a:t>Lord, help us to follow Jesus’ example of faith and obedience. Give us strength to resist temptation and trust in your love. Guide us through our struggles and remind us that we are never alone. May we grow closer to you through prayer, fasting, and almsgiving. </a:t>
            </a:r>
          </a:p>
          <a:p>
            <a:pPr algn="ctr" fontAlgn="base"/>
            <a:endParaRPr lang="en-GB" sz="3200" b="0" i="0" dirty="0">
              <a:solidFill>
                <a:srgbClr val="000000"/>
              </a:solidFill>
              <a:effectLst/>
              <a:latin typeface="Century Gothic" panose="020B0502020202020204" pitchFamily="34" charset="0"/>
            </a:endParaRPr>
          </a:p>
          <a:p>
            <a:pPr algn="ctr" fontAlgn="base"/>
            <a:r>
              <a:rPr lang="en-GB" sz="3200" b="1" dirty="0">
                <a:solidFill>
                  <a:srgbClr val="FF0000"/>
                </a:solidFill>
                <a:latin typeface="Century Gothic" panose="020B0502020202020204" pitchFamily="34" charset="0"/>
              </a:rPr>
              <a:t>Amen</a:t>
            </a:r>
            <a:endParaRPr lang="en-US" sz="32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3578945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16" name="Picture 2" descr="Image result for paper background">
            <a:extLst>
              <a:ext uri="{FF2B5EF4-FFF2-40B4-BE49-F238E27FC236}">
                <a16:creationId xmlns:a16="http://schemas.microsoft.com/office/drawing/2014/main" id="{15542149-DC00-284F-8D7E-EA6F5E633077}"/>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340968" y="297158"/>
            <a:ext cx="11510063" cy="636961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296926" y="1325797"/>
            <a:ext cx="2724279" cy="1443790"/>
          </a:xfrm>
        </p:spPr>
        <p:txBody>
          <a:bodyPr>
            <a:normAutofit lnSpcReduction="10000"/>
          </a:bodyPr>
          <a:lstStyle/>
          <a:p>
            <a:pPr marL="0" indent="0">
              <a:buNone/>
            </a:pPr>
            <a:r>
              <a:rPr lang="en-GB" sz="3600" b="1" dirty="0">
                <a:latin typeface="Century Gothic" panose="020B0502020202020204" pitchFamily="34" charset="0"/>
              </a:rPr>
              <a:t>In the name of the Father</a:t>
            </a:r>
          </a:p>
        </p:txBody>
      </p:sp>
      <p:pic>
        <p:nvPicPr>
          <p:cNvPr id="10" name="Picture 9"/>
          <p:cNvPicPr>
            <a:picLocks noChangeAspect="1"/>
          </p:cNvPicPr>
          <p:nvPr/>
        </p:nvPicPr>
        <p:blipFill rotWithShape="1">
          <a:blip r:embed="rId4"/>
          <a:srcRect l="33501" r="32276" b="50830"/>
          <a:stretch/>
        </p:blipFill>
        <p:spPr>
          <a:xfrm>
            <a:off x="2833248" y="1325797"/>
            <a:ext cx="1559508" cy="2349361"/>
          </a:xfrm>
          <a:prstGeom prst="rect">
            <a:avLst/>
          </a:prstGeom>
        </p:spPr>
      </p:pic>
      <p:pic>
        <p:nvPicPr>
          <p:cNvPr id="12" name="Picture 11"/>
          <p:cNvPicPr>
            <a:picLocks noChangeAspect="1"/>
          </p:cNvPicPr>
          <p:nvPr/>
        </p:nvPicPr>
        <p:blipFill rotWithShape="1">
          <a:blip r:embed="rId4"/>
          <a:srcRect l="66127" b="50729"/>
          <a:stretch/>
        </p:blipFill>
        <p:spPr>
          <a:xfrm>
            <a:off x="9358752" y="1325797"/>
            <a:ext cx="1746477" cy="2663639"/>
          </a:xfrm>
          <a:prstGeom prst="rect">
            <a:avLst/>
          </a:prstGeom>
        </p:spPr>
      </p:pic>
      <p:sp>
        <p:nvSpPr>
          <p:cNvPr id="13" name="Content Placeholder 2"/>
          <p:cNvSpPr txBox="1">
            <a:spLocks/>
          </p:cNvSpPr>
          <p:nvPr/>
        </p:nvSpPr>
        <p:spPr>
          <a:xfrm>
            <a:off x="7323815" y="1548424"/>
            <a:ext cx="192547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Son</a:t>
            </a:r>
          </a:p>
        </p:txBody>
      </p:sp>
      <p:sp>
        <p:nvSpPr>
          <p:cNvPr id="11" name="Content Placeholder 2">
            <a:extLst>
              <a:ext uri="{FF2B5EF4-FFF2-40B4-BE49-F238E27FC236}">
                <a16:creationId xmlns:a16="http://schemas.microsoft.com/office/drawing/2014/main" id="{9F12456C-A805-48A0-BFA0-BDA319454075}"/>
              </a:ext>
            </a:extLst>
          </p:cNvPr>
          <p:cNvSpPr txBox="1">
            <a:spLocks/>
          </p:cNvSpPr>
          <p:nvPr/>
        </p:nvSpPr>
        <p:spPr>
          <a:xfrm>
            <a:off x="600720" y="4127944"/>
            <a:ext cx="2630972"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And of the Holy Spirit</a:t>
            </a:r>
          </a:p>
        </p:txBody>
      </p:sp>
      <p:pic>
        <p:nvPicPr>
          <p:cNvPr id="14" name="Picture 13">
            <a:extLst>
              <a:ext uri="{FF2B5EF4-FFF2-40B4-BE49-F238E27FC236}">
                <a16:creationId xmlns:a16="http://schemas.microsoft.com/office/drawing/2014/main" id="{E8100F6E-3659-4C7A-811B-507987D8CF3B}"/>
              </a:ext>
            </a:extLst>
          </p:cNvPr>
          <p:cNvPicPr>
            <a:picLocks noChangeAspect="1"/>
          </p:cNvPicPr>
          <p:nvPr/>
        </p:nvPicPr>
        <p:blipFill rotWithShape="1">
          <a:blip r:embed="rId4"/>
          <a:srcRect l="557" t="47312" r="31719" b="3518"/>
          <a:stretch/>
        </p:blipFill>
        <p:spPr>
          <a:xfrm>
            <a:off x="3269565" y="4127944"/>
            <a:ext cx="3086100" cy="2349361"/>
          </a:xfrm>
          <a:prstGeom prst="rect">
            <a:avLst/>
          </a:prstGeom>
        </p:spPr>
      </p:pic>
      <p:pic>
        <p:nvPicPr>
          <p:cNvPr id="5" name="Picture 4">
            <a:extLst>
              <a:ext uri="{FF2B5EF4-FFF2-40B4-BE49-F238E27FC236}">
                <a16:creationId xmlns:a16="http://schemas.microsoft.com/office/drawing/2014/main" id="{5845A1AD-D62E-4E9A-A88D-888AC0F0B3D4}"/>
              </a:ext>
            </a:extLst>
          </p:cNvPr>
          <p:cNvPicPr>
            <a:picLocks noChangeAspect="1"/>
          </p:cNvPicPr>
          <p:nvPr/>
        </p:nvPicPr>
        <p:blipFill rotWithShape="1">
          <a:blip r:embed="rId4"/>
          <a:srcRect l="66127" t="49786" b="3229"/>
          <a:stretch/>
        </p:blipFill>
        <p:spPr>
          <a:xfrm>
            <a:off x="8907408" y="4126769"/>
            <a:ext cx="1746477" cy="2540000"/>
          </a:xfrm>
          <a:prstGeom prst="rect">
            <a:avLst/>
          </a:prstGeom>
        </p:spPr>
      </p:pic>
      <p:sp>
        <p:nvSpPr>
          <p:cNvPr id="6" name="Content Placeholder 2">
            <a:extLst>
              <a:ext uri="{FF2B5EF4-FFF2-40B4-BE49-F238E27FC236}">
                <a16:creationId xmlns:a16="http://schemas.microsoft.com/office/drawing/2014/main" id="{AF758930-62FF-4626-BEE7-4C56533A291D}"/>
              </a:ext>
            </a:extLst>
          </p:cNvPr>
          <p:cNvSpPr txBox="1">
            <a:spLocks/>
          </p:cNvSpPr>
          <p:nvPr/>
        </p:nvSpPr>
        <p:spPr>
          <a:xfrm>
            <a:off x="7236135" y="4127944"/>
            <a:ext cx="3869094" cy="144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b="1" dirty="0">
                <a:latin typeface="Century Gothic" panose="020B0502020202020204" pitchFamily="34" charset="0"/>
              </a:rPr>
              <a:t>Amen</a:t>
            </a:r>
          </a:p>
        </p:txBody>
      </p:sp>
      <p:sp>
        <p:nvSpPr>
          <p:cNvPr id="15" name="Rectangle: Rounded Corners 91">
            <a:extLst>
              <a:ext uri="{FF2B5EF4-FFF2-40B4-BE49-F238E27FC236}">
                <a16:creationId xmlns:a16="http://schemas.microsoft.com/office/drawing/2014/main" id="{6928298C-927B-3A4B-8FE4-77EFE53B5E69}"/>
              </a:ext>
            </a:extLst>
          </p:cNvPr>
          <p:cNvSpPr/>
          <p:nvPr/>
        </p:nvSpPr>
        <p:spPr>
          <a:xfrm>
            <a:off x="296926" y="297159"/>
            <a:ext cx="11510063" cy="6369609"/>
          </a:xfrm>
          <a:prstGeom prst="roundRect">
            <a:avLst>
              <a:gd name="adj" fmla="val 1757"/>
            </a:avLst>
          </a:prstGeom>
          <a:noFill/>
          <a:ln w="76200">
            <a:solidFill>
              <a:srgbClr val="F6C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3256508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g311693f7100_0_24"/>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endParaRPr/>
          </a:p>
        </p:txBody>
      </p:sp>
      <p:sp>
        <p:nvSpPr>
          <p:cNvPr id="218" name="Google Shape;218;g311693f7100_0_24"/>
          <p:cNvSpPr txBox="1">
            <a:spLocks noGrp="1"/>
          </p:cNvSpPr>
          <p:nvPr>
            <p:ph type="body" idx="1"/>
          </p:nvPr>
        </p:nvSpPr>
        <p:spPr>
          <a:xfrm>
            <a:off x="838200" y="1825625"/>
            <a:ext cx="10515600" cy="43512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endParaRPr/>
          </a:p>
        </p:txBody>
      </p:sp>
      <p:pic>
        <p:nvPicPr>
          <p:cNvPr id="219" name="Google Shape;219;g311693f7100_0_24"/>
          <p:cNvPicPr preferRelativeResize="0"/>
          <p:nvPr/>
        </p:nvPicPr>
        <p:blipFill>
          <a:blip r:embed="rId3">
            <a:alphaModFix/>
          </a:blip>
          <a:stretch>
            <a:fillRect/>
          </a:stretch>
        </p:blipFill>
        <p:spPr>
          <a:xfrm>
            <a:off x="0" y="0"/>
            <a:ext cx="12192000" cy="6858000"/>
          </a:xfrm>
          <a:prstGeom prst="rect">
            <a:avLst/>
          </a:prstGeom>
          <a:noFill/>
          <a:ln>
            <a:noFill/>
          </a:ln>
        </p:spPr>
      </p:pic>
    </p:spTree>
    <p:extLst>
      <p:ext uri="{BB962C8B-B14F-4D97-AF65-F5344CB8AC3E}">
        <p14:creationId xmlns:p14="http://schemas.microsoft.com/office/powerpoint/2010/main" val="401761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37">
            <a:extLst>
              <a:ext uri="{FF2B5EF4-FFF2-40B4-BE49-F238E27FC236}">
                <a16:creationId xmlns:a16="http://schemas.microsoft.com/office/drawing/2014/main" id="{82393594-34F6-4ABA-859F-CCBA24193CC2}"/>
              </a:ext>
            </a:extLst>
          </p:cNvPr>
          <p:cNvSpPr/>
          <p:nvPr/>
        </p:nvSpPr>
        <p:spPr>
          <a:xfrm>
            <a:off x="-1" y="-15179"/>
            <a:ext cx="12192000" cy="6883718"/>
          </a:xfrm>
          <a:prstGeom prst="rect">
            <a:avLst/>
          </a:prstGeom>
          <a:solidFill>
            <a:srgbClr val="CCD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Rectangle: Rounded Corners 38">
            <a:extLst>
              <a:ext uri="{FF2B5EF4-FFF2-40B4-BE49-F238E27FC236}">
                <a16:creationId xmlns:a16="http://schemas.microsoft.com/office/drawing/2014/main" id="{7CFB2144-890C-4856-9D9E-E36FC9319F84}"/>
              </a:ext>
            </a:extLst>
          </p:cNvPr>
          <p:cNvSpPr/>
          <p:nvPr/>
        </p:nvSpPr>
        <p:spPr>
          <a:xfrm>
            <a:off x="279400" y="1193804"/>
            <a:ext cx="11595100" cy="4965700"/>
          </a:xfrm>
          <a:prstGeom prst="roundRect">
            <a:avLst>
              <a:gd name="adj" fmla="val 5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4" name="Table 4">
            <a:extLst>
              <a:ext uri="{FF2B5EF4-FFF2-40B4-BE49-F238E27FC236}">
                <a16:creationId xmlns:a16="http://schemas.microsoft.com/office/drawing/2014/main" id="{EB5C5CCF-9959-41B1-BDAB-7D832D105473}"/>
              </a:ext>
            </a:extLst>
          </p:cNvPr>
          <p:cNvGraphicFramePr>
            <a:graphicFrameLocks noGrp="1"/>
          </p:cNvGraphicFramePr>
          <p:nvPr>
            <p:ph idx="1"/>
          </p:nvPr>
        </p:nvGraphicFramePr>
        <p:xfrm>
          <a:off x="419100" y="1317629"/>
          <a:ext cx="11315700" cy="4724400"/>
        </p:xfrm>
        <a:graphic>
          <a:graphicData uri="http://schemas.openxmlformats.org/drawingml/2006/table">
            <a:tbl>
              <a:tblPr firstRow="1" bandRow="1">
                <a:tableStyleId>{5C22544A-7EE6-4342-B048-85BDC9FD1C3A}</a:tableStyleId>
              </a:tblPr>
              <a:tblGrid>
                <a:gridCol w="1155700">
                  <a:extLst>
                    <a:ext uri="{9D8B030D-6E8A-4147-A177-3AD203B41FA5}">
                      <a16:colId xmlns:a16="http://schemas.microsoft.com/office/drawing/2014/main" val="532597081"/>
                    </a:ext>
                  </a:extLst>
                </a:gridCol>
                <a:gridCol w="4502150">
                  <a:extLst>
                    <a:ext uri="{9D8B030D-6E8A-4147-A177-3AD203B41FA5}">
                      <a16:colId xmlns:a16="http://schemas.microsoft.com/office/drawing/2014/main" val="807795615"/>
                    </a:ext>
                  </a:extLst>
                </a:gridCol>
                <a:gridCol w="1174750">
                  <a:extLst>
                    <a:ext uri="{9D8B030D-6E8A-4147-A177-3AD203B41FA5}">
                      <a16:colId xmlns:a16="http://schemas.microsoft.com/office/drawing/2014/main" val="476671710"/>
                    </a:ext>
                  </a:extLst>
                </a:gridCol>
                <a:gridCol w="4483100">
                  <a:extLst>
                    <a:ext uri="{9D8B030D-6E8A-4147-A177-3AD203B41FA5}">
                      <a16:colId xmlns:a16="http://schemas.microsoft.com/office/drawing/2014/main" val="613940743"/>
                    </a:ext>
                  </a:extLst>
                </a:gridCol>
              </a:tblGrid>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G</a:t>
                      </a:r>
                      <a:r>
                        <a:rPr lang="en-US" sz="2400" dirty="0">
                          <a:solidFill>
                            <a:schemeClr val="tx1"/>
                          </a:solidFill>
                        </a:rPr>
                        <a:t>IVING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solidFill>
                            <a:schemeClr val="tx1"/>
                          </a:solidFill>
                          <a:latin typeface="Candara" panose="020E0502030303020204" pitchFamily="34" charset="0"/>
                        </a:rPr>
                        <a:t>Do things for others</a:t>
                      </a:r>
                      <a:endParaRPr lang="en-GB" sz="2400" b="0" dirty="0">
                        <a:solidFill>
                          <a:schemeClr val="tx1"/>
                        </a:solidFill>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D</a:t>
                      </a:r>
                      <a:r>
                        <a:rPr lang="en-US" sz="2400" dirty="0">
                          <a:solidFill>
                            <a:schemeClr val="tx1"/>
                          </a:solidFill>
                        </a:rPr>
                        <a:t>IRECTION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solidFill>
                            <a:schemeClr val="tx1"/>
                          </a:solidFill>
                          <a:latin typeface="Candara" panose="020E0502030303020204" pitchFamily="34" charset="0"/>
                        </a:rPr>
                        <a:t>Have goals to look forward to</a:t>
                      </a:r>
                      <a:endParaRPr lang="en-GB" sz="2400" b="0" dirty="0">
                        <a:solidFill>
                          <a:schemeClr val="tx1"/>
                        </a:solidFill>
                        <a:latin typeface="Candara" panose="020E0502030303020204" pitchFamily="34" charset="0"/>
                      </a:endParaRPr>
                    </a:p>
                  </a:txBody>
                  <a:tcPr>
                    <a:solidFill>
                      <a:schemeClr val="bg1"/>
                    </a:solidFill>
                  </a:tcPr>
                </a:tc>
                <a:extLst>
                  <a:ext uri="{0D108BD9-81ED-4DB2-BD59-A6C34878D82A}">
                    <a16:rowId xmlns:a16="http://schemas.microsoft.com/office/drawing/2014/main" val="3285782082"/>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R</a:t>
                      </a:r>
                      <a:r>
                        <a:rPr lang="en-US" sz="2400" b="1" dirty="0"/>
                        <a:t>ELATING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Connect with people</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R</a:t>
                      </a:r>
                      <a:r>
                        <a:rPr lang="en-US" sz="2400" b="1" dirty="0"/>
                        <a:t>ESILIENCE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Find ways to bounce back</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021671504"/>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E</a:t>
                      </a:r>
                      <a:r>
                        <a:rPr lang="en-US" sz="2400" b="1" dirty="0"/>
                        <a:t>XERCISING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Take care of your body</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E</a:t>
                      </a:r>
                      <a:r>
                        <a:rPr lang="en-US" sz="2400" b="1" dirty="0"/>
                        <a:t>MOTION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Look for what’s good</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788053286"/>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A</a:t>
                      </a:r>
                      <a:r>
                        <a:rPr lang="en-US" sz="2400" b="1" dirty="0"/>
                        <a:t>WARENESS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Live life mindfully</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A</a:t>
                      </a:r>
                      <a:r>
                        <a:rPr lang="en-US" sz="2400" b="1" dirty="0"/>
                        <a:t>CCEPTANCE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Be comfortable with who you are</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3937385590"/>
                  </a:ext>
                </a:extLst>
              </a:tr>
              <a:tr h="370840">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T</a:t>
                      </a:r>
                      <a:r>
                        <a:rPr lang="en-US" sz="2400" b="1" dirty="0"/>
                        <a:t>RYING OUT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Keep learning new things</a:t>
                      </a:r>
                      <a:endParaRPr lang="en-GB" sz="2400" b="0" dirty="0">
                        <a:latin typeface="Candara" panose="020E0502030303020204" pitchFamily="34" charset="0"/>
                      </a:endParaRPr>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D91C52"/>
                          </a:solidFill>
                          <a:latin typeface="Berlin Sans FB Demi" panose="020E0802020502020306" pitchFamily="34" charset="0"/>
                        </a:rPr>
                        <a:t>M</a:t>
                      </a:r>
                      <a:r>
                        <a:rPr lang="en-US" sz="2400" b="1" dirty="0"/>
                        <a:t>EANING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latin typeface="Candara" panose="020E0502030303020204" pitchFamily="34" charset="0"/>
                        </a:rPr>
                        <a:t>Be part of something bigger</a:t>
                      </a:r>
                      <a:endParaRPr lang="en-GB" sz="2400" b="0" dirty="0">
                        <a:latin typeface="Candara" panose="020E0502030303020204" pitchFamily="34" charset="0"/>
                      </a:endParaRPr>
                    </a:p>
                  </a:txBody>
                  <a:tcPr>
                    <a:solidFill>
                      <a:schemeClr val="bg1"/>
                    </a:solidFill>
                  </a:tcPr>
                </a:tc>
                <a:extLst>
                  <a:ext uri="{0D108BD9-81ED-4DB2-BD59-A6C34878D82A}">
                    <a16:rowId xmlns:a16="http://schemas.microsoft.com/office/drawing/2014/main" val="1124560825"/>
                  </a:ext>
                </a:extLst>
              </a:tr>
            </a:tbl>
          </a:graphicData>
        </a:graphic>
      </p:graphicFrame>
      <p:sp>
        <p:nvSpPr>
          <p:cNvPr id="7" name="Flowchart: Document 6">
            <a:extLst>
              <a:ext uri="{FF2B5EF4-FFF2-40B4-BE49-F238E27FC236}">
                <a16:creationId xmlns:a16="http://schemas.microsoft.com/office/drawing/2014/main" id="{E88AC674-EB92-4B35-B8F6-03282E9AE541}"/>
              </a:ext>
            </a:extLst>
          </p:cNvPr>
          <p:cNvSpPr/>
          <p:nvPr/>
        </p:nvSpPr>
        <p:spPr>
          <a:xfrm>
            <a:off x="0" y="1"/>
            <a:ext cx="12192001" cy="1066800"/>
          </a:xfrm>
          <a:prstGeom prst="flowChartDocument">
            <a:avLst/>
          </a:prstGeom>
          <a:solidFill>
            <a:srgbClr val="0070C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9EA92D1C-E523-4E33-AB46-C53D274E4AF1}"/>
              </a:ext>
            </a:extLst>
          </p:cNvPr>
          <p:cNvSpPr txBox="1"/>
          <p:nvPr/>
        </p:nvSpPr>
        <p:spPr>
          <a:xfrm>
            <a:off x="0" y="57020"/>
            <a:ext cx="12192000" cy="769441"/>
          </a:xfrm>
          <a:prstGeom prst="rect">
            <a:avLst/>
          </a:prstGeom>
          <a:noFill/>
        </p:spPr>
        <p:txBody>
          <a:bodyPr wrap="square" rtlCol="0">
            <a:spAutoFit/>
          </a:bodyPr>
          <a:lstStyle/>
          <a:p>
            <a:pPr algn="ctr"/>
            <a:r>
              <a:rPr lang="en-GB" sz="4400" b="1" dirty="0">
                <a:solidFill>
                  <a:schemeClr val="bg1"/>
                </a:solidFill>
                <a:effectLst>
                  <a:outerShdw blurRad="38100" dist="38100" dir="2700000" algn="tl">
                    <a:srgbClr val="000000">
                      <a:alpha val="43137"/>
                    </a:srgbClr>
                  </a:outerShdw>
                </a:effectLst>
                <a:latin typeface="Century Gothic" panose="020B0502020202020204" pitchFamily="34" charset="0"/>
              </a:rPr>
              <a:t>GREAT DREAM: 10 Keys to Happier Living</a:t>
            </a:r>
            <a:endParaRPr lang="en-GB" sz="4400" b="1" i="1" dirty="0">
              <a:solidFill>
                <a:schemeClr val="bg1"/>
              </a:solidFill>
              <a:effectLst>
                <a:outerShdw blurRad="38100" dist="38100" dir="2700000" algn="tl">
                  <a:srgbClr val="000000">
                    <a:alpha val="43137"/>
                  </a:srgbClr>
                </a:outerShdw>
              </a:effectLst>
              <a:latin typeface="Century Gothic" panose="020B0502020202020204" pitchFamily="34" charset="0"/>
            </a:endParaRPr>
          </a:p>
        </p:txBody>
      </p:sp>
      <p:sp>
        <p:nvSpPr>
          <p:cNvPr id="11" name="Oval 10">
            <a:extLst>
              <a:ext uri="{FF2B5EF4-FFF2-40B4-BE49-F238E27FC236}">
                <a16:creationId xmlns:a16="http://schemas.microsoft.com/office/drawing/2014/main" id="{7628E98C-EA22-4429-8F69-0F65D96BC32F}"/>
              </a:ext>
            </a:extLst>
          </p:cNvPr>
          <p:cNvSpPr/>
          <p:nvPr/>
        </p:nvSpPr>
        <p:spPr>
          <a:xfrm>
            <a:off x="573582" y="2296076"/>
            <a:ext cx="886917" cy="886917"/>
          </a:xfrm>
          <a:prstGeom prst="ellipse">
            <a:avLst/>
          </a:prstGeom>
          <a:solidFill>
            <a:srgbClr val="89C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Oval 13">
            <a:extLst>
              <a:ext uri="{FF2B5EF4-FFF2-40B4-BE49-F238E27FC236}">
                <a16:creationId xmlns:a16="http://schemas.microsoft.com/office/drawing/2014/main" id="{4958069B-621D-4B7F-A1DC-8A483DF3D694}"/>
              </a:ext>
            </a:extLst>
          </p:cNvPr>
          <p:cNvSpPr/>
          <p:nvPr/>
        </p:nvSpPr>
        <p:spPr>
          <a:xfrm>
            <a:off x="573582" y="3227275"/>
            <a:ext cx="886918" cy="886918"/>
          </a:xfrm>
          <a:prstGeom prst="ellipse">
            <a:avLst/>
          </a:prstGeom>
          <a:solidFill>
            <a:srgbClr val="4DA2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Oval 16">
            <a:extLst>
              <a:ext uri="{FF2B5EF4-FFF2-40B4-BE49-F238E27FC236}">
                <a16:creationId xmlns:a16="http://schemas.microsoft.com/office/drawing/2014/main" id="{157A8E4B-D485-4C4F-BE5B-146844D89627}"/>
              </a:ext>
            </a:extLst>
          </p:cNvPr>
          <p:cNvSpPr/>
          <p:nvPr/>
        </p:nvSpPr>
        <p:spPr>
          <a:xfrm>
            <a:off x="560726" y="4185000"/>
            <a:ext cx="901700" cy="886918"/>
          </a:xfrm>
          <a:prstGeom prst="ellipse">
            <a:avLst/>
          </a:prstGeom>
          <a:solidFill>
            <a:srgbClr val="FE46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Oval 19">
            <a:extLst>
              <a:ext uri="{FF2B5EF4-FFF2-40B4-BE49-F238E27FC236}">
                <a16:creationId xmlns:a16="http://schemas.microsoft.com/office/drawing/2014/main" id="{4D0DF804-EC48-4E44-8191-33AEA754F5D3}"/>
              </a:ext>
            </a:extLst>
          </p:cNvPr>
          <p:cNvSpPr/>
          <p:nvPr/>
        </p:nvSpPr>
        <p:spPr>
          <a:xfrm>
            <a:off x="573582" y="5139931"/>
            <a:ext cx="886919" cy="886919"/>
          </a:xfrm>
          <a:prstGeom prst="ellipse">
            <a:avLst/>
          </a:prstGeom>
          <a:solidFill>
            <a:srgbClr val="FBC5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Oval 22">
            <a:extLst>
              <a:ext uri="{FF2B5EF4-FFF2-40B4-BE49-F238E27FC236}">
                <a16:creationId xmlns:a16="http://schemas.microsoft.com/office/drawing/2014/main" id="{B74B099C-65ED-4195-818D-CFB9E2DE38F5}"/>
              </a:ext>
            </a:extLst>
          </p:cNvPr>
          <p:cNvSpPr/>
          <p:nvPr/>
        </p:nvSpPr>
        <p:spPr>
          <a:xfrm>
            <a:off x="6228869" y="1361447"/>
            <a:ext cx="858341" cy="858341"/>
          </a:xfrm>
          <a:prstGeom prst="ellipse">
            <a:avLst/>
          </a:prstGeom>
          <a:solidFill>
            <a:srgbClr val="89C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Oval 25">
            <a:extLst>
              <a:ext uri="{FF2B5EF4-FFF2-40B4-BE49-F238E27FC236}">
                <a16:creationId xmlns:a16="http://schemas.microsoft.com/office/drawing/2014/main" id="{0D6B52FB-4345-42EA-B170-77E90EE63B81}"/>
              </a:ext>
            </a:extLst>
          </p:cNvPr>
          <p:cNvSpPr/>
          <p:nvPr/>
        </p:nvSpPr>
        <p:spPr>
          <a:xfrm>
            <a:off x="6239375" y="2293166"/>
            <a:ext cx="886919" cy="886919"/>
          </a:xfrm>
          <a:prstGeom prst="ellipse">
            <a:avLst/>
          </a:prstGeom>
          <a:solidFill>
            <a:srgbClr val="4EA2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Oval 28">
            <a:extLst>
              <a:ext uri="{FF2B5EF4-FFF2-40B4-BE49-F238E27FC236}">
                <a16:creationId xmlns:a16="http://schemas.microsoft.com/office/drawing/2014/main" id="{A7A0E9F7-D28F-4265-8E1F-4AF54B416778}"/>
              </a:ext>
            </a:extLst>
          </p:cNvPr>
          <p:cNvSpPr/>
          <p:nvPr/>
        </p:nvSpPr>
        <p:spPr>
          <a:xfrm>
            <a:off x="6239375" y="3240856"/>
            <a:ext cx="886919" cy="886919"/>
          </a:xfrm>
          <a:prstGeom prst="ellipse">
            <a:avLst/>
          </a:prstGeom>
          <a:solidFill>
            <a:srgbClr val="FE46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Oval 31">
            <a:extLst>
              <a:ext uri="{FF2B5EF4-FFF2-40B4-BE49-F238E27FC236}">
                <a16:creationId xmlns:a16="http://schemas.microsoft.com/office/drawing/2014/main" id="{EA58781F-96AD-4A10-95B0-E9678C994F52}"/>
              </a:ext>
            </a:extLst>
          </p:cNvPr>
          <p:cNvSpPr/>
          <p:nvPr/>
        </p:nvSpPr>
        <p:spPr>
          <a:xfrm>
            <a:off x="6237243" y="4199439"/>
            <a:ext cx="875423" cy="875423"/>
          </a:xfrm>
          <a:prstGeom prst="ellipse">
            <a:avLst/>
          </a:prstGeom>
          <a:solidFill>
            <a:srgbClr val="FBC5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Oval 34">
            <a:extLst>
              <a:ext uri="{FF2B5EF4-FFF2-40B4-BE49-F238E27FC236}">
                <a16:creationId xmlns:a16="http://schemas.microsoft.com/office/drawing/2014/main" id="{6558154A-F819-4DC7-A4FA-225EA12D6B68}"/>
              </a:ext>
            </a:extLst>
          </p:cNvPr>
          <p:cNvSpPr/>
          <p:nvPr/>
        </p:nvSpPr>
        <p:spPr>
          <a:xfrm>
            <a:off x="6281751" y="5149388"/>
            <a:ext cx="824271" cy="824271"/>
          </a:xfrm>
          <a:prstGeom prst="ellipse">
            <a:avLst/>
          </a:prstGeom>
          <a:solidFill>
            <a:srgbClr val="89C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0" name="Oval 49">
            <a:extLst>
              <a:ext uri="{FF2B5EF4-FFF2-40B4-BE49-F238E27FC236}">
                <a16:creationId xmlns:a16="http://schemas.microsoft.com/office/drawing/2014/main" id="{52C8D290-7392-4678-BCAA-9C1BA23FADC7}"/>
              </a:ext>
            </a:extLst>
          </p:cNvPr>
          <p:cNvSpPr/>
          <p:nvPr/>
        </p:nvSpPr>
        <p:spPr>
          <a:xfrm>
            <a:off x="573582" y="1334901"/>
            <a:ext cx="885877" cy="885877"/>
          </a:xfrm>
          <a:prstGeom prst="ellipse">
            <a:avLst/>
          </a:prstGeom>
          <a:solidFill>
            <a:srgbClr val="FCC5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4" name="TextBox 53">
            <a:extLst>
              <a:ext uri="{FF2B5EF4-FFF2-40B4-BE49-F238E27FC236}">
                <a16:creationId xmlns:a16="http://schemas.microsoft.com/office/drawing/2014/main" id="{C7FCEE10-CC6B-4372-898E-8C918D0AAD09}"/>
              </a:ext>
            </a:extLst>
          </p:cNvPr>
          <p:cNvSpPr txBox="1"/>
          <p:nvPr/>
        </p:nvSpPr>
        <p:spPr>
          <a:xfrm>
            <a:off x="-3" y="6270172"/>
            <a:ext cx="12192003" cy="584775"/>
          </a:xfrm>
          <a:prstGeom prst="rect">
            <a:avLst/>
          </a:prstGeom>
          <a:noFill/>
        </p:spPr>
        <p:txBody>
          <a:bodyPr wrap="square" rtlCol="0">
            <a:spAutoFit/>
          </a:bodyPr>
          <a:lstStyle/>
          <a:p>
            <a:pPr algn="ctr"/>
            <a:r>
              <a:rPr lang="en-US" sz="3200" b="1" i="1" dirty="0">
                <a:solidFill>
                  <a:srgbClr val="D91C52"/>
                </a:solidFill>
                <a:latin typeface="Century Gothic" panose="020B0502020202020204" pitchFamily="34" charset="0"/>
                <a:cs typeface="MV Boli" panose="02000500030200090000" pitchFamily="2" charset="0"/>
              </a:rPr>
              <a:t>BE KIND TO YOUR MIND</a:t>
            </a:r>
            <a:endParaRPr lang="en-GB" sz="3200" b="1" i="1" dirty="0">
              <a:solidFill>
                <a:srgbClr val="D91C52"/>
              </a:solidFill>
              <a:latin typeface="Century Gothic" panose="020B0502020202020204" pitchFamily="34" charset="0"/>
              <a:cs typeface="MV Boli" panose="02000500030200090000" pitchFamily="2" charset="0"/>
            </a:endParaRPr>
          </a:p>
        </p:txBody>
      </p:sp>
      <p:pic>
        <p:nvPicPr>
          <p:cNvPr id="3" name="Picture 2">
            <a:extLst>
              <a:ext uri="{FF2B5EF4-FFF2-40B4-BE49-F238E27FC236}">
                <a16:creationId xmlns:a16="http://schemas.microsoft.com/office/drawing/2014/main" id="{442AD11D-EF12-4459-02F5-391A86E8C999}"/>
              </a:ext>
            </a:extLst>
          </p:cNvPr>
          <p:cNvPicPr>
            <a:picLocks noChangeAspect="1"/>
          </p:cNvPicPr>
          <p:nvPr/>
        </p:nvPicPr>
        <p:blipFill>
          <a:blip r:embed="rId2">
            <a:clrChange>
              <a:clrFrom>
                <a:srgbClr val="FBC512"/>
              </a:clrFrom>
              <a:clrTo>
                <a:srgbClr val="FBC512">
                  <a:alpha val="0"/>
                </a:srgbClr>
              </a:clrTo>
            </a:clrChange>
          </a:blip>
          <a:stretch>
            <a:fillRect/>
          </a:stretch>
        </p:blipFill>
        <p:spPr>
          <a:xfrm>
            <a:off x="614066" y="1554775"/>
            <a:ext cx="819100" cy="539308"/>
          </a:xfrm>
          <a:prstGeom prst="rect">
            <a:avLst/>
          </a:prstGeom>
        </p:spPr>
      </p:pic>
      <p:pic>
        <p:nvPicPr>
          <p:cNvPr id="6" name="Picture 5">
            <a:extLst>
              <a:ext uri="{FF2B5EF4-FFF2-40B4-BE49-F238E27FC236}">
                <a16:creationId xmlns:a16="http://schemas.microsoft.com/office/drawing/2014/main" id="{743B3B8A-083F-4542-6103-FE1FC0EA6DDE}"/>
              </a:ext>
            </a:extLst>
          </p:cNvPr>
          <p:cNvPicPr>
            <a:picLocks noChangeAspect="1"/>
          </p:cNvPicPr>
          <p:nvPr/>
        </p:nvPicPr>
        <p:blipFill>
          <a:blip r:embed="rId3">
            <a:clrChange>
              <a:clrFrom>
                <a:srgbClr val="89C93A"/>
              </a:clrFrom>
              <a:clrTo>
                <a:srgbClr val="89C93A">
                  <a:alpha val="0"/>
                </a:srgbClr>
              </a:clrTo>
            </a:clrChange>
          </a:blip>
          <a:stretch>
            <a:fillRect/>
          </a:stretch>
        </p:blipFill>
        <p:spPr>
          <a:xfrm>
            <a:off x="553053" y="2316837"/>
            <a:ext cx="906406" cy="824005"/>
          </a:xfrm>
          <a:prstGeom prst="rect">
            <a:avLst/>
          </a:prstGeom>
        </p:spPr>
      </p:pic>
      <p:pic>
        <p:nvPicPr>
          <p:cNvPr id="10" name="Picture 9">
            <a:extLst>
              <a:ext uri="{FF2B5EF4-FFF2-40B4-BE49-F238E27FC236}">
                <a16:creationId xmlns:a16="http://schemas.microsoft.com/office/drawing/2014/main" id="{3B9172E6-3F1D-16E7-51EC-B35EBDAACFEF}"/>
              </a:ext>
            </a:extLst>
          </p:cNvPr>
          <p:cNvPicPr>
            <a:picLocks noChangeAspect="1"/>
          </p:cNvPicPr>
          <p:nvPr/>
        </p:nvPicPr>
        <p:blipFill>
          <a:blip r:embed="rId4">
            <a:clrChange>
              <a:clrFrom>
                <a:srgbClr val="4DA2CE"/>
              </a:clrFrom>
              <a:clrTo>
                <a:srgbClr val="4DA2CE">
                  <a:alpha val="0"/>
                </a:srgbClr>
              </a:clrTo>
            </a:clrChange>
          </a:blip>
          <a:stretch>
            <a:fillRect/>
          </a:stretch>
        </p:blipFill>
        <p:spPr>
          <a:xfrm>
            <a:off x="580608" y="3306818"/>
            <a:ext cx="857137" cy="698081"/>
          </a:xfrm>
          <a:prstGeom prst="rect">
            <a:avLst/>
          </a:prstGeom>
        </p:spPr>
      </p:pic>
      <p:pic>
        <p:nvPicPr>
          <p:cNvPr id="19" name="Picture 18">
            <a:extLst>
              <a:ext uri="{FF2B5EF4-FFF2-40B4-BE49-F238E27FC236}">
                <a16:creationId xmlns:a16="http://schemas.microsoft.com/office/drawing/2014/main" id="{9E83ADC5-D239-C4AA-9816-3FCBA9CE6A0C}"/>
              </a:ext>
            </a:extLst>
          </p:cNvPr>
          <p:cNvPicPr>
            <a:picLocks noChangeAspect="1"/>
          </p:cNvPicPr>
          <p:nvPr/>
        </p:nvPicPr>
        <p:blipFill>
          <a:blip r:embed="rId5">
            <a:clrChange>
              <a:clrFrom>
                <a:srgbClr val="FE464E"/>
              </a:clrFrom>
              <a:clrTo>
                <a:srgbClr val="FE464E">
                  <a:alpha val="0"/>
                </a:srgbClr>
              </a:clrTo>
            </a:clrChange>
          </a:blip>
          <a:stretch>
            <a:fillRect/>
          </a:stretch>
        </p:blipFill>
        <p:spPr>
          <a:xfrm>
            <a:off x="643094" y="4234262"/>
            <a:ext cx="761065" cy="773610"/>
          </a:xfrm>
          <a:prstGeom prst="rect">
            <a:avLst/>
          </a:prstGeom>
        </p:spPr>
      </p:pic>
      <p:pic>
        <p:nvPicPr>
          <p:cNvPr id="25" name="Picture 24">
            <a:extLst>
              <a:ext uri="{FF2B5EF4-FFF2-40B4-BE49-F238E27FC236}">
                <a16:creationId xmlns:a16="http://schemas.microsoft.com/office/drawing/2014/main" id="{0597702A-784D-8BAE-95C6-F585AFDE9A2C}"/>
              </a:ext>
            </a:extLst>
          </p:cNvPr>
          <p:cNvPicPr>
            <a:picLocks noChangeAspect="1"/>
          </p:cNvPicPr>
          <p:nvPr/>
        </p:nvPicPr>
        <p:blipFill>
          <a:blip r:embed="rId6">
            <a:clrChange>
              <a:clrFrom>
                <a:srgbClr val="FCC512"/>
              </a:clrFrom>
              <a:clrTo>
                <a:srgbClr val="FCC512">
                  <a:alpha val="0"/>
                </a:srgbClr>
              </a:clrTo>
            </a:clrChange>
          </a:blip>
          <a:stretch>
            <a:fillRect/>
          </a:stretch>
        </p:blipFill>
        <p:spPr>
          <a:xfrm>
            <a:off x="631399" y="5248734"/>
            <a:ext cx="824270" cy="715937"/>
          </a:xfrm>
          <a:prstGeom prst="rect">
            <a:avLst/>
          </a:prstGeom>
        </p:spPr>
      </p:pic>
      <p:pic>
        <p:nvPicPr>
          <p:cNvPr id="31" name="Picture 30">
            <a:extLst>
              <a:ext uri="{FF2B5EF4-FFF2-40B4-BE49-F238E27FC236}">
                <a16:creationId xmlns:a16="http://schemas.microsoft.com/office/drawing/2014/main" id="{DC3A938D-744D-E317-35D6-A8C263B0B271}"/>
              </a:ext>
            </a:extLst>
          </p:cNvPr>
          <p:cNvPicPr>
            <a:picLocks noChangeAspect="1"/>
          </p:cNvPicPr>
          <p:nvPr/>
        </p:nvPicPr>
        <p:blipFill>
          <a:blip r:embed="rId7">
            <a:clrChange>
              <a:clrFrom>
                <a:srgbClr val="89CA3B"/>
              </a:clrFrom>
              <a:clrTo>
                <a:srgbClr val="89CA3B">
                  <a:alpha val="0"/>
                </a:srgbClr>
              </a:clrTo>
            </a:clrChange>
          </a:blip>
          <a:stretch>
            <a:fillRect/>
          </a:stretch>
        </p:blipFill>
        <p:spPr>
          <a:xfrm>
            <a:off x="6243385" y="1404917"/>
            <a:ext cx="767549" cy="786738"/>
          </a:xfrm>
          <a:prstGeom prst="rect">
            <a:avLst/>
          </a:prstGeom>
        </p:spPr>
      </p:pic>
      <p:pic>
        <p:nvPicPr>
          <p:cNvPr id="37" name="Picture 36">
            <a:extLst>
              <a:ext uri="{FF2B5EF4-FFF2-40B4-BE49-F238E27FC236}">
                <a16:creationId xmlns:a16="http://schemas.microsoft.com/office/drawing/2014/main" id="{E1651652-50B5-F6A2-7C31-1902EAFE3312}"/>
              </a:ext>
            </a:extLst>
          </p:cNvPr>
          <p:cNvPicPr>
            <a:picLocks noChangeAspect="1"/>
          </p:cNvPicPr>
          <p:nvPr/>
        </p:nvPicPr>
        <p:blipFill>
          <a:blip r:embed="rId8">
            <a:clrChange>
              <a:clrFrom>
                <a:srgbClr val="4DA2CE"/>
              </a:clrFrom>
              <a:clrTo>
                <a:srgbClr val="4DA2CE">
                  <a:alpha val="0"/>
                </a:srgbClr>
              </a:clrTo>
            </a:clrChange>
          </a:blip>
          <a:stretch>
            <a:fillRect/>
          </a:stretch>
        </p:blipFill>
        <p:spPr>
          <a:xfrm>
            <a:off x="6267237" y="2359195"/>
            <a:ext cx="817664" cy="808728"/>
          </a:xfrm>
          <a:prstGeom prst="rect">
            <a:avLst/>
          </a:prstGeom>
        </p:spPr>
      </p:pic>
      <p:pic>
        <p:nvPicPr>
          <p:cNvPr id="41" name="Picture 40">
            <a:extLst>
              <a:ext uri="{FF2B5EF4-FFF2-40B4-BE49-F238E27FC236}">
                <a16:creationId xmlns:a16="http://schemas.microsoft.com/office/drawing/2014/main" id="{1ED25811-3CBF-BE40-38E9-0B3D30D2C4A8}"/>
              </a:ext>
            </a:extLst>
          </p:cNvPr>
          <p:cNvPicPr>
            <a:picLocks noChangeAspect="1"/>
          </p:cNvPicPr>
          <p:nvPr/>
        </p:nvPicPr>
        <p:blipFill>
          <a:blip r:embed="rId9">
            <a:clrChange>
              <a:clrFrom>
                <a:srgbClr val="FE464E"/>
              </a:clrFrom>
              <a:clrTo>
                <a:srgbClr val="FE464E">
                  <a:alpha val="0"/>
                </a:srgbClr>
              </a:clrTo>
            </a:clrChange>
          </a:blip>
          <a:stretch>
            <a:fillRect/>
          </a:stretch>
        </p:blipFill>
        <p:spPr>
          <a:xfrm>
            <a:off x="6317432" y="3358395"/>
            <a:ext cx="767249" cy="594926"/>
          </a:xfrm>
          <a:prstGeom prst="rect">
            <a:avLst/>
          </a:prstGeom>
        </p:spPr>
      </p:pic>
      <p:pic>
        <p:nvPicPr>
          <p:cNvPr id="43" name="Picture 42">
            <a:extLst>
              <a:ext uri="{FF2B5EF4-FFF2-40B4-BE49-F238E27FC236}">
                <a16:creationId xmlns:a16="http://schemas.microsoft.com/office/drawing/2014/main" id="{832375C2-5B2A-C38F-8F17-A6AD9E390D84}"/>
              </a:ext>
            </a:extLst>
          </p:cNvPr>
          <p:cNvPicPr>
            <a:picLocks noChangeAspect="1"/>
          </p:cNvPicPr>
          <p:nvPr/>
        </p:nvPicPr>
        <p:blipFill>
          <a:blip r:embed="rId10">
            <a:clrChange>
              <a:clrFrom>
                <a:srgbClr val="FBC512"/>
              </a:clrFrom>
              <a:clrTo>
                <a:srgbClr val="FBC512">
                  <a:alpha val="0"/>
                </a:srgbClr>
              </a:clrTo>
            </a:clrChange>
          </a:blip>
          <a:stretch>
            <a:fillRect/>
          </a:stretch>
        </p:blipFill>
        <p:spPr>
          <a:xfrm>
            <a:off x="6313873" y="4339773"/>
            <a:ext cx="774620" cy="653586"/>
          </a:xfrm>
          <a:prstGeom prst="rect">
            <a:avLst/>
          </a:prstGeom>
        </p:spPr>
      </p:pic>
      <p:pic>
        <p:nvPicPr>
          <p:cNvPr id="45" name="Picture 44">
            <a:extLst>
              <a:ext uri="{FF2B5EF4-FFF2-40B4-BE49-F238E27FC236}">
                <a16:creationId xmlns:a16="http://schemas.microsoft.com/office/drawing/2014/main" id="{3D641DBF-8065-0B27-4660-C77F002572FD}"/>
              </a:ext>
            </a:extLst>
          </p:cNvPr>
          <p:cNvPicPr>
            <a:picLocks noChangeAspect="1"/>
          </p:cNvPicPr>
          <p:nvPr/>
        </p:nvPicPr>
        <p:blipFill>
          <a:blip r:embed="rId11">
            <a:clrChange>
              <a:clrFrom>
                <a:srgbClr val="89CB3B"/>
              </a:clrFrom>
              <a:clrTo>
                <a:srgbClr val="89CB3B">
                  <a:alpha val="0"/>
                </a:srgbClr>
              </a:clrTo>
            </a:clrChange>
            <a:extLst>
              <a:ext uri="{BEBA8EAE-BF5A-486C-A8C5-ECC9F3942E4B}">
                <a14:imgProps xmlns:a14="http://schemas.microsoft.com/office/drawing/2010/main">
                  <a14:imgLayer r:embed="rId12">
                    <a14:imgEffect>
                      <a14:backgroundRemoval t="9877" b="93827" l="9574" r="89894">
                        <a14:foregroundMark x1="22872" y1="32099" x2="22872" y2="32099"/>
                        <a14:foregroundMark x1="41489" y1="93827" x2="41489" y2="93827"/>
                      </a14:backgroundRemoval>
                    </a14:imgEffect>
                  </a14:imgLayer>
                </a14:imgProps>
              </a:ext>
            </a:extLst>
          </a:blip>
          <a:stretch>
            <a:fillRect/>
          </a:stretch>
        </p:blipFill>
        <p:spPr>
          <a:xfrm>
            <a:off x="6284845" y="5189994"/>
            <a:ext cx="845378" cy="728464"/>
          </a:xfrm>
          <a:prstGeom prst="rect">
            <a:avLst/>
          </a:prstGeom>
        </p:spPr>
      </p:pic>
    </p:spTree>
    <p:extLst>
      <p:ext uri="{BB962C8B-B14F-4D97-AF65-F5344CB8AC3E}">
        <p14:creationId xmlns:p14="http://schemas.microsoft.com/office/powerpoint/2010/main" val="249945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2753</TotalTime>
  <Words>1200</Words>
  <Application>Microsoft Office PowerPoint</Application>
  <PresentationFormat>Widescreen</PresentationFormat>
  <Paragraphs>132</Paragraphs>
  <Slides>18</Slides>
  <Notes>13</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18</vt:i4>
      </vt:variant>
    </vt:vector>
  </HeadingPairs>
  <TitlesOfParts>
    <vt:vector size="33" baseType="lpstr">
      <vt:lpstr>Arial</vt:lpstr>
      <vt:lpstr>Bahnschrift</vt:lpstr>
      <vt:lpstr>Berlin Sans FB</vt:lpstr>
      <vt:lpstr>Berlin Sans FB Demi</vt:lpstr>
      <vt:lpstr>Calibri</vt:lpstr>
      <vt:lpstr>Calibri Light</vt:lpstr>
      <vt:lpstr>Campton</vt:lpstr>
      <vt:lpstr>Candara</vt:lpstr>
      <vt:lpstr>Century Gothic</vt:lpstr>
      <vt:lpstr>Raleway</vt:lpstr>
      <vt:lpstr>Segoe UI</vt:lpstr>
      <vt:lpstr>system-ui</vt:lpstr>
      <vt:lpstr>Times New Roman</vt:lpstr>
      <vt:lpstr>Trebuchet MS</vt:lpstr>
      <vt:lpstr>office theme</vt:lpstr>
      <vt:lpstr>PowerPoint Presentation</vt:lpstr>
      <vt:lpstr>PowerPoint Presentation</vt:lpstr>
      <vt:lpstr>PowerPoint Presentation</vt:lpstr>
      <vt:lpstr>Let us remember that we are in the Holy Presence of God...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dc:creator>
  <cp:lastModifiedBy>R Surman</cp:lastModifiedBy>
  <cp:revision>27</cp:revision>
  <dcterms:created xsi:type="dcterms:W3CDTF">2020-11-25T06:57:24Z</dcterms:created>
  <dcterms:modified xsi:type="dcterms:W3CDTF">2026-02-13T12:26:27Z</dcterms:modified>
</cp:coreProperties>
</file>