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6" r:id="rId2"/>
    <p:sldId id="257" r:id="rId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CCFF"/>
    <a:srgbClr val="CCCCFF"/>
    <a:srgbClr val="FFCCCC"/>
    <a:srgbClr val="FFFF99"/>
    <a:srgbClr val="FFFF66"/>
    <a:srgbClr val="FF3300"/>
    <a:srgbClr val="9900CC"/>
    <a:srgbClr val="0099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14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243ED-3DDE-471C-9179-8B1745FF55D9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26EB1B-9DBC-4CA0-93EA-D07F0C078C6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5072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9EBC7-D0F2-4087-AB83-7555C1031285}" type="datetimeFigureOut">
              <a:rPr lang="en-GB" smtClean="0"/>
              <a:pPr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AE478-C56A-46AB-9ED8-B93483E3F9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66"/>
          <p:cNvSpPr/>
          <p:nvPr/>
        </p:nvSpPr>
        <p:spPr>
          <a:xfrm>
            <a:off x="6357950" y="4581128"/>
            <a:ext cx="2286016" cy="20882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3059832" y="4464496"/>
            <a:ext cx="2880320" cy="23488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4071" y="44624"/>
            <a:ext cx="402865" cy="404664"/>
          </a:xfrm>
          <a:prstGeom prst="rect">
            <a:avLst/>
          </a:prstGeom>
          <a:solidFill>
            <a:srgbClr val="000000">
              <a:shade val="95000"/>
            </a:srgbClr>
          </a:solidFill>
          <a:ln w="38100" cap="sq">
            <a:solidFill>
              <a:schemeClr val="tx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16016" y="49178"/>
            <a:ext cx="2792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>
                <a:solidFill>
                  <a:srgbClr val="0000FF"/>
                </a:solidFill>
              </a:rPr>
              <a:t>i</a:t>
            </a:r>
            <a:r>
              <a:rPr lang="en-GB" sz="2000" b="1" dirty="0" err="1" smtClean="0">
                <a:solidFill>
                  <a:srgbClr val="0000FF"/>
                </a:solidFill>
              </a:rPr>
              <a:t>teracy</a:t>
            </a:r>
            <a:r>
              <a:rPr lang="en-GB" sz="2000" b="1" dirty="0" smtClean="0">
                <a:solidFill>
                  <a:srgbClr val="0000FF"/>
                </a:solidFill>
              </a:rPr>
              <a:t> Guide</a:t>
            </a:r>
            <a:endParaRPr lang="en-GB" sz="2000" b="1" dirty="0">
              <a:solidFill>
                <a:srgbClr val="0000FF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076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968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17840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7972" y="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134076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7972" y="270892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404968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5417840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1691680" y="49178"/>
            <a:ext cx="2792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b="1" dirty="0" err="1" smtClean="0">
                <a:solidFill>
                  <a:srgbClr val="0000FF"/>
                </a:solidFill>
              </a:rPr>
              <a:t>St.Mary’s</a:t>
            </a:r>
            <a:r>
              <a:rPr lang="en-GB" sz="2000" b="1" dirty="0" smtClean="0">
                <a:solidFill>
                  <a:srgbClr val="0000FF"/>
                </a:solidFill>
              </a:rPr>
              <a:t> </a:t>
            </a:r>
            <a:endParaRPr lang="en-GB" sz="2000" b="1" dirty="0">
              <a:solidFill>
                <a:srgbClr val="0000F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2958" y="4929198"/>
            <a:ext cx="2643206" cy="1754326"/>
          </a:xfrm>
          <a:prstGeom prst="rect">
            <a:avLst/>
          </a:prstGeom>
          <a:solidFill>
            <a:srgbClr val="FFCC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900" i="1" dirty="0" smtClean="0">
                <a:solidFill>
                  <a:srgbClr val="0000FF"/>
                </a:solidFill>
                <a:latin typeface="Comic Sans MS" pitchFamily="66" charset="0"/>
              </a:rPr>
              <a:t>I am aware that I must use language that is appropriate to my reader.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pPr marL="182563" indent="-182563">
              <a:buFont typeface="Wingdings" pitchFamily="2" charset="2"/>
              <a:buChar char="v"/>
            </a:pPr>
            <a:r>
              <a:rPr lang="en-GB" sz="900" dirty="0" smtClean="0">
                <a:latin typeface="Comic Sans MS" pitchFamily="66" charset="0"/>
              </a:rPr>
              <a:t>No slang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that lesson was </a:t>
            </a:r>
            <a:r>
              <a:rPr lang="en-GB" sz="900" i="1" strike="sngStrike" dirty="0" err="1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bangin</a:t>
            </a:r>
            <a:r>
              <a:rPr lang="en-GB" sz="900" i="1" strike="sngStrike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’</a:t>
            </a:r>
          </a:p>
          <a:p>
            <a:pPr marL="182563" indent="-182563">
              <a:buFont typeface="Wingdings" pitchFamily="2" charset="2"/>
              <a:buChar char="v"/>
            </a:pPr>
            <a:r>
              <a:rPr lang="en-GB" sz="900" dirty="0" smtClean="0">
                <a:latin typeface="Comic Sans MS" pitchFamily="66" charset="0"/>
              </a:rPr>
              <a:t>No informal language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I’m </a:t>
            </a:r>
            <a:r>
              <a:rPr lang="en-GB" sz="900" i="1" strike="sngStrike" dirty="0" err="1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gonna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do my homework now</a:t>
            </a:r>
          </a:p>
          <a:p>
            <a:pPr>
              <a:buFont typeface="Wingdings" pitchFamily="2" charset="2"/>
              <a:buChar char="v"/>
            </a:pPr>
            <a:endParaRPr lang="en-GB" sz="900" i="1" dirty="0" smtClean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en-GB" sz="900" dirty="0" smtClean="0">
                <a:solidFill>
                  <a:srgbClr val="0000FF"/>
                </a:solidFill>
                <a:latin typeface="Comic Sans MS" pitchFamily="66" charset="0"/>
              </a:rPr>
              <a:t>Other things to consider:</a:t>
            </a:r>
            <a:endParaRPr lang="en-GB" sz="900" dirty="0">
              <a:solidFill>
                <a:srgbClr val="0000FF"/>
              </a:solidFill>
              <a:latin typeface="Comic Sans MS" pitchFamily="66" charset="0"/>
            </a:endParaRPr>
          </a:p>
          <a:p>
            <a:pPr marL="182563" indent="-182563">
              <a:buFont typeface="Wingdings" pitchFamily="2" charset="2"/>
              <a:buChar char="ü"/>
            </a:pPr>
            <a:r>
              <a:rPr lang="en-GB" sz="900" dirty="0" smtClean="0">
                <a:latin typeface="Comic Sans MS" pitchFamily="66" charset="0"/>
              </a:rPr>
              <a:t>I am clear about the </a:t>
            </a:r>
            <a:r>
              <a:rPr lang="en-GB" sz="900" u="sng" dirty="0" smtClean="0">
                <a:latin typeface="Comic Sans MS" pitchFamily="66" charset="0"/>
              </a:rPr>
              <a:t>purpose</a:t>
            </a:r>
            <a:r>
              <a:rPr lang="en-GB" sz="900" dirty="0" smtClean="0">
                <a:latin typeface="Comic Sans MS" pitchFamily="66" charset="0"/>
              </a:rPr>
              <a:t> of this piece of writing</a:t>
            </a:r>
          </a:p>
          <a:p>
            <a:pPr marL="182563" indent="-182563">
              <a:buFont typeface="Wingdings" pitchFamily="2" charset="2"/>
              <a:buChar char="ü"/>
            </a:pPr>
            <a:r>
              <a:rPr lang="en-GB" sz="900" dirty="0" smtClean="0">
                <a:latin typeface="Comic Sans MS" pitchFamily="66" charset="0"/>
              </a:rPr>
              <a:t>I know who my </a:t>
            </a:r>
            <a:r>
              <a:rPr lang="en-GB" sz="900" u="sng" dirty="0" smtClean="0">
                <a:latin typeface="Comic Sans MS" pitchFamily="66" charset="0"/>
              </a:rPr>
              <a:t>audience</a:t>
            </a:r>
            <a:r>
              <a:rPr lang="en-GB" sz="900" dirty="0" smtClean="0">
                <a:latin typeface="Comic Sans MS" pitchFamily="66" charset="0"/>
              </a:rPr>
              <a:t> is</a:t>
            </a:r>
          </a:p>
          <a:p>
            <a:pPr marL="182563" indent="-182563">
              <a:buFont typeface="Wingdings" pitchFamily="2" charset="2"/>
              <a:buChar char="ü"/>
            </a:pPr>
            <a:r>
              <a:rPr lang="en-GB" sz="900" dirty="0" smtClean="0">
                <a:latin typeface="Comic Sans MS" pitchFamily="66" charset="0"/>
              </a:rPr>
              <a:t>I will use a suitable </a:t>
            </a:r>
            <a:r>
              <a:rPr lang="en-GB" sz="900" u="sng" dirty="0" smtClean="0">
                <a:latin typeface="Comic Sans MS" pitchFamily="66" charset="0"/>
              </a:rPr>
              <a:t>layout </a:t>
            </a:r>
            <a:r>
              <a:rPr lang="en-GB" sz="900" dirty="0" smtClean="0">
                <a:latin typeface="Comic Sans MS" pitchFamily="66" charset="0"/>
              </a:rPr>
              <a:t>and </a:t>
            </a:r>
            <a:r>
              <a:rPr lang="en-GB" sz="900" u="sng" dirty="0" smtClean="0">
                <a:latin typeface="Comic Sans MS" pitchFamily="66" charset="0"/>
              </a:rPr>
              <a:t>text type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109040" y="987682"/>
            <a:ext cx="2736304" cy="2185214"/>
          </a:xfrm>
          <a:prstGeom prst="rect">
            <a:avLst/>
          </a:prstGeom>
          <a:ln>
            <a:prstDash val="lgDash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am proud of my work because...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written clearly so that my reader</a:t>
            </a:r>
            <a:r>
              <a:rPr kumimoji="0" lang="en-GB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can understand my writing easily.</a:t>
            </a: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checked my </a:t>
            </a: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spelling</a:t>
            </a: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and corrected any errors.</a:t>
            </a: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used full sentences with a subject and a verb.</a:t>
            </a: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used correct </a:t>
            </a: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punctuation</a:t>
            </a:r>
            <a:r>
              <a:rPr kumimoji="0" lang="en-GB" sz="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a</a:t>
            </a:r>
            <a:r>
              <a:rPr kumimoji="0" lang="en-GB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nd </a:t>
            </a:r>
            <a:r>
              <a:rPr kumimoji="0" lang="en-GB" sz="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grammar</a:t>
            </a:r>
            <a:r>
              <a:rPr kumimoji="0" lang="en-GB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I have paragraphed my work using </a:t>
            </a: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TIPTOP</a:t>
            </a: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.</a:t>
            </a:r>
            <a:endParaRPr kumimoji="0" lang="en-GB" sz="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  <a:sym typeface="Wingdings" pitchFamily="2" charset="2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85725" marR="0" lvl="0" indent="-857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GB" sz="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  <a:sym typeface="Wingdings" pitchFamily="2" charset="2"/>
              </a:rPr>
              <a:t>My writing is suitable for the person I am writing for.</a:t>
            </a: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29958" y="4658360"/>
            <a:ext cx="856686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numCol="1" rtlCol="0">
            <a:spAutoFit/>
          </a:bodyPr>
          <a:lstStyle/>
          <a:p>
            <a:r>
              <a:rPr lang="en-GB" sz="1000" dirty="0" smtClean="0"/>
              <a:t>Affect/effect</a:t>
            </a:r>
          </a:p>
          <a:p>
            <a:r>
              <a:rPr lang="en-GB" sz="1000" dirty="0" smtClean="0"/>
              <a:t>Bare/bear</a:t>
            </a:r>
          </a:p>
          <a:p>
            <a:r>
              <a:rPr lang="en-GB" sz="1000" dirty="0" smtClean="0"/>
              <a:t>Brake/break</a:t>
            </a:r>
          </a:p>
          <a:p>
            <a:r>
              <a:rPr lang="en-GB" sz="1000" dirty="0" smtClean="0"/>
              <a:t>Buy/by</a:t>
            </a:r>
          </a:p>
          <a:p>
            <a:r>
              <a:rPr lang="en-GB" sz="1000" dirty="0" smtClean="0"/>
              <a:t>For/four</a:t>
            </a:r>
          </a:p>
          <a:p>
            <a:r>
              <a:rPr lang="en-GB" sz="1000" dirty="0" smtClean="0"/>
              <a:t>Flour/flower</a:t>
            </a:r>
          </a:p>
          <a:p>
            <a:r>
              <a:rPr lang="en-GB" sz="1000" dirty="0" smtClean="0"/>
              <a:t>Grate/great</a:t>
            </a:r>
          </a:p>
          <a:p>
            <a:r>
              <a:rPr lang="en-GB" sz="1000" dirty="0" smtClean="0"/>
              <a:t>Hair/hare</a:t>
            </a:r>
          </a:p>
          <a:p>
            <a:r>
              <a:rPr lang="en-GB" sz="1000" dirty="0" smtClean="0"/>
              <a:t>Hole/whole</a:t>
            </a:r>
          </a:p>
          <a:p>
            <a:r>
              <a:rPr lang="en-GB" sz="1000" dirty="0" smtClean="0"/>
              <a:t>Hour/our</a:t>
            </a:r>
          </a:p>
          <a:p>
            <a:r>
              <a:rPr lang="en-GB" sz="1000" dirty="0" smtClean="0"/>
              <a:t>Knight/night</a:t>
            </a:r>
          </a:p>
          <a:p>
            <a:r>
              <a:rPr lang="en-GB" sz="1000" dirty="0" smtClean="0"/>
              <a:t>Know/no</a:t>
            </a:r>
            <a:endParaRPr lang="en-GB" sz="1000" dirty="0" smtClean="0"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95536" y="714356"/>
            <a:ext cx="2483768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1200" dirty="0" smtClean="0">
                <a:latin typeface="Comic Sans MS" pitchFamily="66" charset="0"/>
              </a:rPr>
              <a:t>The </a:t>
            </a:r>
            <a:r>
              <a:rPr lang="en-GB" sz="1200" b="1" dirty="0" smtClean="0">
                <a:latin typeface="Comic Sans MS" pitchFamily="66" charset="0"/>
              </a:rPr>
              <a:t>TIPTOP</a:t>
            </a:r>
            <a:r>
              <a:rPr lang="en-GB" sz="1200" dirty="0" smtClean="0">
                <a:latin typeface="Comic Sans MS" pitchFamily="66" charset="0"/>
              </a:rPr>
              <a:t> rule</a:t>
            </a:r>
          </a:p>
          <a:p>
            <a:pPr algn="ctr"/>
            <a:endParaRPr lang="en-GB" sz="1100" dirty="0" smtClean="0">
              <a:latin typeface="Comic Sans MS" pitchFamily="66" charset="0"/>
            </a:endParaRPr>
          </a:p>
          <a:p>
            <a:pPr algn="ctr"/>
            <a:r>
              <a:rPr lang="en-GB" sz="1100" dirty="0" smtClean="0">
                <a:latin typeface="Comic Sans MS" pitchFamily="66" charset="0"/>
              </a:rPr>
              <a:t>You move onto a new paragraph when you change </a:t>
            </a:r>
            <a:r>
              <a:rPr lang="en-GB" sz="1100" b="1" u="sng" dirty="0" smtClean="0">
                <a:latin typeface="Comic Sans MS" pitchFamily="66" charset="0"/>
              </a:rPr>
              <a:t>ti</a:t>
            </a:r>
            <a:r>
              <a:rPr lang="en-GB" sz="1100" dirty="0" smtClean="0">
                <a:latin typeface="Comic Sans MS" pitchFamily="66" charset="0"/>
              </a:rPr>
              <a:t>me, </a:t>
            </a:r>
            <a:r>
              <a:rPr lang="en-GB" sz="1100" b="1" u="sng" dirty="0" smtClean="0">
                <a:latin typeface="Comic Sans MS" pitchFamily="66" charset="0"/>
              </a:rPr>
              <a:t>pl</a:t>
            </a:r>
            <a:r>
              <a:rPr lang="en-GB" sz="1100" dirty="0" smtClean="0">
                <a:latin typeface="Comic Sans MS" pitchFamily="66" charset="0"/>
              </a:rPr>
              <a:t>ace, </a:t>
            </a:r>
            <a:r>
              <a:rPr lang="en-GB" sz="1100" b="1" u="sng" dirty="0" smtClean="0">
                <a:latin typeface="Comic Sans MS" pitchFamily="66" charset="0"/>
              </a:rPr>
              <a:t>to</a:t>
            </a:r>
            <a:r>
              <a:rPr lang="en-GB" sz="1100" dirty="0" smtClean="0">
                <a:latin typeface="Comic Sans MS" pitchFamily="66" charset="0"/>
              </a:rPr>
              <a:t>pic or </a:t>
            </a:r>
            <a:r>
              <a:rPr lang="en-GB" sz="1100" b="1" u="sng" dirty="0" smtClean="0">
                <a:latin typeface="Comic Sans MS" pitchFamily="66" charset="0"/>
              </a:rPr>
              <a:t>p</a:t>
            </a:r>
            <a:r>
              <a:rPr lang="en-GB" sz="1100" dirty="0" smtClean="0">
                <a:latin typeface="Comic Sans MS" pitchFamily="66" charset="0"/>
              </a:rPr>
              <a:t>erson.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7544" y="343689"/>
            <a:ext cx="2304826" cy="27699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Comic Sans MS" pitchFamily="66" charset="0"/>
              </a:rPr>
              <a:t>Can I write in paragraphs?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247340" y="4149080"/>
            <a:ext cx="26105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dirty="0" smtClean="0">
                <a:solidFill>
                  <a:srgbClr val="FF0000"/>
                </a:solidFill>
                <a:latin typeface="Comic Sans MS" pitchFamily="66" charset="0"/>
              </a:rPr>
              <a:t>We must use an apostrophe to replace any letter(s) we have left out.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323750" y="4221088"/>
            <a:ext cx="22322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" b="1" i="1" dirty="0" smtClean="0">
                <a:solidFill>
                  <a:srgbClr val="0000FF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I have checked that I have not mixed up my homophones.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336638" y="1772816"/>
            <a:ext cx="2592288" cy="16312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000" dirty="0" smtClean="0">
                <a:latin typeface="Comic Sans MS" pitchFamily="66" charset="0"/>
              </a:rPr>
              <a:t>I always start an essay with </a:t>
            </a:r>
            <a:r>
              <a:rPr lang="en-GB" sz="1000" b="1" dirty="0" smtClean="0">
                <a:latin typeface="Comic Sans MS" pitchFamily="66" charset="0"/>
              </a:rPr>
              <a:t>an introduction</a:t>
            </a:r>
            <a:r>
              <a:rPr lang="en-GB" sz="1000" dirty="0" smtClean="0">
                <a:latin typeface="Comic Sans MS" pitchFamily="66" charset="0"/>
              </a:rPr>
              <a:t> which addresses the question.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 smtClean="0">
                <a:latin typeface="Comic Sans MS" pitchFamily="66" charset="0"/>
              </a:rPr>
              <a:t>I finish an essay with </a:t>
            </a:r>
            <a:r>
              <a:rPr lang="en-GB" sz="1000" b="1" dirty="0" smtClean="0">
                <a:latin typeface="Comic Sans MS" pitchFamily="66" charset="0"/>
              </a:rPr>
              <a:t>a conclusion </a:t>
            </a:r>
            <a:r>
              <a:rPr lang="en-GB" sz="1000" dirty="0" smtClean="0">
                <a:latin typeface="Comic Sans MS" pitchFamily="66" charset="0"/>
              </a:rPr>
              <a:t>to summarise the main points of my argument and to address the question again.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00" dirty="0" smtClean="0">
                <a:latin typeface="Comic Sans MS" pitchFamily="66" charset="0"/>
              </a:rPr>
              <a:t>I use </a:t>
            </a:r>
            <a:r>
              <a:rPr lang="en-GB" sz="1000" b="1" dirty="0" smtClean="0">
                <a:latin typeface="Comic Sans MS" pitchFamily="66" charset="0"/>
              </a:rPr>
              <a:t>connectives</a:t>
            </a:r>
            <a:r>
              <a:rPr lang="en-GB" sz="1000" dirty="0" smtClean="0">
                <a:latin typeface="Comic Sans MS" pitchFamily="66" charset="0"/>
              </a:rPr>
              <a:t> in each paragraph to link my ideas and to put them in a logical order.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964892" y="3501008"/>
            <a:ext cx="950924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Meanwhile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Nonetheless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However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Although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Moreover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74858" y="3501008"/>
            <a:ext cx="1013970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Furthermore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Whereas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Nevertheless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Alternatively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Consequently </a:t>
            </a:r>
          </a:p>
        </p:txBody>
      </p:sp>
      <p:sp>
        <p:nvSpPr>
          <p:cNvPr id="46" name="Rectangle 45"/>
          <p:cNvSpPr/>
          <p:nvPr/>
        </p:nvSpPr>
        <p:spPr>
          <a:xfrm>
            <a:off x="1252735" y="3501008"/>
            <a:ext cx="784165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But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Since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Yet 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Therefore</a:t>
            </a:r>
          </a:p>
          <a:p>
            <a:pPr indent="82550">
              <a:buFont typeface="Courier New" pitchFamily="49" charset="0"/>
              <a:buChar char="o"/>
            </a:pPr>
            <a:r>
              <a:rPr lang="en-GB" sz="1000" dirty="0" smtClean="0"/>
              <a:t>Besides </a:t>
            </a:r>
          </a:p>
        </p:txBody>
      </p:sp>
      <p:sp>
        <p:nvSpPr>
          <p:cNvPr id="50" name="Rectangle 49"/>
          <p:cNvSpPr/>
          <p:nvPr/>
        </p:nvSpPr>
        <p:spPr>
          <a:xfrm>
            <a:off x="6037998" y="852430"/>
            <a:ext cx="2808312" cy="28623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u="sng" dirty="0" smtClean="0">
                <a:latin typeface="Comic Sans MS" pitchFamily="66" charset="0"/>
              </a:rPr>
              <a:t>Simple sentences:</a:t>
            </a:r>
            <a:r>
              <a:rPr lang="en-GB" sz="900" dirty="0" smtClean="0">
                <a:latin typeface="Comic Sans MS" pitchFamily="66" charset="0"/>
              </a:rPr>
              <a:t> contains a subject and a verb and can contain an object</a:t>
            </a:r>
          </a:p>
          <a:p>
            <a:pPr marL="82550" indent="95250">
              <a:buFont typeface="Arial" pitchFamily="34" charset="0"/>
              <a:buChar char="•"/>
            </a:pP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Sarah likes to read in the library.</a:t>
            </a:r>
          </a:p>
          <a:p>
            <a:pPr marL="82550" indent="95250">
              <a:buFont typeface="Arial" pitchFamily="34" charset="0"/>
              <a:buChar char="•"/>
            </a:pP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Tom enjoys reading at home.</a:t>
            </a:r>
          </a:p>
          <a:p>
            <a:endParaRPr lang="en-GB" sz="900" dirty="0" smtClean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Compound sentences: </a:t>
            </a:r>
            <a:r>
              <a:rPr lang="en-GB" sz="900" dirty="0" smtClean="0">
                <a:latin typeface="Comic Sans MS" pitchFamily="66" charset="0"/>
              </a:rPr>
              <a:t>joins two simple sentences using the connectives: </a:t>
            </a:r>
            <a:r>
              <a:rPr lang="en-GB" sz="900" i="1" dirty="0" smtClean="0">
                <a:solidFill>
                  <a:srgbClr val="009900"/>
                </a:solidFill>
                <a:latin typeface="Comic Sans MS" pitchFamily="66" charset="0"/>
              </a:rPr>
              <a:t>for, and, nor, but, or, yet, so.</a:t>
            </a:r>
            <a:r>
              <a:rPr lang="en-GB" sz="900" dirty="0" smtClean="0">
                <a:latin typeface="Comic Sans MS" pitchFamily="66" charset="0"/>
              </a:rPr>
              <a:t> </a:t>
            </a:r>
          </a:p>
          <a:p>
            <a:pPr marL="82550" indent="95250">
              <a:buFont typeface="Arial" pitchFamily="34" charset="0"/>
              <a:buChar char="•"/>
            </a:pP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Sarah likes to read in the library but Tom prefers to read at home.</a:t>
            </a:r>
          </a:p>
          <a:p>
            <a:endParaRPr lang="en-GB" sz="900" dirty="0" smtClean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Complex sentences:  </a:t>
            </a:r>
            <a:r>
              <a:rPr lang="en-GB" sz="900" dirty="0" smtClean="0">
                <a:latin typeface="Comic Sans MS" pitchFamily="66" charset="0"/>
              </a:rPr>
              <a:t>A complex sentence contains a conjunction such as</a:t>
            </a:r>
            <a:r>
              <a:rPr lang="en-GB" sz="900" i="1" dirty="0" smtClean="0">
                <a:latin typeface="Comic Sans MS" pitchFamily="66" charset="0"/>
              </a:rPr>
              <a:t> </a:t>
            </a:r>
            <a:r>
              <a:rPr lang="en-GB" sz="900" i="1" dirty="0" smtClean="0">
                <a:solidFill>
                  <a:srgbClr val="009900"/>
                </a:solidFill>
                <a:latin typeface="Comic Sans MS" pitchFamily="66" charset="0"/>
              </a:rPr>
              <a:t>because, since, after, although,</a:t>
            </a:r>
            <a:r>
              <a:rPr lang="en-GB" sz="900" i="1" dirty="0" smtClean="0">
                <a:latin typeface="Comic Sans MS" pitchFamily="66" charset="0"/>
              </a:rPr>
              <a:t> </a:t>
            </a:r>
            <a:r>
              <a:rPr lang="en-GB" sz="900" dirty="0" smtClean="0">
                <a:latin typeface="Comic Sans MS" pitchFamily="66" charset="0"/>
              </a:rPr>
              <a:t>or</a:t>
            </a:r>
            <a:r>
              <a:rPr lang="en-GB" sz="900" i="1" dirty="0" smtClean="0">
                <a:latin typeface="Comic Sans MS" pitchFamily="66" charset="0"/>
              </a:rPr>
              <a:t> </a:t>
            </a:r>
            <a:r>
              <a:rPr lang="en-GB" sz="900" i="1" dirty="0" smtClean="0">
                <a:solidFill>
                  <a:srgbClr val="009900"/>
                </a:solidFill>
                <a:latin typeface="Comic Sans MS" pitchFamily="66" charset="0"/>
              </a:rPr>
              <a:t>when </a:t>
            </a:r>
            <a:r>
              <a:rPr lang="en-GB" sz="900" dirty="0" smtClean="0">
                <a:latin typeface="Comic Sans MS" pitchFamily="66" charset="0"/>
              </a:rPr>
              <a:t>.</a:t>
            </a:r>
          </a:p>
          <a:p>
            <a:pPr marL="87313" lvl="1" indent="82550">
              <a:buFont typeface="Wingdings" pitchFamily="2" charset="2"/>
              <a:buChar char="§"/>
            </a:pPr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Because Robert felt tired, he only studied for an hour.</a:t>
            </a:r>
          </a:p>
          <a:p>
            <a:pPr marL="87313" lvl="1" indent="82550">
              <a:buFont typeface="Wingdings" pitchFamily="2" charset="2"/>
              <a:buChar char="§"/>
            </a:pPr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Although the rain had stopped, the pitch was still water-logged.</a:t>
            </a:r>
          </a:p>
          <a:p>
            <a:pPr marL="87313" lvl="1" indent="82550">
              <a:buFont typeface="Wingdings" pitchFamily="2" charset="2"/>
              <a:buChar char="§"/>
            </a:pPr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Paul enjoys Music, however, he is more proficient in Art. </a:t>
            </a:r>
            <a:endParaRPr lang="en-GB" sz="900" dirty="0" smtClean="0">
              <a:latin typeface="Comic Sans MS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066230" y="590116"/>
            <a:ext cx="9925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u="sng" dirty="0" smtClean="0">
                <a:solidFill>
                  <a:srgbClr val="FF0000"/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</a:rPr>
              <a:t>My work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56176" y="260648"/>
            <a:ext cx="2565880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Comic Sans MS" pitchFamily="66" charset="0"/>
              </a:rPr>
              <a:t>Can I use different sentence types?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324494" y="3356992"/>
            <a:ext cx="2327626" cy="430887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Comic Sans MS" pitchFamily="66" charset="0"/>
              </a:rPr>
              <a:t>Can I spell familiar words accurately?</a:t>
            </a:r>
          </a:p>
        </p:txBody>
      </p:sp>
      <p:sp>
        <p:nvSpPr>
          <p:cNvPr id="43" name="Rectangle 42"/>
          <p:cNvSpPr/>
          <p:nvPr/>
        </p:nvSpPr>
        <p:spPr>
          <a:xfrm>
            <a:off x="3680544" y="3887470"/>
            <a:ext cx="1569660" cy="261610"/>
          </a:xfrm>
          <a:prstGeom prst="rect">
            <a:avLst/>
          </a:prstGeom>
          <a:ln w="19050">
            <a:solidFill>
              <a:schemeClr val="accent4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1100" dirty="0" smtClean="0">
                <a:latin typeface="Comic Sans MS" pitchFamily="66" charset="0"/>
              </a:rPr>
              <a:t>Common contractions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23528" y="4572008"/>
            <a:ext cx="2592288" cy="261610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>
                <a:latin typeface="Comic Sans MS" pitchFamily="66" charset="0"/>
              </a:rPr>
              <a:t>Have I used the correct grammar?</a:t>
            </a:r>
          </a:p>
        </p:txBody>
      </p:sp>
      <p:sp>
        <p:nvSpPr>
          <p:cNvPr id="62" name="Rectangle 61"/>
          <p:cNvSpPr/>
          <p:nvPr/>
        </p:nvSpPr>
        <p:spPr>
          <a:xfrm>
            <a:off x="6966692" y="3887470"/>
            <a:ext cx="1000595" cy="261610"/>
          </a:xfrm>
          <a:prstGeom prst="rect">
            <a:avLst/>
          </a:prstGeom>
          <a:ln w="19050">
            <a:solidFill>
              <a:schemeClr val="accent4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1100" dirty="0" smtClean="0">
                <a:latin typeface="Comic Sans MS" pitchFamily="66" charset="0"/>
              </a:rPr>
              <a:t>Homophones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293484" y="4632518"/>
            <a:ext cx="1279044" cy="18928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900" dirty="0" smtClean="0"/>
              <a:t>Meat/meet</a:t>
            </a:r>
          </a:p>
          <a:p>
            <a:r>
              <a:rPr lang="en-GB" sz="900" dirty="0" smtClean="0"/>
              <a:t>One/won</a:t>
            </a:r>
          </a:p>
          <a:p>
            <a:r>
              <a:rPr lang="en-GB" sz="900" dirty="0" smtClean="0"/>
              <a:t>Passed/past</a:t>
            </a:r>
          </a:p>
          <a:p>
            <a:r>
              <a:rPr lang="en-GB" sz="900" dirty="0" smtClean="0"/>
              <a:t>Peace/piece</a:t>
            </a:r>
          </a:p>
          <a:p>
            <a:r>
              <a:rPr lang="en-GB" sz="900" dirty="0" smtClean="0"/>
              <a:t>Practice (n)/practise (v)</a:t>
            </a:r>
          </a:p>
          <a:p>
            <a:r>
              <a:rPr lang="en-GB" sz="900" dirty="0" smtClean="0"/>
              <a:t>Read/red</a:t>
            </a:r>
          </a:p>
          <a:p>
            <a:r>
              <a:rPr lang="en-GB" sz="900" dirty="0" smtClean="0"/>
              <a:t>Sea/see</a:t>
            </a:r>
          </a:p>
          <a:p>
            <a:r>
              <a:rPr lang="en-GB" sz="900" dirty="0" smtClean="0"/>
              <a:t>Sight/site</a:t>
            </a:r>
          </a:p>
          <a:p>
            <a:r>
              <a:rPr lang="en-GB" sz="900" dirty="0" smtClean="0"/>
              <a:t>Son/sun </a:t>
            </a:r>
          </a:p>
          <a:p>
            <a:r>
              <a:rPr lang="en-GB" sz="900" dirty="0" smtClean="0"/>
              <a:t>To/too/two</a:t>
            </a:r>
          </a:p>
          <a:p>
            <a:r>
              <a:rPr lang="en-GB" sz="900" dirty="0" smtClean="0"/>
              <a:t>Wait/weight</a:t>
            </a:r>
          </a:p>
          <a:p>
            <a:r>
              <a:rPr lang="en-GB" sz="900" dirty="0" smtClean="0"/>
              <a:t>Weak/week</a:t>
            </a:r>
          </a:p>
          <a:p>
            <a:r>
              <a:rPr lang="en-GB" sz="900" dirty="0" smtClean="0"/>
              <a:t>Wear/where</a:t>
            </a:r>
          </a:p>
        </p:txBody>
      </p:sp>
      <p:cxnSp>
        <p:nvCxnSpPr>
          <p:cNvPr id="55" name="Straight Connector 54"/>
          <p:cNvCxnSpPr>
            <a:stCxn id="43" idx="3"/>
            <a:endCxn id="62" idx="1"/>
          </p:cNvCxnSpPr>
          <p:nvPr/>
        </p:nvCxnSpPr>
        <p:spPr>
          <a:xfrm>
            <a:off x="5250204" y="4018275"/>
            <a:ext cx="1716488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71802" y="4500570"/>
            <a:ext cx="300039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4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11 o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clock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Aren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Can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Couldn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Didn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Doesn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Don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Hadn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Hasn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Haven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How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How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How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m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Isn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It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Mightn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Mustn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omic Sans MS" pitchFamily="66" charset="0"/>
                <a:ea typeface="+mn-ea"/>
                <a:cs typeface="+mn-cs"/>
              </a:rPr>
              <a:t>'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Shan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Shouldn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They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They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They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re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Wasn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re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Weren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What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What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What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Where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Where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Where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Who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Who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Who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 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Why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Won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Wouldn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t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You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d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You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ll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You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/>
                <a:ea typeface="+mn-ea"/>
                <a:cs typeface="+mn-cs"/>
              </a:rPr>
              <a:t>’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+mn-ea"/>
                <a:cs typeface="+mn-cs"/>
              </a:rPr>
              <a:t>re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Straight Connector 46"/>
          <p:cNvCxnSpPr>
            <a:stCxn id="34" idx="2"/>
            <a:endCxn id="35" idx="0"/>
          </p:cNvCxnSpPr>
          <p:nvPr/>
        </p:nvCxnSpPr>
        <p:spPr>
          <a:xfrm>
            <a:off x="7452320" y="5301208"/>
            <a:ext cx="0" cy="162887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452320" y="4202217"/>
            <a:ext cx="0" cy="162887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4071" y="44624"/>
            <a:ext cx="402865" cy="404664"/>
          </a:xfrm>
          <a:prstGeom prst="rect">
            <a:avLst/>
          </a:prstGeom>
          <a:solidFill>
            <a:srgbClr val="000000">
              <a:shade val="95000"/>
            </a:srgbClr>
          </a:solidFill>
          <a:ln w="38100" cap="sq">
            <a:solidFill>
              <a:schemeClr val="tx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716016" y="49178"/>
            <a:ext cx="2792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rgbClr val="0000FF"/>
                </a:solidFill>
              </a:rPr>
              <a:t>i</a:t>
            </a:r>
            <a:r>
              <a:rPr lang="en-GB" b="1" dirty="0" err="1" smtClean="0">
                <a:solidFill>
                  <a:srgbClr val="0000FF"/>
                </a:solidFill>
              </a:rPr>
              <a:t>teracy</a:t>
            </a:r>
            <a:r>
              <a:rPr lang="en-GB" b="1" dirty="0" smtClean="0">
                <a:solidFill>
                  <a:srgbClr val="0000FF"/>
                </a:solidFill>
              </a:rPr>
              <a:t> guide</a:t>
            </a:r>
            <a:endParaRPr lang="en-GB" b="1" dirty="0">
              <a:solidFill>
                <a:srgbClr val="0000FF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4076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4968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17840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7972" y="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134076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87972" y="2708920"/>
            <a:ext cx="251520" cy="141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4049688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87972" y="5417840"/>
            <a:ext cx="2560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1691680" y="49178"/>
            <a:ext cx="2792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 smtClean="0">
                <a:solidFill>
                  <a:srgbClr val="0000FF"/>
                </a:solidFill>
              </a:rPr>
              <a:t>St. Mary’s RC High School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84168" y="116633"/>
            <a:ext cx="2736304" cy="2339102"/>
          </a:xfrm>
          <a:prstGeom prst="rect">
            <a:avLst/>
          </a:prstGeom>
          <a:solidFill>
            <a:srgbClr val="FFCC99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b="1" u="sng" dirty="0" smtClean="0">
                <a:solidFill>
                  <a:srgbClr val="FF0000"/>
                </a:solidFill>
                <a:latin typeface="Comic Sans MS" pitchFamily="66" charset="0"/>
              </a:rPr>
              <a:t>Apostrophe for Possession</a:t>
            </a:r>
          </a:p>
          <a:p>
            <a:pPr algn="ctr"/>
            <a:r>
              <a:rPr lang="en-GB" sz="900" i="1" dirty="0" smtClean="0">
                <a:solidFill>
                  <a:srgbClr val="0000FF"/>
                </a:solidFill>
                <a:latin typeface="Comic Sans MS" pitchFamily="66" charset="0"/>
              </a:rPr>
              <a:t>(To show that something belongs to another)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solidFill>
                  <a:srgbClr val="009900"/>
                </a:solidFill>
                <a:latin typeface="Comic Sans MS" pitchFamily="66" charset="0"/>
              </a:rPr>
              <a:t>If a single thing/person owns anything, add an apostrophe + ‘s’.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The dog’s bone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The boy’s homework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Jones’s bakery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Yesterday’s lesson</a:t>
            </a:r>
          </a:p>
          <a:p>
            <a:endParaRPr lang="en-GB" sz="900" dirty="0" smtClean="0">
              <a:latin typeface="Comic Sans MS" pitchFamily="66" charset="0"/>
            </a:endParaRPr>
          </a:p>
          <a:p>
            <a:r>
              <a:rPr lang="en-GB" sz="900" b="1" u="sng" dirty="0" smtClean="0">
                <a:solidFill>
                  <a:srgbClr val="009900"/>
                </a:solidFill>
                <a:latin typeface="Comic Sans MS" pitchFamily="66" charset="0"/>
              </a:rPr>
              <a:t>However, if it is plural (more than one), an apostrophe comes after the ‘s’.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The dogs’ bones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The boys’ homework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Joneses’ bakeries (lots of Jones families)</a:t>
            </a:r>
          </a:p>
          <a:p>
            <a:pPr marL="182563" lvl="1">
              <a:buFont typeface="Arial" pitchFamily="34" charset="0"/>
              <a:buChar char="•"/>
            </a:pPr>
            <a:r>
              <a:rPr lang="en-GB" sz="900" dirty="0" smtClean="0">
                <a:latin typeface="Comic Sans MS" pitchFamily="66" charset="0"/>
              </a:rPr>
              <a:t>Many websites’ content is educational</a:t>
            </a:r>
            <a:endParaRPr lang="en-GB" sz="900" u="sng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131840" y="980728"/>
            <a:ext cx="2736304" cy="938719"/>
          </a:xfrm>
          <a:prstGeom prst="rect">
            <a:avLst/>
          </a:prstGeom>
          <a:solidFill>
            <a:srgbClr val="FFCC99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050" b="1" u="sng" dirty="0" smtClean="0">
                <a:solidFill>
                  <a:srgbClr val="FF0000"/>
                </a:solidFill>
                <a:latin typeface="Comic Sans MS" pitchFamily="66" charset="0"/>
              </a:rPr>
              <a:t>The Apostrophe</a:t>
            </a:r>
          </a:p>
          <a:p>
            <a:pPr algn="ctr"/>
            <a:r>
              <a:rPr lang="en-GB" sz="900" i="1" dirty="0" smtClean="0">
                <a:solidFill>
                  <a:srgbClr val="0000FF"/>
                </a:solidFill>
                <a:latin typeface="Comic Sans MS" pitchFamily="66" charset="0"/>
              </a:rPr>
              <a:t>I always aim to use apostrophes correctly.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dirty="0" smtClean="0">
                <a:latin typeface="Comic Sans MS" pitchFamily="66" charset="0"/>
              </a:rPr>
              <a:t>There are two main reasons why we use apostrophes: for </a:t>
            </a:r>
            <a:r>
              <a:rPr lang="en-GB" sz="900" dirty="0" smtClean="0">
                <a:solidFill>
                  <a:srgbClr val="FF3300"/>
                </a:solidFill>
                <a:latin typeface="Comic Sans MS" pitchFamily="66" charset="0"/>
              </a:rPr>
              <a:t>possession</a:t>
            </a:r>
            <a:r>
              <a:rPr lang="en-GB" sz="900" dirty="0" smtClean="0">
                <a:latin typeface="Comic Sans MS" pitchFamily="66" charset="0"/>
              </a:rPr>
              <a:t> and </a:t>
            </a:r>
            <a:r>
              <a:rPr lang="en-GB" sz="900" dirty="0" smtClean="0">
                <a:solidFill>
                  <a:srgbClr val="7030A0"/>
                </a:solidFill>
                <a:latin typeface="Comic Sans MS" pitchFamily="66" charset="0"/>
              </a:rPr>
              <a:t>to replace a letter or letters</a:t>
            </a:r>
            <a:endParaRPr lang="en-GB" sz="900" u="sng" dirty="0" smtClean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3528" y="692696"/>
            <a:ext cx="2664296" cy="3739485"/>
          </a:xfrm>
          <a:prstGeom prst="rect">
            <a:avLst/>
          </a:prstGeom>
          <a:solidFill>
            <a:srgbClr val="FFFF99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kumimoji="0" lang="en-GB" sz="1200" b="1" u="sng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Basics</a:t>
            </a:r>
            <a:r>
              <a:rPr kumimoji="0" lang="en-GB" sz="1200" u="sng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marL="182563" lvl="0" indent="-182563">
              <a:buFont typeface="Wingdings" pitchFamily="2" charset="2"/>
              <a:buChar char="q"/>
            </a:pPr>
            <a:r>
              <a:rPr lang="en-GB" sz="900" baseline="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Every</a:t>
            </a:r>
            <a:r>
              <a:rPr lang="en-GB" sz="9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 sentence must start with a capital letter.</a:t>
            </a:r>
          </a:p>
          <a:p>
            <a:pPr marL="182563" lvl="0" indent="-182563">
              <a:buFont typeface="Wingdings" pitchFamily="2" charset="2"/>
              <a:buChar char="q"/>
            </a:pPr>
            <a:r>
              <a:rPr kumimoji="0" lang="en-GB" sz="90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Every sentence</a:t>
            </a:r>
            <a:r>
              <a:rPr kumimoji="0" lang="en-GB" sz="900" u="none" strike="noStrike" cap="none" normalizeH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must finish with some form of punctuation: .?!</a:t>
            </a:r>
          </a:p>
          <a:p>
            <a:pPr marL="182563" lvl="0" indent="-182563">
              <a:buFont typeface="Wingdings" pitchFamily="2" charset="2"/>
              <a:buChar char="q"/>
            </a:pPr>
            <a:r>
              <a:rPr lang="en-GB" sz="900" baseline="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Proper</a:t>
            </a:r>
            <a:r>
              <a:rPr lang="en-GB" sz="9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 nouns need capital letters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en-GB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T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hese are </a:t>
            </a:r>
            <a:r>
              <a:rPr kumimoji="0" lang="en-GB" sz="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unique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people, places or things 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e.g. there are many cities so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</a:rPr>
              <a:t>‘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city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doesn</a:t>
            </a:r>
            <a:r>
              <a:rPr lang="en-GB" sz="900" i="1" dirty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t take a capital letter.</a:t>
            </a:r>
            <a:r>
              <a:rPr kumimoji="0" lang="en-GB" sz="900" b="0" i="1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H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owever there is only one London, therefore it</a:t>
            </a:r>
            <a:r>
              <a:rPr kumimoji="0" lang="en-GB" sz="900" b="0" i="1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takes 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 capital letter.</a:t>
            </a:r>
          </a:p>
          <a:p>
            <a:pPr marL="182563" lvl="0" indent="-182563">
              <a:buFont typeface="Wingdings" pitchFamily="2" charset="2"/>
              <a:buChar char="q"/>
            </a:pPr>
            <a:r>
              <a:rPr lang="en-GB" sz="9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When writing titles of works such as books, films or plays:</a:t>
            </a:r>
          </a:p>
          <a:p>
            <a:pPr marL="447675" indent="-182563">
              <a:buFont typeface="Wingdings" pitchFamily="2" charset="2"/>
              <a:buChar char="§"/>
            </a:pPr>
            <a:r>
              <a:rPr kumimoji="0" lang="en-GB" sz="900" b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Capitalise</a:t>
            </a:r>
            <a:r>
              <a:rPr kumimoji="0" lang="en-GB" sz="900" b="0" u="none" strike="noStrike" cap="none" normalizeH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the first word</a:t>
            </a:r>
          </a:p>
          <a:p>
            <a:pPr marL="447675" indent="-182563">
              <a:buFont typeface="Wingdings" pitchFamily="2" charset="2"/>
              <a:buChar char="§"/>
            </a:pPr>
            <a:r>
              <a:rPr lang="en-GB" sz="900" dirty="0" smtClean="0">
                <a:latin typeface="Comic Sans MS" pitchFamily="66" charset="0"/>
                <a:ea typeface="Calibri" pitchFamily="34" charset="0"/>
                <a:cs typeface="Times New Roman" pitchFamily="18" charset="0"/>
              </a:rPr>
              <a:t>Capitalise any main/important words</a:t>
            </a:r>
          </a:p>
          <a:p>
            <a:pPr marL="447675" indent="-182563">
              <a:buFont typeface="Wingdings" pitchFamily="2" charset="2"/>
              <a:buChar char="§"/>
            </a:pPr>
            <a:r>
              <a:rPr kumimoji="0" lang="en-GB" sz="900" b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Don’t capitalise minor words such  as ‘and’, ‘of’</a:t>
            </a:r>
            <a:r>
              <a:rPr kumimoji="0" lang="en-GB" sz="900" b="0" u="none" strike="noStrike" cap="none" normalizeH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or ‘the’ </a:t>
            </a:r>
            <a:r>
              <a:rPr kumimoji="0" lang="en-GB" sz="900" b="0" i="1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e.g. The Sound of Music, The Wizard of Oz, Harry Potter and the Goblet of Fire</a:t>
            </a:r>
            <a:endParaRPr kumimoji="0" lang="en-GB" sz="900" b="0" i="1" u="none" strike="noStrike" cap="none" normalizeH="0" baseline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marL="182563" lvl="0" indent="-182563">
              <a:buFont typeface="Wingdings" pitchFamily="2" charset="2"/>
              <a:buChar char="q"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When writing speech:</a:t>
            </a:r>
            <a:endParaRPr kumimoji="0" lang="en-GB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273050" lvl="1" indent="-93663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"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Go to a new line when a different</a:t>
            </a:r>
            <a:r>
              <a:rPr kumimoji="0" lang="en-GB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 </a:t>
            </a: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person speaks 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e.g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. “Good morning” said the Headteacher.</a:t>
            </a:r>
          </a:p>
          <a:p>
            <a:pPr marL="273050" lvl="1" indent="-936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sz="900" b="0" i="1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cs typeface="Times New Roman" pitchFamily="18" charset="0"/>
                <a:sym typeface="Wingdings" pitchFamily="2" charset="2"/>
              </a:rPr>
              <a:t>	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  <a:cs typeface="Times New Roman" pitchFamily="18" charset="0"/>
                <a:sym typeface="Wingdings" pitchFamily="2" charset="2"/>
              </a:rPr>
              <a:t>“It’s the afternoon!” replied the student.</a:t>
            </a:r>
            <a:endParaRPr kumimoji="0" lang="en-GB" sz="900" b="0" i="1" u="none" strike="noStrike" cap="none" normalizeH="0" baseline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273050" lvl="1" indent="-93663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"/>
            </a:pPr>
            <a:r>
              <a:rPr kumimoji="0" lang="en-GB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Each person’s speech is marked with speech marks</a:t>
            </a:r>
            <a:r>
              <a:rPr kumimoji="0" lang="en-GB" sz="9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 </a:t>
            </a:r>
            <a:r>
              <a:rPr kumimoji="0" lang="en-GB" sz="900" b="0" i="1" u="none" strike="noStrike" cap="none" normalizeH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e.g.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  <a:sym typeface="Wingdings" pitchFamily="2" charset="2"/>
              </a:rPr>
              <a:t>“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Walk on the left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ea typeface="Calibri" pitchFamily="34" charset="0"/>
                <a:cs typeface="Times New Roman" pitchFamily="18" charset="0"/>
                <a:sym typeface="Wingdings" pitchFamily="2" charset="2"/>
              </a:rPr>
              <a:t>”</a:t>
            </a:r>
            <a:r>
              <a:rPr kumimoji="0" lang="en-GB" sz="900" b="0" i="1" u="none" strike="noStrike" cap="none" normalizeH="0" baseline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 said Mr Mathews.</a:t>
            </a:r>
            <a:endParaRPr lang="en-GB" sz="900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084168" y="4347101"/>
            <a:ext cx="2736304" cy="954107"/>
          </a:xfrm>
          <a:prstGeom prst="rect">
            <a:avLst/>
          </a:prstGeom>
          <a:solidFill>
            <a:srgbClr val="CCCC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050" b="1" u="sng" dirty="0" smtClean="0">
                <a:solidFill>
                  <a:srgbClr val="FF0000"/>
                </a:solidFill>
                <a:latin typeface="Comic Sans MS" pitchFamily="66" charset="0"/>
              </a:rPr>
              <a:t>ITS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Note:</a:t>
            </a:r>
            <a:r>
              <a:rPr lang="en-GB" sz="900" b="1" dirty="0" smtClean="0">
                <a:latin typeface="Comic Sans MS" pitchFamily="66" charset="0"/>
              </a:rPr>
              <a:t>  </a:t>
            </a:r>
            <a:r>
              <a:rPr lang="en-GB" sz="900" b="1" dirty="0" smtClean="0">
                <a:solidFill>
                  <a:srgbClr val="FF0000"/>
                </a:solidFill>
                <a:latin typeface="Comic Sans MS" pitchFamily="66" charset="0"/>
              </a:rPr>
              <a:t>its</a:t>
            </a:r>
            <a:r>
              <a:rPr lang="en-GB" sz="900" dirty="0" smtClean="0">
                <a:latin typeface="Comic Sans MS" pitchFamily="66" charset="0"/>
              </a:rPr>
              <a:t>, which shows that something owns something (like our, his etc), </a:t>
            </a:r>
            <a:r>
              <a:rPr lang="en-GB" sz="900" u="sng" dirty="0" smtClean="0">
                <a:latin typeface="Comic Sans MS" pitchFamily="66" charset="0"/>
              </a:rPr>
              <a:t>does not</a:t>
            </a:r>
            <a:r>
              <a:rPr lang="en-GB" sz="900" dirty="0" smtClean="0">
                <a:latin typeface="Comic Sans MS" pitchFamily="66" charset="0"/>
              </a:rPr>
              <a:t> take an apostrophe: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the dog ate </a:t>
            </a:r>
            <a:r>
              <a:rPr lang="en-GB" sz="900" b="1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its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bone and we ate </a:t>
            </a:r>
            <a:r>
              <a:rPr lang="en-GB" sz="900" b="1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our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dinner</a:t>
            </a:r>
            <a:endParaRPr lang="en-GB" sz="900" i="1" u="sng" dirty="0" smtClean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084168" y="5464095"/>
            <a:ext cx="2736304" cy="1277273"/>
          </a:xfrm>
          <a:prstGeom prst="rect">
            <a:avLst/>
          </a:prstGeom>
          <a:solidFill>
            <a:srgbClr val="CCCC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b="1" u="sng" dirty="0" smtClean="0">
                <a:solidFill>
                  <a:srgbClr val="FF0000"/>
                </a:solidFill>
                <a:latin typeface="Comic Sans MS" pitchFamily="66" charset="0"/>
              </a:rPr>
              <a:t>Your/ you’re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Note:</a:t>
            </a:r>
            <a:r>
              <a:rPr lang="en-GB" sz="900" b="1" dirty="0" smtClean="0">
                <a:latin typeface="Comic Sans MS" pitchFamily="66" charset="0"/>
              </a:rPr>
              <a:t>  </a:t>
            </a:r>
            <a:r>
              <a:rPr lang="en-GB" sz="900" dirty="0" smtClean="0">
                <a:latin typeface="Comic Sans MS" pitchFamily="66" charset="0"/>
              </a:rPr>
              <a:t>special care must be taken over the use of </a:t>
            </a:r>
            <a:r>
              <a:rPr lang="en-GB" sz="900" b="1" dirty="0" smtClean="0">
                <a:latin typeface="Comic Sans MS" pitchFamily="66" charset="0"/>
              </a:rPr>
              <a:t>your</a:t>
            </a:r>
            <a:r>
              <a:rPr lang="en-GB" sz="900" dirty="0" smtClean="0">
                <a:latin typeface="Comic Sans MS" pitchFamily="66" charset="0"/>
              </a:rPr>
              <a:t> and </a:t>
            </a:r>
            <a:r>
              <a:rPr lang="en-GB" sz="900" b="1" dirty="0" smtClean="0">
                <a:latin typeface="Comic Sans MS" pitchFamily="66" charset="0"/>
              </a:rPr>
              <a:t>you’re</a:t>
            </a:r>
            <a:r>
              <a:rPr lang="en-GB" sz="900" dirty="0" smtClean="0">
                <a:latin typeface="Comic Sans MS" pitchFamily="66" charset="0"/>
              </a:rPr>
              <a:t> as they sound the same but are used quite differently: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Your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is possessive as in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this is your pen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You’re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is short for you are as in</a:t>
            </a: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you’re coming over to my house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31840" y="2031231"/>
            <a:ext cx="2736304" cy="4616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>
                <a:solidFill>
                  <a:srgbClr val="FF0000"/>
                </a:solidFill>
                <a:latin typeface="Comic Sans MS" pitchFamily="66" charset="0"/>
              </a:rPr>
              <a:t>Note:</a:t>
            </a:r>
            <a:r>
              <a:rPr lang="en-GB" sz="1200" b="1" dirty="0" smtClean="0">
                <a:solidFill>
                  <a:srgbClr val="FF0000"/>
                </a:solidFill>
                <a:latin typeface="Comic Sans MS" pitchFamily="66" charset="0"/>
              </a:rPr>
              <a:t> Apostrophes are NEVER used to denote plurals</a:t>
            </a:r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84168" y="2559095"/>
            <a:ext cx="2714644" cy="1661993"/>
          </a:xfrm>
          <a:prstGeom prst="rect">
            <a:avLst/>
          </a:prstGeom>
          <a:solidFill>
            <a:srgbClr val="CCCC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100" b="1" u="sng" dirty="0" smtClean="0">
                <a:solidFill>
                  <a:srgbClr val="FF0000"/>
                </a:solidFill>
                <a:latin typeface="Comic Sans MS" pitchFamily="66" charset="0"/>
              </a:rPr>
              <a:t>There/ their/ they’re</a:t>
            </a:r>
          </a:p>
          <a:p>
            <a:pPr algn="ctr"/>
            <a:endParaRPr lang="en-GB" sz="900" dirty="0" smtClean="0"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en-GB" sz="900" b="1" u="sng" dirty="0" smtClean="0">
                <a:latin typeface="Comic Sans MS" pitchFamily="66" charset="0"/>
              </a:rPr>
              <a:t>Note:</a:t>
            </a:r>
            <a:r>
              <a:rPr lang="en-GB" sz="900" b="1" dirty="0" smtClean="0">
                <a:latin typeface="Comic Sans MS" pitchFamily="66" charset="0"/>
              </a:rPr>
              <a:t>  </a:t>
            </a:r>
            <a:r>
              <a:rPr lang="en-GB" sz="900" dirty="0" smtClean="0">
                <a:latin typeface="Comic Sans MS" pitchFamily="66" charset="0"/>
              </a:rPr>
              <a:t>special care must be taken over the use of </a:t>
            </a:r>
            <a:r>
              <a:rPr lang="en-GB" sz="900" b="1" dirty="0" smtClean="0">
                <a:latin typeface="Comic Sans MS" pitchFamily="66" charset="0"/>
              </a:rPr>
              <a:t>there, their </a:t>
            </a:r>
            <a:r>
              <a:rPr lang="en-GB" sz="900" dirty="0" smtClean="0">
                <a:latin typeface="Comic Sans MS" pitchFamily="66" charset="0"/>
              </a:rPr>
              <a:t>and </a:t>
            </a:r>
            <a:r>
              <a:rPr lang="en-GB" sz="900" b="1" dirty="0" smtClean="0">
                <a:latin typeface="Comic Sans MS" pitchFamily="66" charset="0"/>
              </a:rPr>
              <a:t>they’re </a:t>
            </a:r>
            <a:r>
              <a:rPr lang="en-GB" sz="900" dirty="0" smtClean="0">
                <a:latin typeface="Comic Sans MS" pitchFamily="66" charset="0"/>
              </a:rPr>
              <a:t>as they sound the same but are used quite differently: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There 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shows position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Your seat is over there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Their shows that ‘they’ own something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Their blazers are navy blue</a:t>
            </a:r>
          </a:p>
          <a:p>
            <a:pPr marL="182563" lvl="1">
              <a:buFont typeface="Wingdings" pitchFamily="2" charset="2"/>
              <a:buChar char="v"/>
            </a:pP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They’re 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is short for </a:t>
            </a:r>
            <a:r>
              <a:rPr lang="en-GB" sz="900" b="1" dirty="0" smtClean="0">
                <a:solidFill>
                  <a:schemeClr val="tx1"/>
                </a:solidFill>
                <a:latin typeface="Comic Sans MS" pitchFamily="66" charset="0"/>
              </a:rPr>
              <a:t>they are 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as in</a:t>
            </a: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en-GB" sz="900" i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They’re revising every day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203848" y="548680"/>
            <a:ext cx="2592288" cy="338554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latin typeface="Comic Sans MS" pitchFamily="66" charset="0"/>
              </a:rPr>
              <a:t>Can I use punctuation?</a:t>
            </a:r>
          </a:p>
        </p:txBody>
      </p:sp>
      <p:graphicFrame>
        <p:nvGraphicFramePr>
          <p:cNvPr id="40" name="Table 39"/>
          <p:cNvGraphicFramePr>
            <a:graphicFrameLocks noGrp="1"/>
          </p:cNvGraphicFramePr>
          <p:nvPr/>
        </p:nvGraphicFramePr>
        <p:xfrm>
          <a:off x="3131840" y="2564904"/>
          <a:ext cx="2736304" cy="4206240"/>
        </p:xfrm>
        <a:graphic>
          <a:graphicData uri="http://schemas.openxmlformats.org/drawingml/2006/table">
            <a:tbl>
              <a:tblPr/>
              <a:tblGrid>
                <a:gridCol w="726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8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Full stop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.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indicates that a sentence has finished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Comma</a:t>
                      </a:r>
                      <a:r>
                        <a:rPr lang="en-GB" sz="800" b="1" dirty="0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 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,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indicates a slight pause in a sentence, separates clauses in a complex sentence and items in a list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Question mark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?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goes at the end of a question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0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Exclamation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mark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!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goes at the end of a dramatic sentence to show surprise or shock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Apostrophe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‘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shows that letter(s) have been left out or indicates possession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Speech marks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“”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indicate direct speech, the exact words spoken or being quoted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Colon</a:t>
                      </a:r>
                      <a:r>
                        <a:rPr lang="en-GB" sz="8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: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introduces a list, a statement or a quote in a sentence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Semicolon </a:t>
                      </a:r>
                      <a:r>
                        <a:rPr lang="en-GB" sz="8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;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separates two sentences that are related and of equal importance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Dash / hyphen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-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separates extra information from the main clause by holding words apart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Brackets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( )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can be used like dashes, they separate off extra information from the main clause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Ellipsis</a:t>
                      </a:r>
                      <a:r>
                        <a:rPr lang="en-GB" sz="8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>
                          <a:solidFill>
                            <a:srgbClr val="FF00FF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…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solidFill>
                            <a:srgbClr val="000000"/>
                          </a:solidFill>
                          <a:latin typeface="Comic Sans MS"/>
                          <a:ea typeface="Calibri"/>
                          <a:cs typeface="TTE271E008t00"/>
                        </a:rPr>
                        <a:t>to show a passage of time, to hook the reader in and create suspense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1" name="Rectangle 40"/>
          <p:cNvSpPr/>
          <p:nvPr/>
        </p:nvSpPr>
        <p:spPr>
          <a:xfrm>
            <a:off x="323528" y="4941168"/>
            <a:ext cx="2664296" cy="1815882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numCol="1">
            <a:spAutoFit/>
          </a:bodyPr>
          <a:lstStyle/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Sound out the word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Think about how it looks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Think about a similar word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Is there a memory sentence for this word? (e.g. </a:t>
            </a:r>
            <a:r>
              <a:rPr lang="en-GB" sz="800" b="1" u="sng" dirty="0" smtClean="0">
                <a:latin typeface="Comic Sans MS" pitchFamily="66" charset="0"/>
              </a:rPr>
              <a:t>b</a:t>
            </a:r>
            <a:r>
              <a:rPr lang="en-GB" sz="800" dirty="0" smtClean="0">
                <a:latin typeface="Comic Sans MS" pitchFamily="66" charset="0"/>
              </a:rPr>
              <a:t>ig </a:t>
            </a:r>
            <a:r>
              <a:rPr lang="en-GB" sz="800" b="1" u="sng" dirty="0" smtClean="0">
                <a:latin typeface="Comic Sans MS" pitchFamily="66" charset="0"/>
              </a:rPr>
              <a:t>e</a:t>
            </a:r>
            <a:r>
              <a:rPr lang="en-GB" sz="800" dirty="0" smtClean="0">
                <a:latin typeface="Comic Sans MS" pitchFamily="66" charset="0"/>
              </a:rPr>
              <a:t>lephants </a:t>
            </a:r>
            <a:r>
              <a:rPr lang="en-GB" sz="800" b="1" u="sng" dirty="0" smtClean="0">
                <a:latin typeface="Comic Sans MS" pitchFamily="66" charset="0"/>
              </a:rPr>
              <a:t>c</a:t>
            </a:r>
            <a:r>
              <a:rPr lang="en-GB" sz="800" dirty="0" smtClean="0">
                <a:latin typeface="Comic Sans MS" pitchFamily="66" charset="0"/>
              </a:rPr>
              <a:t>annot </a:t>
            </a:r>
            <a:r>
              <a:rPr lang="en-GB" sz="800" b="1" u="sng" dirty="0" smtClean="0">
                <a:latin typeface="Comic Sans MS" pitchFamily="66" charset="0"/>
              </a:rPr>
              <a:t>a</a:t>
            </a:r>
            <a:r>
              <a:rPr lang="en-GB" sz="800" dirty="0" smtClean="0">
                <a:latin typeface="Comic Sans MS" pitchFamily="66" charset="0"/>
              </a:rPr>
              <a:t>lways </a:t>
            </a:r>
            <a:r>
              <a:rPr lang="en-GB" sz="800" b="1" u="sng" dirty="0" smtClean="0">
                <a:latin typeface="Comic Sans MS" pitchFamily="66" charset="0"/>
              </a:rPr>
              <a:t>u</a:t>
            </a:r>
            <a:r>
              <a:rPr lang="en-GB" sz="800" dirty="0" smtClean="0">
                <a:latin typeface="Comic Sans MS" pitchFamily="66" charset="0"/>
              </a:rPr>
              <a:t>se </a:t>
            </a:r>
            <a:r>
              <a:rPr lang="en-GB" sz="800" b="1" u="sng" dirty="0" smtClean="0">
                <a:latin typeface="Comic Sans MS" pitchFamily="66" charset="0"/>
              </a:rPr>
              <a:t>s</a:t>
            </a:r>
            <a:r>
              <a:rPr lang="en-GB" sz="800" dirty="0" smtClean="0">
                <a:latin typeface="Comic Sans MS" pitchFamily="66" charset="0"/>
              </a:rPr>
              <a:t>mall </a:t>
            </a:r>
            <a:r>
              <a:rPr lang="en-GB" sz="800" b="1" u="sng" dirty="0" smtClean="0">
                <a:latin typeface="Comic Sans MS" pitchFamily="66" charset="0"/>
              </a:rPr>
              <a:t>e</a:t>
            </a:r>
            <a:r>
              <a:rPr lang="en-GB" sz="800" dirty="0" smtClean="0">
                <a:latin typeface="Comic Sans MS" pitchFamily="66" charset="0"/>
              </a:rPr>
              <a:t>xits)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Find the word in a list – </a:t>
            </a:r>
            <a:endParaRPr lang="en-GB" sz="900" dirty="0" smtClean="0">
              <a:latin typeface="Comic Sans MS" pitchFamily="66" charset="0"/>
            </a:endParaRPr>
          </a:p>
          <a:p>
            <a:pPr marL="628650" lvl="1" indent="-171450">
              <a:buFont typeface="Courier New" pitchFamily="49" charset="0"/>
              <a:buChar char="o"/>
            </a:pPr>
            <a:r>
              <a:rPr lang="en-GB" sz="800" dirty="0" smtClean="0">
                <a:latin typeface="Comic Sans MS" pitchFamily="66" charset="0"/>
              </a:rPr>
              <a:t>Key words list</a:t>
            </a:r>
            <a:endParaRPr lang="en-GB" sz="900" dirty="0" smtClean="0">
              <a:latin typeface="Comic Sans MS" pitchFamily="66" charset="0"/>
            </a:endParaRPr>
          </a:p>
          <a:p>
            <a:pPr marL="628650" lvl="1" indent="-171450">
              <a:buFont typeface="Courier New" pitchFamily="49" charset="0"/>
              <a:buChar char="o"/>
            </a:pPr>
            <a:r>
              <a:rPr lang="en-GB" sz="800" dirty="0" smtClean="0">
                <a:latin typeface="Comic Sans MS" pitchFamily="66" charset="0"/>
              </a:rPr>
              <a:t>Frequently used words list</a:t>
            </a:r>
            <a:endParaRPr lang="en-GB" sz="900" dirty="0" smtClean="0">
              <a:latin typeface="Comic Sans MS" pitchFamily="66" charset="0"/>
            </a:endParaRPr>
          </a:p>
          <a:p>
            <a:pPr marL="628650" lvl="1" indent="-171450">
              <a:buFont typeface="Courier New" pitchFamily="49" charset="0"/>
              <a:buChar char="o"/>
            </a:pPr>
            <a:r>
              <a:rPr lang="en-GB" sz="800" dirty="0" smtClean="0">
                <a:latin typeface="Comic Sans MS" pitchFamily="66" charset="0"/>
              </a:rPr>
              <a:t>Your own word bank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Look it up in a dictionary/spellchecker</a:t>
            </a:r>
            <a:endParaRPr lang="en-GB" sz="900" dirty="0" smtClean="0">
              <a:latin typeface="Comic Sans MS" pitchFamily="66" charset="0"/>
            </a:endParaRPr>
          </a:p>
          <a:p>
            <a:pPr marL="177800" lvl="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Ask a friend or teacher</a:t>
            </a:r>
          </a:p>
          <a:p>
            <a:pPr marL="17780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To learn it: look, cover, write , check</a:t>
            </a:r>
          </a:p>
          <a:p>
            <a:pPr marL="177800" indent="-177800">
              <a:buFont typeface="Wingdings" pitchFamily="2" charset="2"/>
              <a:buChar char="q"/>
            </a:pPr>
            <a:r>
              <a:rPr lang="en-GB" sz="800" dirty="0" smtClean="0">
                <a:latin typeface="Comic Sans MS" pitchFamily="66" charset="0"/>
              </a:rPr>
              <a:t>Once you’ve solved it,  add the correct spelling to your own word bank.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83568" y="4581128"/>
            <a:ext cx="2016224" cy="27699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Comic Sans MS" pitchFamily="66" charset="0"/>
              </a:rPr>
              <a:t>Can I spell accurately?</a:t>
            </a:r>
          </a:p>
        </p:txBody>
      </p:sp>
      <p:graphicFrame>
        <p:nvGraphicFramePr>
          <p:cNvPr id="43" name="Table 42"/>
          <p:cNvGraphicFramePr>
            <a:graphicFrameLocks noGrp="1"/>
          </p:cNvGraphicFramePr>
          <p:nvPr/>
        </p:nvGraphicFramePr>
        <p:xfrm>
          <a:off x="3111335" y="2517569"/>
          <a:ext cx="2790701" cy="4286992"/>
        </p:xfrm>
        <a:graphic>
          <a:graphicData uri="http://schemas.openxmlformats.org/drawingml/2006/table">
            <a:tbl>
              <a:tblPr/>
              <a:tblGrid>
                <a:gridCol w="27907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869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mpd="sng">
                      <a:solidFill>
                        <a:schemeClr val="tx1"/>
                      </a:solidFill>
                      <a:prstDash val="solid"/>
                    </a:lnL>
                    <a:lnR w="28575" cmpd="sng">
                      <a:solidFill>
                        <a:schemeClr val="tx1"/>
                      </a:solidFill>
                      <a:prstDash val="solid"/>
                    </a:lnR>
                    <a:lnT w="28575" cmpd="sng">
                      <a:solidFill>
                        <a:schemeClr val="tx1"/>
                      </a:solidFill>
                      <a:prstDash val="solid"/>
                    </a:lnT>
                    <a:lnB w="28575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1211</Words>
  <Application>Microsoft Office PowerPoint</Application>
  <PresentationFormat>On-screen Show (4:3)</PresentationFormat>
  <Paragraphs>243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Comic Sans MS</vt:lpstr>
      <vt:lpstr>Courier New</vt:lpstr>
      <vt:lpstr>Times New Roman</vt:lpstr>
      <vt:lpstr>TTE271E008t00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Jenny</dc:creator>
  <cp:lastModifiedBy>S Warde</cp:lastModifiedBy>
  <cp:revision>82</cp:revision>
  <dcterms:created xsi:type="dcterms:W3CDTF">2012-02-07T19:17:36Z</dcterms:created>
  <dcterms:modified xsi:type="dcterms:W3CDTF">2022-09-09T16:02:22Z</dcterms:modified>
</cp:coreProperties>
</file>