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706" r:id="rId3"/>
    <p:sldId id="705" r:id="rId4"/>
    <p:sldId id="380" r:id="rId5"/>
    <p:sldId id="708" r:id="rId6"/>
    <p:sldId id="257" r:id="rId7"/>
    <p:sldId id="707" r:id="rId8"/>
    <p:sldId id="697" r:id="rId9"/>
    <p:sldId id="701" r:id="rId10"/>
    <p:sldId id="280" r:id="rId11"/>
    <p:sldId id="482" r:id="rId12"/>
    <p:sldId id="259" r:id="rId13"/>
    <p:sldId id="381" r:id="rId14"/>
    <p:sldId id="267" r:id="rId15"/>
    <p:sldId id="32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F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421"/>
  </p:normalViewPr>
  <p:slideViewPr>
    <p:cSldViewPr snapToGrid="0" snapToObjects="1">
      <p:cViewPr varScale="1">
        <p:scale>
          <a:sx n="72" d="100"/>
          <a:sy n="72"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122239-F924-244B-87DF-56FACB0B9631}"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6A4D1-7435-4941-B190-300A8FEE66DF}" type="slidenum">
              <a:rPr lang="en-US" smtClean="0"/>
              <a:t>‹#›</a:t>
            </a:fld>
            <a:endParaRPr lang="en-US"/>
          </a:p>
        </p:txBody>
      </p:sp>
    </p:spTree>
    <p:extLst>
      <p:ext uri="{BB962C8B-B14F-4D97-AF65-F5344CB8AC3E}">
        <p14:creationId xmlns:p14="http://schemas.microsoft.com/office/powerpoint/2010/main" val="258727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3</a:t>
            </a:fld>
            <a:endParaRPr lang="en-GB" dirty="0"/>
          </a:p>
        </p:txBody>
      </p:sp>
    </p:spTree>
    <p:extLst>
      <p:ext uri="{BB962C8B-B14F-4D97-AF65-F5344CB8AC3E}">
        <p14:creationId xmlns:p14="http://schemas.microsoft.com/office/powerpoint/2010/main" val="1056978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349054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8</a:t>
            </a:fld>
            <a:endParaRPr lang="en-GB" dirty="0"/>
          </a:p>
        </p:txBody>
      </p:sp>
    </p:spTree>
    <p:extLst>
      <p:ext uri="{BB962C8B-B14F-4D97-AF65-F5344CB8AC3E}">
        <p14:creationId xmlns:p14="http://schemas.microsoft.com/office/powerpoint/2010/main" val="3409455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b="1"/>
              <a:t>Gospel</a:t>
            </a:r>
            <a:endParaRPr lang="en-GB" b="0"/>
          </a:p>
          <a:p>
            <a:r>
              <a:rPr lang="en-GB" b="1"/>
              <a:t>John 14:15-21</a:t>
            </a:r>
            <a:endParaRPr lang="en-GB" b="0"/>
          </a:p>
          <a:p>
            <a:endParaRPr lang="en-GB"/>
          </a:p>
        </p:txBody>
      </p:sp>
      <p:sp>
        <p:nvSpPr>
          <p:cNvPr id="4" name="Slide Number Placeholder 3"/>
          <p:cNvSpPr>
            <a:spLocks noGrp="1"/>
          </p:cNvSpPr>
          <p:nvPr>
            <p:ph type="sldNum" sz="quarter" idx="10"/>
          </p:nvPr>
        </p:nvSpPr>
        <p:spPr/>
        <p:txBody>
          <a:bodyPr/>
          <a:lstStyle/>
          <a:p>
            <a:fld id="{28137389-81DE-4247-81EF-3A91920CC08D}" type="slidenum">
              <a:rPr lang="en-GB" smtClean="0"/>
              <a:t>11</a:t>
            </a:fld>
            <a:endParaRPr lang="en-GB"/>
          </a:p>
        </p:txBody>
      </p:sp>
    </p:spTree>
    <p:extLst>
      <p:ext uri="{BB962C8B-B14F-4D97-AF65-F5344CB8AC3E}">
        <p14:creationId xmlns:p14="http://schemas.microsoft.com/office/powerpoint/2010/main" val="4058498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13</a:t>
            </a:fld>
            <a:endParaRPr lang="en-GB"/>
          </a:p>
        </p:txBody>
      </p:sp>
    </p:spTree>
    <p:extLst>
      <p:ext uri="{BB962C8B-B14F-4D97-AF65-F5344CB8AC3E}">
        <p14:creationId xmlns:p14="http://schemas.microsoft.com/office/powerpoint/2010/main" val="184005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C6F1-F6A4-4A0D-950C-40E90C3D7D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8F9F4-00E0-4A6B-A96E-E37BD0C73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55D487-24CB-46F2-A497-BE9805EBEC3B}"/>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40657195-75AB-4623-8D3F-635F10184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2260-EC31-40E3-8B12-FE06128818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158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6167A-BFC3-43D9-A102-349957385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EB80AD-4135-4B19-A801-607FD7F18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CA16B-053A-4618-8583-87048C2CC36A}"/>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353CD953-DB93-4EEE-B252-EC8E18C465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3B172-8209-4199-803B-B93800DFD5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90779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67B4F-9F4D-4C64-AB51-6871ECE2A9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A0DAE5-BE1D-4E9E-B6DF-DC711949B2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AF526D-4617-4768-A386-0E43B74849DD}"/>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0E402888-898E-47FA-B5DF-067E5D910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E4532-C1FE-4ECA-9C50-BC80A4890814}"/>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78165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A8F3-964E-4B47-B807-6066FE8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9A012-491C-4713-8C65-E93B6ABD72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D01EB-B662-49A9-867E-B2F742A50E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732E0A-ABBD-4A09-8E5B-72444C930679}"/>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F731808D-D68F-4EBF-9606-1629FABCD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BA0B8E-B0E1-4120-B3E6-606B05E509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73228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65B2-9E45-4FBA-A61D-24DAF24A71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92D746-8203-4516-9777-80AF937DB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B2BFE3-2615-4366-A7BD-8A602AF4DF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BF69DE-E1CF-4455-A523-4CB5B0EABD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69E845B-5757-42F3-B918-C5271DC5EF5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C7AA60-0470-40C8-9965-451A6DD3920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8" name="Footer Placeholder 7">
            <a:extLst>
              <a:ext uri="{FF2B5EF4-FFF2-40B4-BE49-F238E27FC236}">
                <a16:creationId xmlns:a16="http://schemas.microsoft.com/office/drawing/2014/main" id="{AF4BB986-865C-42DB-9299-2AD23632E3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BB17ED-DB01-4684-9325-3232C198B97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4941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F714-9A6D-4276-81AB-BA94E132D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4CC2D8-C225-4BDA-9EB5-7C559BFEE61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4" name="Footer Placeholder 3">
            <a:extLst>
              <a:ext uri="{FF2B5EF4-FFF2-40B4-BE49-F238E27FC236}">
                <a16:creationId xmlns:a16="http://schemas.microsoft.com/office/drawing/2014/main" id="{92B70130-3D64-428A-AFB3-72F6582807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75D104-085A-43FF-9495-3CC314B440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25761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4D9072-FF2D-4B7D-BC71-B2680508616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3" name="Footer Placeholder 2">
            <a:extLst>
              <a:ext uri="{FF2B5EF4-FFF2-40B4-BE49-F238E27FC236}">
                <a16:creationId xmlns:a16="http://schemas.microsoft.com/office/drawing/2014/main" id="{11FBFA78-5D98-4A98-8520-919F42AA7C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92CF1F-EEF6-4232-8923-A492466BC3D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04515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60D1-5FC8-466B-8C37-CA60DAB00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5FAE32-F6AD-4395-8F3A-A6AB0B1E7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7B1DC7-404E-4EE0-B17C-E1DD7744E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723081-3F98-49B5-8FEC-D77C317717E7}"/>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DE1C75B-AABB-4474-ABAA-B7EFDD42F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D7BC15-EB29-4387-9A20-7AD96B830F1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4930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21BB-9368-4530-833C-5C85A8E35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847BD0-7C23-4D87-9FA9-F13457318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387F7A9-6A7D-4163-8337-58F30AB43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1764A-ADBE-4239-AA98-19414772FDFC}"/>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A505EE9-1FA8-4F7C-8FAF-CC62CB2CD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1713A-DBE1-4CFD-8E2F-F3DA18D6334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50443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0294-8684-462E-B11E-8D86F814DA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8158CF-B330-4FEA-B7F3-A3ED4428E9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4CFAA0-2DAD-43C2-9388-F0D29C8C2360}"/>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E05C8FA8-432E-476E-B5DE-A1CA30EB3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88DF5-50C2-4689-BE24-9F707F604F55}"/>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33668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1DC5-465E-4922-99A7-F16689DCB3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9A950-1985-416A-827C-C4B0801C7AC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726AF-7609-4AB2-AB40-1AA18C1C68BF}"/>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C2E5D4F5-CA79-4F1F-B3AD-D830D582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5FAD5-1A52-481E-83C5-A86D1375454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76235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C33847-3E34-42C9-824C-F6346CB13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5FEE7-4D0F-4698-963C-6905D15CCD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D80CF-16AD-4697-B3F4-61EA7066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77D81FFB-3E2A-4410-905E-893BA5805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BCFD1-EBCC-4158-AE82-517F663B1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1655087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12"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dirty="0">
                <a:latin typeface="Century Gothic" panose="020B0502020202020204" pitchFamily="34" charset="0"/>
              </a:rPr>
              <a:t>Sacred Spaces P</a:t>
            </a:r>
            <a:r>
              <a:rPr lang="en-GB" sz="4000" dirty="0">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dirty="0">
                <a:latin typeface="Century Gothic" panose="020B0502020202020204" pitchFamily="34" charset="0"/>
              </a:rPr>
              <a:t>Week commencing: </a:t>
            </a:r>
          </a:p>
          <a:p>
            <a:pPr algn="ctr"/>
            <a:r>
              <a:rPr lang="en-GB" sz="4800" dirty="0">
                <a:latin typeface="Century Gothic" panose="020B0502020202020204" pitchFamily="34" charset="0"/>
              </a:rPr>
              <a:t>26th  January</a:t>
            </a:r>
            <a:endParaRPr lang="en-GB" sz="4000" dirty="0">
              <a:latin typeface="Century Gothic" panose="020B0502020202020204" pitchFamily="34" charset="0"/>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878006" y="3517950"/>
            <a:ext cx="5842941"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are growing to be </a:t>
            </a:r>
            <a:r>
              <a:rPr lang="en-GB" sz="2400" b="1" dirty="0">
                <a:solidFill>
                  <a:srgbClr val="00B0F0"/>
                </a:solidFill>
                <a:effectLst/>
                <a:latin typeface="Century Gothic" panose="020B0502020202020204" pitchFamily="34" charset="0"/>
                <a:ea typeface="Calibri" panose="020F0502020204030204" pitchFamily="34" charset="0"/>
              </a:rPr>
              <a:t>curious</a:t>
            </a:r>
            <a:r>
              <a:rPr lang="en-GB" sz="2400" dirty="0">
                <a:effectLst/>
                <a:latin typeface="Century Gothic" panose="020B0502020202020204" pitchFamily="34" charset="0"/>
                <a:ea typeface="Calibri" panose="020F0502020204030204" pitchFamily="34" charset="0"/>
              </a:rPr>
              <a:t> about everything; and </a:t>
            </a:r>
            <a:r>
              <a:rPr lang="en-GB" sz="2400" b="1" dirty="0">
                <a:solidFill>
                  <a:srgbClr val="00B0F0"/>
                </a:solidFill>
                <a:effectLst/>
                <a:latin typeface="Century Gothic" panose="020B0502020202020204" pitchFamily="34" charset="0"/>
                <a:ea typeface="Calibri" panose="020F0502020204030204" pitchFamily="34" charset="0"/>
              </a:rPr>
              <a:t>active</a:t>
            </a:r>
            <a:r>
              <a:rPr lang="en-GB" sz="2400" dirty="0">
                <a:effectLst/>
                <a:latin typeface="Century Gothic" panose="020B0502020202020204" pitchFamily="34" charset="0"/>
                <a:ea typeface="Calibri" panose="020F0502020204030204" pitchFamily="34" charset="0"/>
              </a:rPr>
              <a:t> in our engagement with the world, changing what we can for the better.</a:t>
            </a:r>
            <a:r>
              <a:rPr lang="en-GB" sz="2400" dirty="0">
                <a:effectLst/>
                <a:latin typeface="Century Gothic" panose="020B0502020202020204" pitchFamily="34" charset="0"/>
              </a:rPr>
              <a:t> </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Document 34">
            <a:extLst>
              <a:ext uri="{FF2B5EF4-FFF2-40B4-BE49-F238E27FC236}">
                <a16:creationId xmlns:a16="http://schemas.microsoft.com/office/drawing/2014/main" id="{531824E5-72F1-184D-9CFB-B04C7D1EEE7A}"/>
              </a:ext>
            </a:extLst>
          </p:cNvPr>
          <p:cNvSpPr/>
          <p:nvPr/>
        </p:nvSpPr>
        <p:spPr>
          <a:xfrm rot="5400000" flipH="1">
            <a:off x="8458737" y="3175099"/>
            <a:ext cx="6912342" cy="554184"/>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ocument 25">
            <a:extLst>
              <a:ext uri="{FF2B5EF4-FFF2-40B4-BE49-F238E27FC236}">
                <a16:creationId xmlns:a16="http://schemas.microsoft.com/office/drawing/2014/main" id="{7334333B-18BE-894E-8305-936E2874C3E9}"/>
              </a:ext>
            </a:extLst>
          </p:cNvPr>
          <p:cNvSpPr/>
          <p:nvPr/>
        </p:nvSpPr>
        <p:spPr>
          <a:xfrm rot="10800000">
            <a:off x="5386385" y="5391182"/>
            <a:ext cx="6805613" cy="1470275"/>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4A39346-7DD5-7A4A-91B1-F5645042DEC9}"/>
              </a:ext>
            </a:extLst>
          </p:cNvPr>
          <p:cNvSpPr txBox="1"/>
          <p:nvPr/>
        </p:nvSpPr>
        <p:spPr>
          <a:xfrm>
            <a:off x="5386383" y="5721178"/>
            <a:ext cx="6805612" cy="1077218"/>
          </a:xfrm>
          <a:prstGeom prst="rect">
            <a:avLst/>
          </a:prstGeom>
          <a:noFill/>
        </p:spPr>
        <p:txBody>
          <a:bodyPr wrap="square" rtlCol="0">
            <a:spAutoFit/>
          </a:bodyPr>
          <a:lstStyle/>
          <a:p>
            <a:pPr algn="ctr"/>
            <a:r>
              <a:rPr lang="en-US" sz="2400" b="1" i="1" dirty="0">
                <a:latin typeface="Century Gothic" panose="020B0502020202020204" pitchFamily="34" charset="0"/>
              </a:rPr>
              <a:t>Curious and Active</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1028" name="Picture 4" descr="Virtues – St. Mary's &amp; St. Patrick's Catholic Primary School">
            <a:extLst>
              <a:ext uri="{FF2B5EF4-FFF2-40B4-BE49-F238E27FC236}">
                <a16:creationId xmlns:a16="http://schemas.microsoft.com/office/drawing/2014/main" id="{2AD4C401-EB1C-7147-AC17-CEDCAFD9D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385" y="0"/>
            <a:ext cx="3380067" cy="35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7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ow can I muster up the courage to pursue religious life? | A Nun's Life  Ministry">
            <a:extLst>
              <a:ext uri="{FF2B5EF4-FFF2-40B4-BE49-F238E27FC236}">
                <a16:creationId xmlns:a16="http://schemas.microsoft.com/office/drawing/2014/main" id="{DDB6A819-A0D1-C24C-9A1D-92343BE280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0236" y="-296562"/>
            <a:ext cx="7911662" cy="626562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86339537-3EFD-4081-9858-AC61F89B072E}"/>
              </a:ext>
            </a:extLst>
          </p:cNvPr>
          <p:cNvSpPr/>
          <p:nvPr/>
        </p:nvSpPr>
        <p:spPr>
          <a:xfrm>
            <a:off x="168513" y="-41191"/>
            <a:ext cx="4463742" cy="5925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3356756" y="3024989"/>
            <a:ext cx="6958439" cy="787422"/>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lowchart: Document 12"/>
          <p:cNvSpPr/>
          <p:nvPr/>
        </p:nvSpPr>
        <p:spPr>
          <a:xfrm rot="16200000">
            <a:off x="761892" y="2577415"/>
            <a:ext cx="6854169" cy="1616957"/>
          </a:xfrm>
          <a:prstGeom prst="flowChartDocument">
            <a:avLst/>
          </a:prstGeom>
          <a:solidFill>
            <a:srgbClr val="00B0F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344598" cy="1295396"/>
          </a:xfrm>
          <a:prstGeom prst="flowChartDocument">
            <a:avLst/>
          </a:prstGeom>
          <a:solidFill>
            <a:schemeClr val="accent6"/>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848479" y="5686382"/>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b="1" i="0" dirty="0">
                <a:solidFill>
                  <a:schemeClr val="bg1"/>
                </a:solidFill>
                <a:effectLst/>
                <a:latin typeface="Century Gothic" panose="020B0502020202020204" pitchFamily="34" charset="0"/>
              </a:rPr>
              <a:t>3</a:t>
            </a:r>
            <a:r>
              <a:rPr lang="en-GB" sz="4800" b="1" i="0" baseline="30000" dirty="0">
                <a:solidFill>
                  <a:schemeClr val="bg1"/>
                </a:solidFill>
                <a:effectLst/>
                <a:latin typeface="Century Gothic" panose="020B0502020202020204" pitchFamily="34" charset="0"/>
              </a:rPr>
              <a:t>rd</a:t>
            </a:r>
            <a:r>
              <a:rPr lang="en-GB" sz="4800" b="1" i="0" dirty="0">
                <a:solidFill>
                  <a:schemeClr val="bg1"/>
                </a:solidFill>
                <a:effectLst/>
                <a:latin typeface="Century Gothic" panose="020B0502020202020204" pitchFamily="34" charset="0"/>
              </a:rPr>
              <a:t> Sunday in Ordinary Time</a:t>
            </a:r>
          </a:p>
        </p:txBody>
      </p:sp>
      <p:sp>
        <p:nvSpPr>
          <p:cNvPr id="14" name="TextBox 13">
            <a:extLst>
              <a:ext uri="{FF2B5EF4-FFF2-40B4-BE49-F238E27FC236}">
                <a16:creationId xmlns:a16="http://schemas.microsoft.com/office/drawing/2014/main" id="{E7D500FC-D8B4-4040-B130-9C146FB5DFE4}"/>
              </a:ext>
            </a:extLst>
          </p:cNvPr>
          <p:cNvSpPr txBox="1"/>
          <p:nvPr/>
        </p:nvSpPr>
        <p:spPr>
          <a:xfrm>
            <a:off x="543692" y="1141227"/>
            <a:ext cx="4525968" cy="2800767"/>
          </a:xfrm>
          <a:prstGeom prst="rect">
            <a:avLst/>
          </a:prstGeom>
          <a:noFill/>
        </p:spPr>
        <p:txBody>
          <a:bodyPr wrap="square" lIns="91440" tIns="45720" rIns="91440" bIns="45720" rtlCol="0" anchor="t">
            <a:spAutoFit/>
          </a:bodyPr>
          <a:lstStyle/>
          <a:p>
            <a:pPr algn="ctr"/>
            <a:r>
              <a:rPr lang="en-GB" sz="8800" b="1" i="1" dirty="0">
                <a:effectLst>
                  <a:outerShdw blurRad="38100" dist="38100" dir="2700000" algn="tl">
                    <a:srgbClr val="000000">
                      <a:alpha val="43137"/>
                    </a:srgbClr>
                  </a:outerShdw>
                </a:effectLst>
                <a:latin typeface="Century Gothic" panose="020B0502020202020204" pitchFamily="34" charset="0"/>
              </a:rPr>
              <a:t>‘</a:t>
            </a:r>
            <a:r>
              <a:rPr lang="en-GB" sz="8800" b="1" i="1" dirty="0">
                <a:latin typeface="Century Gothic" panose="020B0502020202020204" pitchFamily="34" charset="0"/>
              </a:rPr>
              <a:t>Follow me</a:t>
            </a:r>
            <a:r>
              <a:rPr lang="en-GB" sz="8800" b="1" i="1" dirty="0">
                <a:effectLst>
                  <a:outerShdw blurRad="38100" dist="38100" dir="2700000" algn="tl">
                    <a:srgbClr val="000000">
                      <a:alpha val="43137"/>
                    </a:srgbClr>
                  </a:outerShdw>
                </a:effectLst>
                <a:latin typeface="Century Gothic" panose="020B0502020202020204" pitchFamily="34" charset="0"/>
              </a:rPr>
              <a:t>’</a:t>
            </a:r>
          </a:p>
        </p:txBody>
      </p:sp>
    </p:spTree>
    <p:extLst>
      <p:ext uri="{BB962C8B-B14F-4D97-AF65-F5344CB8AC3E}">
        <p14:creationId xmlns:p14="http://schemas.microsoft.com/office/powerpoint/2010/main" val="13341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C768D690-6F8C-6A46-A1EA-208661BB455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7675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Document 13">
            <a:extLst>
              <a:ext uri="{FF2B5EF4-FFF2-40B4-BE49-F238E27FC236}">
                <a16:creationId xmlns:a16="http://schemas.microsoft.com/office/drawing/2014/main" id="{CB1C4FB9-C435-9349-921D-A2C7753D4467}"/>
              </a:ext>
            </a:extLst>
          </p:cNvPr>
          <p:cNvSpPr/>
          <p:nvPr/>
        </p:nvSpPr>
        <p:spPr>
          <a:xfrm>
            <a:off x="296926" y="-40562"/>
            <a:ext cx="11366537" cy="1450477"/>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93608"/>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838200" y="85528"/>
            <a:ext cx="10515600" cy="1325563"/>
          </a:xfrm>
        </p:spPr>
        <p:txBody>
          <a:bodyPr>
            <a:normAutofit/>
          </a:bodyPr>
          <a:lstStyle/>
          <a:p>
            <a:pPr algn="ctr"/>
            <a:r>
              <a:rPr lang="en-GB" sz="4000" i="1" dirty="0">
                <a:latin typeface="Century Gothic" panose="020B0502020202020204" pitchFamily="34" charset="0"/>
              </a:rPr>
              <a:t>Let us remember that we are in the Holy Presence of God...</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1815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5632311"/>
          </a:xfrm>
          <a:prstGeom prst="rect">
            <a:avLst/>
          </a:prstGeom>
          <a:noFill/>
        </p:spPr>
        <p:txBody>
          <a:bodyPr wrap="square" lIns="91440" tIns="45720" rIns="91440" bIns="45720" rtlCol="0" anchor="t">
            <a:spAutoFit/>
          </a:bodyPr>
          <a:lstStyle/>
          <a:p>
            <a:pPr algn="ctr"/>
            <a:r>
              <a:rPr lang="en-GB" sz="7000" b="1" dirty="0">
                <a:latin typeface="Century Gothic" panose="020B0502020202020204" pitchFamily="34" charset="0"/>
              </a:rPr>
              <a:t>A reading </a:t>
            </a:r>
          </a:p>
          <a:p>
            <a:pPr algn="ctr"/>
            <a:r>
              <a:rPr lang="en-GB" sz="7000" b="1" dirty="0">
                <a:latin typeface="Century Gothic" panose="020B0502020202020204" pitchFamily="34" charset="0"/>
              </a:rPr>
              <a:t>from</a:t>
            </a:r>
          </a:p>
          <a:p>
            <a:pPr algn="ctr"/>
            <a:r>
              <a:rPr lang="en-GB" sz="7000" b="1" dirty="0">
                <a:latin typeface="Century Gothic" panose="020B0502020202020204" pitchFamily="34" charset="0"/>
              </a:rPr>
              <a:t>THE GOSPEL</a:t>
            </a:r>
          </a:p>
          <a:p>
            <a:pPr algn="ctr"/>
            <a:r>
              <a:rPr lang="en-GB" sz="7000" b="1" dirty="0">
                <a:latin typeface="Century Gothic" panose="020B0502020202020204" pitchFamily="34" charset="0"/>
              </a:rPr>
              <a:t>According to</a:t>
            </a:r>
          </a:p>
          <a:p>
            <a:pPr algn="ctr"/>
            <a:r>
              <a:rPr lang="en-GB" sz="8000" b="1" i="1" dirty="0">
                <a:solidFill>
                  <a:srgbClr val="FF0000"/>
                </a:solidFill>
                <a:latin typeface="Century Gothic" panose="020B0502020202020204" pitchFamily="34" charset="0"/>
              </a:rPr>
              <a:t>MATTHEW</a:t>
            </a:r>
          </a:p>
        </p:txBody>
      </p:sp>
      <p:pic>
        <p:nvPicPr>
          <p:cNvPr id="1026" name="Picture 2" descr="Matthew's Gospel and getting things in order | Making an ass of myself">
            <a:extLst>
              <a:ext uri="{FF2B5EF4-FFF2-40B4-BE49-F238E27FC236}">
                <a16:creationId xmlns:a16="http://schemas.microsoft.com/office/drawing/2014/main" id="{CC3C8959-887A-1CAD-CC92-E740755DC8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269" y="-1"/>
            <a:ext cx="5423731" cy="6983345"/>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033587" flipH="1">
            <a:off x="3024549" y="3164054"/>
            <a:ext cx="7406539" cy="91639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7204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1" y="-50220"/>
            <a:ext cx="8155458" cy="6986528"/>
          </a:xfrm>
          <a:prstGeom prst="rect">
            <a:avLst/>
          </a:prstGeom>
          <a:blipFill>
            <a:blip r:embed="rId2"/>
            <a:tile tx="0" ty="0" sx="100000" sy="100000" flip="none" algn="tl"/>
          </a:blipFill>
        </p:spPr>
        <p:txBody>
          <a:bodyPr wrap="square">
            <a:spAutoFit/>
          </a:bodyPr>
          <a:lstStyle/>
          <a:p>
            <a:pPr algn="l"/>
            <a:r>
              <a:rPr lang="en-GB" sz="3200" b="0" i="0" dirty="0">
                <a:solidFill>
                  <a:srgbClr val="000000"/>
                </a:solidFill>
                <a:effectLst/>
                <a:latin typeface="Century Gothic" panose="020B0502020202020204" pitchFamily="34" charset="0"/>
              </a:rPr>
              <a:t>When Jesus heard that John had been put in prison, he went away to Galilee. </a:t>
            </a:r>
          </a:p>
          <a:p>
            <a:pPr algn="l"/>
            <a:r>
              <a:rPr lang="en-GB" sz="3200" b="0" i="0" dirty="0">
                <a:solidFill>
                  <a:srgbClr val="000000"/>
                </a:solidFill>
                <a:effectLst/>
                <a:latin typeface="Century Gothic" panose="020B0502020202020204" pitchFamily="34" charset="0"/>
              </a:rPr>
              <a:t>From that time Jesus began to preach his message: “Turn away from your sins, because the Kingdom of heaven is near!”</a:t>
            </a:r>
          </a:p>
          <a:p>
            <a:pPr algn="l"/>
            <a:r>
              <a:rPr lang="en-GB" sz="3200" b="0" i="0" dirty="0">
                <a:solidFill>
                  <a:srgbClr val="000000"/>
                </a:solidFill>
                <a:effectLst/>
                <a:latin typeface="Century Gothic" panose="020B0502020202020204" pitchFamily="34" charset="0"/>
              </a:rPr>
              <a:t>As Jesus walked along the shore of Lake Galilee, he saw two brothers who were fishermen, Simon (called Peter) and his brother Andrew, catching fish in the lake with a net. Jesus said to them, “Come with me, and I will teach you to catch people.” At once they left their nets and went with him.</a:t>
            </a:r>
          </a:p>
        </p:txBody>
      </p:sp>
      <p:pic>
        <p:nvPicPr>
          <p:cNvPr id="3080" name="Picture 8" descr="Matthew 4:12-23 “What is a Disciple to do?” – With all my soul">
            <a:extLst>
              <a:ext uri="{FF2B5EF4-FFF2-40B4-BE49-F238E27FC236}">
                <a16:creationId xmlns:a16="http://schemas.microsoft.com/office/drawing/2014/main" id="{940BDA9F-192E-2C4C-9AC7-0DCFA4467FD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850" r="25323"/>
          <a:stretch/>
        </p:blipFill>
        <p:spPr bwMode="auto">
          <a:xfrm>
            <a:off x="8001893" y="-64264"/>
            <a:ext cx="4190107" cy="6986528"/>
          </a:xfrm>
          <a:prstGeom prst="rect">
            <a:avLst/>
          </a:prstGeom>
          <a:noFill/>
          <a:extLst>
            <a:ext uri="{909E8E84-426E-40DD-AFC4-6F175D3DCCD1}">
              <a14:hiddenFill xmlns:a14="http://schemas.microsoft.com/office/drawing/2010/main">
                <a:solidFill>
                  <a:srgbClr val="FFFFFF"/>
                </a:solidFill>
              </a14:hiddenFill>
            </a:ext>
          </a:extLst>
        </p:spPr>
      </p:pic>
      <p:sp>
        <p:nvSpPr>
          <p:cNvPr id="5" name="Flowchart: Document 34">
            <a:extLst>
              <a:ext uri="{FF2B5EF4-FFF2-40B4-BE49-F238E27FC236}">
                <a16:creationId xmlns:a16="http://schemas.microsoft.com/office/drawing/2014/main" id="{57470790-4A9D-2F45-94EE-AC37ABEF59C5}"/>
              </a:ext>
            </a:extLst>
          </p:cNvPr>
          <p:cNvSpPr/>
          <p:nvPr/>
        </p:nvSpPr>
        <p:spPr>
          <a:xfrm rot="16200000" flipH="1">
            <a:off x="4747219" y="3168033"/>
            <a:ext cx="6986528" cy="521938"/>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6587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6B8207D-A345-924F-AB25-0576130A4AB5}"/>
              </a:ext>
            </a:extLst>
          </p:cNvPr>
          <p:cNvSpPr txBox="1"/>
          <p:nvPr/>
        </p:nvSpPr>
        <p:spPr>
          <a:xfrm>
            <a:off x="-1" y="0"/>
            <a:ext cx="7142205" cy="6986528"/>
          </a:xfrm>
          <a:prstGeom prst="rect">
            <a:avLst/>
          </a:prstGeom>
          <a:blipFill>
            <a:blip r:embed="rId2"/>
            <a:tile tx="0" ty="0" sx="100000" sy="100000" flip="none" algn="tl"/>
          </a:blipFill>
        </p:spPr>
        <p:txBody>
          <a:bodyPr wrap="square">
            <a:spAutoFit/>
          </a:bodyPr>
          <a:lstStyle/>
          <a:p>
            <a:pPr algn="l"/>
            <a:r>
              <a:rPr lang="en-GB" sz="3200" b="0" i="0" dirty="0">
                <a:solidFill>
                  <a:srgbClr val="000000"/>
                </a:solidFill>
                <a:effectLst/>
                <a:latin typeface="Century Gothic" panose="020B0502020202020204" pitchFamily="34" charset="0"/>
              </a:rPr>
              <a:t>He went on and saw two other brothers, James and John, the sons of Zebedee. They were in their boat with their father Zebedee, getting their nets ready. Jesus called them, and at once they left the boat and their father, and went with him.</a:t>
            </a:r>
          </a:p>
          <a:p>
            <a:pPr algn="l"/>
            <a:r>
              <a:rPr lang="en-GB" sz="3200" b="0" i="0" dirty="0">
                <a:solidFill>
                  <a:srgbClr val="000000"/>
                </a:solidFill>
                <a:effectLst/>
                <a:latin typeface="Century Gothic" panose="020B0502020202020204" pitchFamily="34" charset="0"/>
              </a:rPr>
              <a:t>Jesus went all over Galilee, teaching in the synagogues, preaching the Good News about the Kingdom, and healing people who had all kinds of disease and sickness. </a:t>
            </a:r>
            <a:r>
              <a:rPr lang="en-GB" sz="2000" b="0" i="0" dirty="0">
                <a:solidFill>
                  <a:srgbClr val="000000"/>
                </a:solidFill>
                <a:effectLst/>
                <a:latin typeface="Century Gothic" panose="020B0502020202020204" pitchFamily="34" charset="0"/>
              </a:rPr>
              <a:t>Matthew 4, 12-23</a:t>
            </a:r>
            <a:endParaRPr lang="en-GB" sz="2000" dirty="0">
              <a:effectLst/>
              <a:latin typeface="Century Gothic" panose="020B0502020202020204" pitchFamily="34" charset="0"/>
            </a:endParaRPr>
          </a:p>
        </p:txBody>
      </p:sp>
      <p:pic>
        <p:nvPicPr>
          <p:cNvPr id="4098" name="Picture 2" descr="Page 30 | God life Images - Free Download on Freepik">
            <a:extLst>
              <a:ext uri="{FF2B5EF4-FFF2-40B4-BE49-F238E27FC236}">
                <a16:creationId xmlns:a16="http://schemas.microsoft.com/office/drawing/2014/main" id="{A357C2CD-27A6-F143-BB65-A904F0EE29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79" r="12763"/>
          <a:stretch/>
        </p:blipFill>
        <p:spPr bwMode="auto">
          <a:xfrm>
            <a:off x="7569324" y="-24714"/>
            <a:ext cx="4960425"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34">
            <a:extLst>
              <a:ext uri="{FF2B5EF4-FFF2-40B4-BE49-F238E27FC236}">
                <a16:creationId xmlns:a16="http://schemas.microsoft.com/office/drawing/2014/main" id="{3ACB9816-DBF7-7C48-AE91-E4456B20D656}"/>
              </a:ext>
            </a:extLst>
          </p:cNvPr>
          <p:cNvSpPr/>
          <p:nvPr/>
        </p:nvSpPr>
        <p:spPr>
          <a:xfrm rot="16200000" flipH="1">
            <a:off x="4159748" y="2919257"/>
            <a:ext cx="6958439" cy="1123300"/>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16797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7243" y="1094936"/>
            <a:ext cx="12192000" cy="584775"/>
          </a:xfrm>
          <a:prstGeom prst="rect">
            <a:avLst/>
          </a:prstGeom>
          <a:solidFill>
            <a:srgbClr val="FFC000"/>
          </a:solidFill>
        </p:spPr>
        <p:txBody>
          <a:bodyPr wrap="square" lIns="91440" tIns="45720" rIns="91440" bIns="45720" rtlCol="0" anchor="t">
            <a:spAutoFit/>
          </a:bodyPr>
          <a:lstStyle/>
          <a:p>
            <a:r>
              <a:rPr lang="en-GB" sz="3200" b="1" i="1" dirty="0">
                <a:solidFill>
                  <a:srgbClr val="FF0000"/>
                </a:solidFill>
                <a:effectLst/>
                <a:latin typeface="Century Gothic" panose="020B0502020202020204" pitchFamily="34" charset="0"/>
              </a:rPr>
              <a:t>“Come with me, and I will teach you to catch people.” </a:t>
            </a:r>
          </a:p>
        </p:txBody>
      </p:sp>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27243" y="1919902"/>
            <a:ext cx="12192000" cy="1526576"/>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p:cNvSpPr/>
          <p:nvPr/>
        </p:nvSpPr>
        <p:spPr>
          <a:xfrm>
            <a:off x="-27028" y="3398381"/>
            <a:ext cx="12191785" cy="35015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17394" y="85306"/>
            <a:ext cx="12209394" cy="769441"/>
          </a:xfrm>
          <a:prstGeom prst="rect">
            <a:avLst/>
          </a:prstGeom>
          <a:solidFill>
            <a:schemeClr val="bg1"/>
          </a:solidFill>
        </p:spPr>
        <p:txBody>
          <a:bodyPr wrap="square" rtlCol="0">
            <a:spAutoFit/>
          </a:bodyPr>
          <a:lstStyle/>
          <a:p>
            <a:pPr algn="ctr"/>
            <a:r>
              <a:rPr lang="en-GB" sz="4400" b="1" i="1" dirty="0">
                <a:solidFill>
                  <a:srgbClr val="FFC000"/>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1233047" y="2136837"/>
            <a:ext cx="10575071" cy="4401205"/>
          </a:xfrm>
          <a:prstGeom prst="rect">
            <a:avLst/>
          </a:prstGeom>
          <a:noFill/>
        </p:spPr>
        <p:txBody>
          <a:bodyPr wrap="square" lIns="91440" tIns="45720" rIns="91440" bIns="45720" rtlCol="0" anchor="t">
            <a:spAutoFit/>
          </a:bodyPr>
          <a:lstStyle/>
          <a:p>
            <a:pPr algn="l"/>
            <a:r>
              <a:rPr lang="en-GB" sz="2800" b="0" i="0" dirty="0">
                <a:solidFill>
                  <a:srgbClr val="000000"/>
                </a:solidFill>
                <a:effectLst/>
                <a:latin typeface="Century Gothic" panose="020B0502020202020204" pitchFamily="34" charset="0"/>
              </a:rPr>
              <a:t>In this Gospel passage, Jesus begins preaching and calling his first followers. He brings light to Galilee, a place people often forgot. He tells them to turn their lives around and follow him. His message is simple but clear: the kingdom of heaven is close. Jesus invites ordinary fishermen to follow Him men who were not considered good enough by normal standards. They leave everything to follow Him because they see this as an incredible opportunity. This shows us that God does not choose people based on their skills or knowledge but calls them us just as we are. </a:t>
            </a:r>
            <a:endParaRPr lang="en-GB" sz="2500" b="0" i="0" dirty="0">
              <a:solidFill>
                <a:srgbClr val="000000"/>
              </a:solidFill>
              <a:effectLst/>
              <a:latin typeface="Century Gothic" panose="020B0502020202020204" pitchFamily="34" charset="0"/>
            </a:endParaRPr>
          </a:p>
        </p:txBody>
      </p:sp>
    </p:spTree>
    <p:extLst>
      <p:ext uri="{BB962C8B-B14F-4D97-AF65-F5344CB8AC3E}">
        <p14:creationId xmlns:p14="http://schemas.microsoft.com/office/powerpoint/2010/main" val="25045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148260" y="856357"/>
            <a:ext cx="6030097" cy="5663089"/>
          </a:xfrm>
          <a:prstGeom prst="rect">
            <a:avLst/>
          </a:prstGeom>
          <a:noFill/>
        </p:spPr>
        <p:txBody>
          <a:bodyPr wrap="square">
            <a:spAutoFit/>
          </a:bodyPr>
          <a:lstStyle/>
          <a:p>
            <a:r>
              <a:rPr lang="en-GB" sz="2800" dirty="0">
                <a:latin typeface="Century Gothic" panose="020B0502020202020204" pitchFamily="34" charset="0"/>
              </a:rPr>
              <a:t>W</a:t>
            </a:r>
            <a:r>
              <a:rPr lang="en-GB" sz="2800" dirty="0">
                <a:effectLst/>
                <a:latin typeface="Century Gothic" panose="020B0502020202020204" pitchFamily="34" charset="0"/>
              </a:rPr>
              <a:t>e take a moment to reflect in silence.</a:t>
            </a:r>
          </a:p>
          <a:p>
            <a:pPr algn="ctr"/>
            <a:r>
              <a:rPr lang="en-GB" sz="3000" dirty="0">
                <a:solidFill>
                  <a:srgbClr val="000000"/>
                </a:solidFill>
                <a:latin typeface="Century Gothic" panose="020B0502020202020204" pitchFamily="34" charset="0"/>
              </a:rPr>
              <a:t>F</a:t>
            </a:r>
            <a:r>
              <a:rPr lang="en-GB" sz="3000" b="0" i="0" dirty="0">
                <a:solidFill>
                  <a:srgbClr val="000000"/>
                </a:solidFill>
                <a:effectLst/>
                <a:latin typeface="Century Gothic" panose="020B0502020202020204" pitchFamily="34" charset="0"/>
              </a:rPr>
              <a:t>ollowing Jesus means trusting Him and being willing to change. The first disciples leave everything to be with Him.</a:t>
            </a:r>
            <a:endParaRPr lang="en-GB" sz="3000" dirty="0">
              <a:latin typeface="Century Gothic" panose="020B0502020202020204" pitchFamily="34" charset="0"/>
            </a:endParaRPr>
          </a:p>
          <a:p>
            <a:pPr algn="ctr"/>
            <a:r>
              <a:rPr lang="en-GB" sz="3000" b="0" i="0" dirty="0">
                <a:solidFill>
                  <a:srgbClr val="000000"/>
                </a:solidFill>
                <a:effectLst/>
                <a:latin typeface="Century Gothic" panose="020B0502020202020204" pitchFamily="34" charset="0"/>
              </a:rPr>
              <a:t>How can you share the message of Jesus with the people around you?</a:t>
            </a:r>
          </a:p>
          <a:p>
            <a:pPr marL="0" indent="0">
              <a:buNone/>
            </a:pPr>
            <a:endParaRPr lang="en-GB" sz="24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sp>
        <p:nvSpPr>
          <p:cNvPr id="8" name="TextBox 7">
            <a:extLst>
              <a:ext uri="{FF2B5EF4-FFF2-40B4-BE49-F238E27FC236}">
                <a16:creationId xmlns:a16="http://schemas.microsoft.com/office/drawing/2014/main" id="{53419132-5C25-334C-BBF6-7515AF86E776}"/>
              </a:ext>
            </a:extLst>
          </p:cNvPr>
          <p:cNvSpPr txBox="1"/>
          <p:nvPr/>
        </p:nvSpPr>
        <p:spPr>
          <a:xfrm>
            <a:off x="-17394" y="85306"/>
            <a:ext cx="12209394" cy="769441"/>
          </a:xfrm>
          <a:prstGeom prst="rect">
            <a:avLst/>
          </a:prstGeom>
          <a:solidFill>
            <a:srgbClr val="FFC00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pic>
        <p:nvPicPr>
          <p:cNvPr id="5124" name="Picture 4" descr="Follow Jesus And Beware Who You Follow — OnFire Ministries Women's Ministry">
            <a:extLst>
              <a:ext uri="{FF2B5EF4-FFF2-40B4-BE49-F238E27FC236}">
                <a16:creationId xmlns:a16="http://schemas.microsoft.com/office/drawing/2014/main" id="{500D6D54-80CB-964F-91F5-05AA0995EB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06" t="4144" r="6066" b="41622"/>
          <a:stretch/>
        </p:blipFill>
        <p:spPr bwMode="auto">
          <a:xfrm>
            <a:off x="6145428" y="1717592"/>
            <a:ext cx="6030097" cy="3719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1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3"/>
          <p:cNvPicPr>
            <a:picLocks noChangeAspect="1"/>
          </p:cNvPicPr>
          <p:nvPr/>
        </p:nvPicPr>
        <p:blipFill>
          <a:blip r:embed="rId2" cstate="screen">
            <a:extLst>
              <a:ext uri="{28A0092B-C50C-407E-A947-70E740481C1C}">
                <a14:useLocalDpi xmlns:a14="http://schemas.microsoft.com/office/drawing/2010/main"/>
              </a:ext>
            </a:extLst>
          </a:blip>
          <a:srcRect t="-229"/>
          <a:stretch>
            <a:fillRect/>
          </a:stretch>
        </p:blipFill>
        <p:spPr bwMode="auto">
          <a:xfrm>
            <a:off x="401639" y="1271589"/>
            <a:ext cx="11790362" cy="554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4"/>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1271589"/>
            <a:ext cx="7353300" cy="558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29"/>
          <p:cNvSpPr txBox="1">
            <a:spLocks noChangeArrowheads="1"/>
          </p:cNvSpPr>
          <p:nvPr/>
        </p:nvSpPr>
        <p:spPr bwMode="auto">
          <a:xfrm>
            <a:off x="401638" y="387350"/>
            <a:ext cx="68913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800">
                <a:solidFill>
                  <a:schemeClr val="bg1"/>
                </a:solidFill>
                <a:latin typeface="Arial" panose="020B0604020202020204" pitchFamily="34" charset="0"/>
                <a:cs typeface="Arial" panose="020B0604020202020204" pitchFamily="34" charset="0"/>
              </a:rPr>
              <a:t>Darfur in Sudan</a:t>
            </a:r>
          </a:p>
        </p:txBody>
      </p:sp>
      <p:sp>
        <p:nvSpPr>
          <p:cNvPr id="33" name="Rectangle 32"/>
          <p:cNvSpPr/>
          <p:nvPr/>
        </p:nvSpPr>
        <p:spPr>
          <a:xfrm>
            <a:off x="0" y="335670"/>
            <a:ext cx="11212512" cy="646112"/>
          </a:xfrm>
          <a:prstGeom prst="rect">
            <a:avLst/>
          </a:prstGeom>
          <a:solidFill>
            <a:srgbClr val="662D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8" name="TextBox 33"/>
          <p:cNvSpPr txBox="1">
            <a:spLocks noChangeArrowheads="1"/>
          </p:cNvSpPr>
          <p:nvPr/>
        </p:nvSpPr>
        <p:spPr bwMode="auto">
          <a:xfrm>
            <a:off x="298450" y="384882"/>
            <a:ext cx="7931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800" b="1" dirty="0">
                <a:solidFill>
                  <a:schemeClr val="bg1"/>
                </a:solidFill>
                <a:latin typeface="Century Gothic" panose="020B0502020202020204" pitchFamily="34" charset="0"/>
                <a:cs typeface="Arial" panose="020B0604020202020204" pitchFamily="34" charset="0"/>
              </a:rPr>
              <a:t>Holocaust Memorial Day 27</a:t>
            </a:r>
            <a:r>
              <a:rPr lang="en-GB" altLang="en-US" sz="2800" b="1" baseline="30000" dirty="0">
                <a:solidFill>
                  <a:schemeClr val="bg1"/>
                </a:solidFill>
                <a:latin typeface="Century Gothic" panose="020B0502020202020204" pitchFamily="34" charset="0"/>
                <a:cs typeface="Arial" panose="020B0604020202020204" pitchFamily="34" charset="0"/>
              </a:rPr>
              <a:t>th</a:t>
            </a:r>
            <a:r>
              <a:rPr lang="en-GB" altLang="en-US" sz="2800" b="1" dirty="0">
                <a:solidFill>
                  <a:schemeClr val="bg1"/>
                </a:solidFill>
                <a:latin typeface="Century Gothic" panose="020B0502020202020204" pitchFamily="34" charset="0"/>
                <a:cs typeface="Arial" panose="020B0604020202020204" pitchFamily="34" charset="0"/>
              </a:rPr>
              <a:t> January 2026</a:t>
            </a:r>
          </a:p>
        </p:txBody>
      </p:sp>
      <p:sp>
        <p:nvSpPr>
          <p:cNvPr id="8199" name="TextBox 36"/>
          <p:cNvSpPr txBox="1">
            <a:spLocks noChangeArrowheads="1"/>
          </p:cNvSpPr>
          <p:nvPr/>
        </p:nvSpPr>
        <p:spPr bwMode="auto">
          <a:xfrm>
            <a:off x="6411119" y="2779803"/>
            <a:ext cx="526256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800" b="1" u="sng" dirty="0">
                <a:solidFill>
                  <a:schemeClr val="bg1"/>
                </a:solidFill>
                <a:latin typeface="Century Gothic" panose="020B0502020202020204" pitchFamily="34" charset="0"/>
                <a:cs typeface="Arial" panose="020B0604020202020204" pitchFamily="34" charset="0"/>
              </a:rPr>
              <a:t>Learn</a:t>
            </a:r>
            <a:r>
              <a:rPr lang="en-GB" altLang="en-US" sz="2800" dirty="0">
                <a:solidFill>
                  <a:schemeClr val="bg1"/>
                </a:solidFill>
                <a:latin typeface="Century Gothic" panose="020B0502020202020204" pitchFamily="34" charset="0"/>
                <a:cs typeface="Arial" panose="020B0604020202020204" pitchFamily="34" charset="0"/>
              </a:rPr>
              <a:t> about what happened</a:t>
            </a:r>
          </a:p>
          <a:p>
            <a:pPr eaLnBrk="1" hangingPunct="1"/>
            <a:endParaRPr lang="en-GB" altLang="en-US" sz="2800" dirty="0">
              <a:solidFill>
                <a:schemeClr val="bg1"/>
              </a:solidFill>
              <a:latin typeface="Century Gothic" panose="020B0502020202020204" pitchFamily="34" charset="0"/>
              <a:cs typeface="Arial" panose="020B0604020202020204" pitchFamily="34" charset="0"/>
            </a:endParaRPr>
          </a:p>
          <a:p>
            <a:pPr eaLnBrk="1" hangingPunct="1"/>
            <a:r>
              <a:rPr lang="en-GB" altLang="en-US" sz="2800" dirty="0">
                <a:solidFill>
                  <a:schemeClr val="bg1"/>
                </a:solidFill>
                <a:latin typeface="Century Gothic" panose="020B0502020202020204" pitchFamily="34" charset="0"/>
                <a:cs typeface="Arial" panose="020B0604020202020204" pitchFamily="34" charset="0"/>
              </a:rPr>
              <a:t>How does it make you </a:t>
            </a:r>
            <a:r>
              <a:rPr lang="en-GB" altLang="en-US" sz="2800" b="1" u="sng" dirty="0">
                <a:solidFill>
                  <a:schemeClr val="bg1"/>
                </a:solidFill>
                <a:latin typeface="Century Gothic" panose="020B0502020202020204" pitchFamily="34" charset="0"/>
                <a:cs typeface="Arial" panose="020B0604020202020204" pitchFamily="34" charset="0"/>
              </a:rPr>
              <a:t>feel</a:t>
            </a:r>
            <a:r>
              <a:rPr lang="en-GB" altLang="en-US" sz="2800" dirty="0">
                <a:solidFill>
                  <a:schemeClr val="bg1"/>
                </a:solidFill>
                <a:latin typeface="Century Gothic" panose="020B0502020202020204" pitchFamily="34" charset="0"/>
                <a:cs typeface="Arial" panose="020B0604020202020204" pitchFamily="34" charset="0"/>
              </a:rPr>
              <a:t>?</a:t>
            </a:r>
          </a:p>
          <a:p>
            <a:pPr eaLnBrk="1" hangingPunct="1"/>
            <a:endParaRPr lang="en-GB" altLang="en-US" sz="2800" dirty="0">
              <a:solidFill>
                <a:schemeClr val="bg1"/>
              </a:solidFill>
              <a:latin typeface="Century Gothic" panose="020B0502020202020204" pitchFamily="34" charset="0"/>
              <a:cs typeface="Arial" panose="020B0604020202020204" pitchFamily="34" charset="0"/>
            </a:endParaRPr>
          </a:p>
          <a:p>
            <a:pPr eaLnBrk="1" hangingPunct="1"/>
            <a:r>
              <a:rPr lang="en-GB" altLang="en-US" sz="2800" dirty="0">
                <a:solidFill>
                  <a:schemeClr val="bg1"/>
                </a:solidFill>
                <a:latin typeface="Century Gothic" panose="020B0502020202020204" pitchFamily="34" charset="0"/>
                <a:cs typeface="Arial" panose="020B0604020202020204" pitchFamily="34" charset="0"/>
              </a:rPr>
              <a:t>Take </a:t>
            </a:r>
            <a:r>
              <a:rPr lang="en-GB" altLang="en-US" sz="2800" b="1" u="sng" dirty="0">
                <a:solidFill>
                  <a:schemeClr val="bg1"/>
                </a:solidFill>
                <a:latin typeface="Century Gothic" panose="020B0502020202020204" pitchFamily="34" charset="0"/>
                <a:cs typeface="Arial" panose="020B0604020202020204" pitchFamily="34" charset="0"/>
              </a:rPr>
              <a:t>action</a:t>
            </a:r>
          </a:p>
          <a:p>
            <a:pPr eaLnBrk="1" hangingPunct="1"/>
            <a:endParaRPr lang="en-GB" altLang="en-US" sz="2800" b="1" u="sng" dirty="0">
              <a:solidFill>
                <a:schemeClr val="bg1"/>
              </a:solidFill>
              <a:latin typeface="Century Gothic" panose="020B0502020202020204" pitchFamily="34" charset="0"/>
              <a:cs typeface="Arial" panose="020B0604020202020204" pitchFamily="34" charset="0"/>
            </a:endParaRPr>
          </a:p>
          <a:p>
            <a:pPr eaLnBrk="1" hangingPunct="1"/>
            <a:r>
              <a:rPr lang="en-GB" altLang="en-US" sz="2800" dirty="0">
                <a:solidFill>
                  <a:schemeClr val="bg1"/>
                </a:solidFill>
                <a:latin typeface="Century Gothic" panose="020B0502020202020204" pitchFamily="34" charset="0"/>
                <a:cs typeface="Arial" panose="020B0604020202020204" pitchFamily="34" charset="0"/>
              </a:rPr>
              <a:t>Your </a:t>
            </a:r>
            <a:r>
              <a:rPr lang="en-GB" altLang="en-US" sz="2800" b="1" u="sng" dirty="0">
                <a:solidFill>
                  <a:schemeClr val="bg1"/>
                </a:solidFill>
                <a:latin typeface="Century Gothic" panose="020B0502020202020204" pitchFamily="34" charset="0"/>
                <a:cs typeface="Arial" panose="020B0604020202020204" pitchFamily="34" charset="0"/>
              </a:rPr>
              <a:t>voice</a:t>
            </a:r>
            <a:r>
              <a:rPr lang="en-GB" altLang="en-US" sz="2800" dirty="0">
                <a:solidFill>
                  <a:schemeClr val="bg1"/>
                </a:solidFill>
                <a:latin typeface="Century Gothic" panose="020B0502020202020204" pitchFamily="34" charset="0"/>
                <a:cs typeface="Arial" panose="020B0604020202020204" pitchFamily="34" charset="0"/>
              </a:rPr>
              <a:t> is amazing use it.</a:t>
            </a:r>
          </a:p>
        </p:txBody>
      </p:sp>
      <p:pic>
        <p:nvPicPr>
          <p:cNvPr id="8200" name="Picture 3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379200" y="249238"/>
            <a:ext cx="588963"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rame 15"/>
          <p:cNvSpPr/>
          <p:nvPr/>
        </p:nvSpPr>
        <p:spPr>
          <a:xfrm>
            <a:off x="0" y="0"/>
            <a:ext cx="12192000" cy="6858000"/>
          </a:xfrm>
          <a:prstGeom prst="frame">
            <a:avLst>
              <a:gd name="adj1" fmla="val 861"/>
            </a:avLst>
          </a:prstGeom>
          <a:solidFill>
            <a:srgbClr val="662D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Tree>
    <p:extLst>
      <p:ext uri="{BB962C8B-B14F-4D97-AF65-F5344CB8AC3E}">
        <p14:creationId xmlns:p14="http://schemas.microsoft.com/office/powerpoint/2010/main" val="1871391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Nelson Mandela | MY HERO">
            <a:extLst>
              <a:ext uri="{FF2B5EF4-FFF2-40B4-BE49-F238E27FC236}">
                <a16:creationId xmlns:a16="http://schemas.microsoft.com/office/drawing/2014/main" id="{668666DA-FDFC-A541-ABE0-41B5B232BC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9331" y="-57112"/>
            <a:ext cx="8304434" cy="69489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69838" y="3134"/>
            <a:ext cx="5467105" cy="6857999"/>
          </a:xfrm>
          <a:prstGeom prst="rect">
            <a:avLst/>
          </a:prstGeom>
          <a:solidFill>
            <a:srgbClr val="F8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rot="15899187">
            <a:off x="-2368374" y="3615106"/>
            <a:ext cx="5640581" cy="87416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8000" dirty="0">
              <a:ln w="38100">
                <a:noFill/>
              </a:ln>
              <a:solidFill>
                <a:srgbClr val="BB1F75"/>
              </a:solidFill>
              <a:latin typeface="Berlin Sans FB Demi" panose="020E0802020502020306" pitchFamily="34" charset="0"/>
            </a:endParaRPr>
          </a:p>
          <a:p>
            <a:pPr algn="ctr"/>
            <a:r>
              <a:rPr lang="en-GB" sz="4800" b="1" dirty="0">
                <a:ln w="38100">
                  <a:noFill/>
                </a:ln>
                <a:solidFill>
                  <a:srgbClr val="FF6600"/>
                </a:solidFill>
                <a:latin typeface="Century Gothic" panose="020B0502020202020204" pitchFamily="34" charset="0"/>
              </a:rPr>
              <a:t>BRIGHT IDEA</a:t>
            </a:r>
          </a:p>
        </p:txBody>
      </p:sp>
      <p:sp>
        <p:nvSpPr>
          <p:cNvPr id="19" name="Flowchart: Document 18"/>
          <p:cNvSpPr/>
          <p:nvPr/>
        </p:nvSpPr>
        <p:spPr>
          <a:xfrm rot="5224282">
            <a:off x="-2578262" y="3103777"/>
            <a:ext cx="7188472" cy="650447"/>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938492" y="-483420"/>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2" name="TextBox 11"/>
          <p:cNvSpPr txBox="1"/>
          <p:nvPr/>
        </p:nvSpPr>
        <p:spPr>
          <a:xfrm>
            <a:off x="1546034" y="264508"/>
            <a:ext cx="4969286" cy="6740307"/>
          </a:xfrm>
          <a:prstGeom prst="rect">
            <a:avLst/>
          </a:prstGeom>
          <a:noFill/>
        </p:spPr>
        <p:txBody>
          <a:bodyPr wrap="square" rtlCol="0">
            <a:spAutoFit/>
          </a:bodyPr>
          <a:lstStyle/>
          <a:p>
            <a:pPr algn="ctr"/>
            <a:r>
              <a:rPr lang="en-GB" sz="7200" b="1" dirty="0">
                <a:solidFill>
                  <a:schemeClr val="bg1"/>
                </a:solidFill>
              </a:rPr>
              <a:t>It is in your hands to make our world a better one for all</a:t>
            </a:r>
          </a:p>
        </p:txBody>
      </p:sp>
      <p:sp>
        <p:nvSpPr>
          <p:cNvPr id="11" name="TextBox 10"/>
          <p:cNvSpPr txBox="1"/>
          <p:nvPr/>
        </p:nvSpPr>
        <p:spPr>
          <a:xfrm rot="10800000">
            <a:off x="5766341" y="3944165"/>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3" name="Flowchart: Document 18">
            <a:extLst>
              <a:ext uri="{FF2B5EF4-FFF2-40B4-BE49-F238E27FC236}">
                <a16:creationId xmlns:a16="http://schemas.microsoft.com/office/drawing/2014/main" id="{A7B52491-D6C2-BB47-B78D-189CEECF4B10}"/>
              </a:ext>
            </a:extLst>
          </p:cNvPr>
          <p:cNvSpPr/>
          <p:nvPr/>
        </p:nvSpPr>
        <p:spPr>
          <a:xfrm rot="16351725">
            <a:off x="3152290" y="2987949"/>
            <a:ext cx="7188472" cy="858806"/>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635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1980807-9F74-A146-A6BE-6B20753F2053}"/>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8315" y="197546"/>
            <a:ext cx="11631037" cy="647562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13">
            <a:extLst>
              <a:ext uri="{FF2B5EF4-FFF2-40B4-BE49-F238E27FC236}">
                <a16:creationId xmlns:a16="http://schemas.microsoft.com/office/drawing/2014/main" id="{D948644F-D159-5140-B90B-0118FDF1BFC3}"/>
              </a:ext>
            </a:extLst>
          </p:cNvPr>
          <p:cNvSpPr/>
          <p:nvPr/>
        </p:nvSpPr>
        <p:spPr>
          <a:xfrm>
            <a:off x="298315" y="249659"/>
            <a:ext cx="11631037" cy="827607"/>
          </a:xfrm>
          <a:prstGeom prst="flowChartDocument">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F88634A-4EC2-864B-B4E0-DF90FA922B32}"/>
              </a:ext>
            </a:extLst>
          </p:cNvPr>
          <p:cNvSpPr>
            <a:spLocks noGrp="1"/>
          </p:cNvSpPr>
          <p:nvPr>
            <p:ph type="title"/>
          </p:nvPr>
        </p:nvSpPr>
        <p:spPr>
          <a:xfrm>
            <a:off x="838200" y="249660"/>
            <a:ext cx="10515600" cy="629867"/>
          </a:xfrm>
        </p:spPr>
        <p:txBody>
          <a:bodyPr>
            <a:normAutofit/>
          </a:bodyPr>
          <a:lstStyle/>
          <a:p>
            <a:pPr algn="ctr"/>
            <a:r>
              <a:rPr lang="en-GB" sz="3600" i="1" dirty="0">
                <a:latin typeface="Century Gothic" panose="020B0502020202020204" pitchFamily="34" charset="0"/>
              </a:rPr>
              <a:t>Let us pray:</a:t>
            </a:r>
          </a:p>
        </p:txBody>
      </p:sp>
      <p:sp>
        <p:nvSpPr>
          <p:cNvPr id="5" name="Rectangle: Rounded Corners 91">
            <a:extLst>
              <a:ext uri="{FF2B5EF4-FFF2-40B4-BE49-F238E27FC236}">
                <a16:creationId xmlns:a16="http://schemas.microsoft.com/office/drawing/2014/main" id="{57648D28-056B-3B44-8B27-1673E98872BE}"/>
              </a:ext>
            </a:extLst>
          </p:cNvPr>
          <p:cNvSpPr/>
          <p:nvPr/>
        </p:nvSpPr>
        <p:spPr>
          <a:xfrm>
            <a:off x="262647" y="197546"/>
            <a:ext cx="11702374" cy="641079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ontent Placeholder 2">
            <a:extLst>
              <a:ext uri="{FF2B5EF4-FFF2-40B4-BE49-F238E27FC236}">
                <a16:creationId xmlns:a16="http://schemas.microsoft.com/office/drawing/2014/main" id="{264B34D8-C911-2D45-886B-236C4958F0F1}"/>
              </a:ext>
            </a:extLst>
          </p:cNvPr>
          <p:cNvSpPr>
            <a:spLocks noGrp="1"/>
          </p:cNvSpPr>
          <p:nvPr>
            <p:ph idx="1"/>
          </p:nvPr>
        </p:nvSpPr>
        <p:spPr>
          <a:xfrm>
            <a:off x="226979" y="1093529"/>
            <a:ext cx="11666706" cy="4957024"/>
          </a:xfrm>
        </p:spPr>
        <p:txBody>
          <a:bodyPr>
            <a:noAutofit/>
          </a:bodyPr>
          <a:lstStyle/>
          <a:p>
            <a:pPr marL="0" indent="0" algn="ctr">
              <a:lnSpc>
                <a:spcPct val="100000"/>
              </a:lnSpc>
              <a:spcBef>
                <a:spcPts val="0"/>
              </a:spcBef>
              <a:buNone/>
            </a:pPr>
            <a:r>
              <a:rPr lang="en-GB" sz="4000" dirty="0">
                <a:latin typeface="Century Gothic" panose="020B0502020202020204" pitchFamily="34" charset="0"/>
              </a:rPr>
              <a:t>Dear Lord,</a:t>
            </a:r>
          </a:p>
          <a:p>
            <a:pPr marL="0" indent="0" algn="ctr">
              <a:lnSpc>
                <a:spcPct val="100000"/>
              </a:lnSpc>
              <a:spcBef>
                <a:spcPts val="0"/>
              </a:spcBef>
              <a:buNone/>
            </a:pPr>
            <a:endParaRPr lang="en-GB" sz="2400" dirty="0">
              <a:latin typeface="Century Gothic" panose="020B0502020202020204" pitchFamily="34" charset="0"/>
            </a:endParaRPr>
          </a:p>
          <a:p>
            <a:pPr marL="0" indent="0" algn="ctr">
              <a:lnSpc>
                <a:spcPct val="100000"/>
              </a:lnSpc>
              <a:spcBef>
                <a:spcPts val="0"/>
              </a:spcBef>
              <a:buNone/>
            </a:pPr>
            <a:r>
              <a:rPr lang="en-GB" sz="3600" dirty="0">
                <a:latin typeface="Century Gothic" panose="020B0502020202020204" pitchFamily="34" charset="0"/>
              </a:rPr>
              <a:t>You are the light that leads us out of darkness. Help us to trust You when life is difficult. </a:t>
            </a:r>
          </a:p>
          <a:p>
            <a:pPr marL="0" indent="0" algn="ctr">
              <a:lnSpc>
                <a:spcPct val="100000"/>
              </a:lnSpc>
              <a:spcBef>
                <a:spcPts val="0"/>
              </a:spcBef>
              <a:buNone/>
            </a:pPr>
            <a:r>
              <a:rPr lang="en-GB" sz="3600" dirty="0">
                <a:latin typeface="Century Gothic" panose="020B0502020202020204" pitchFamily="34" charset="0"/>
              </a:rPr>
              <a:t>Give us the courage to follow You, even when we feel unworthy. </a:t>
            </a:r>
          </a:p>
          <a:p>
            <a:pPr marL="0" indent="0" algn="ctr">
              <a:lnSpc>
                <a:spcPct val="100000"/>
              </a:lnSpc>
              <a:spcBef>
                <a:spcPts val="0"/>
              </a:spcBef>
              <a:buNone/>
            </a:pPr>
            <a:r>
              <a:rPr lang="en-GB" sz="3600" dirty="0">
                <a:latin typeface="Century Gothic" panose="020B0502020202020204" pitchFamily="34" charset="0"/>
              </a:rPr>
              <a:t>Teach us to work together and build unity in our communities. </a:t>
            </a:r>
          </a:p>
          <a:p>
            <a:pPr marL="0" indent="0" algn="ctr">
              <a:lnSpc>
                <a:spcPct val="100000"/>
              </a:lnSpc>
              <a:spcBef>
                <a:spcPts val="0"/>
              </a:spcBef>
              <a:buNone/>
            </a:pPr>
            <a:r>
              <a:rPr lang="en-GB" sz="3600" dirty="0">
                <a:latin typeface="Century Gothic" panose="020B0502020202020204" pitchFamily="34" charset="0"/>
              </a:rPr>
              <a:t>Guide us each day as we walk in faith. </a:t>
            </a:r>
          </a:p>
          <a:p>
            <a:pPr marL="0" indent="0" algn="ctr">
              <a:lnSpc>
                <a:spcPct val="100000"/>
              </a:lnSpc>
              <a:spcBef>
                <a:spcPts val="0"/>
              </a:spcBef>
              <a:buNone/>
            </a:pPr>
            <a:r>
              <a:rPr lang="en-GB" sz="4000" b="1" dirty="0">
                <a:solidFill>
                  <a:srgbClr val="FF0000"/>
                </a:solidFill>
                <a:latin typeface="Century Gothic" panose="020B0502020202020204" pitchFamily="34" charset="0"/>
              </a:rPr>
              <a:t>Amen.</a:t>
            </a:r>
          </a:p>
          <a:p>
            <a:pPr marL="0" indent="0" algn="ctr">
              <a:buNone/>
            </a:pPr>
            <a:endParaRPr lang="en-GB" sz="3200" dirty="0">
              <a:latin typeface="Century Gothic" panose="020B0502020202020204" pitchFamily="34" charset="0"/>
            </a:endParaRPr>
          </a:p>
        </p:txBody>
      </p:sp>
    </p:spTree>
    <p:extLst>
      <p:ext uri="{BB962C8B-B14F-4D97-AF65-F5344CB8AC3E}">
        <p14:creationId xmlns:p14="http://schemas.microsoft.com/office/powerpoint/2010/main" val="413362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250"/>
                                        <p:tgtEl>
                                          <p:spTgt spid="6">
                                            <p:txEl>
                                              <p:pRg st="0" end="0"/>
                                            </p:txEl>
                                          </p:spTgt>
                                        </p:tgtEl>
                                      </p:cBhvr>
                                    </p:animEffect>
                                  </p:childTnLst>
                                </p:cTn>
                              </p:par>
                              <p:par>
                                <p:cTn id="11" presetID="10" presetClass="entr" presetSubtype="0" fill="hold" nodeType="withEffect">
                                  <p:stCondLst>
                                    <p:cond delay="50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1250"/>
                                        <p:tgtEl>
                                          <p:spTgt spid="6">
                                            <p:txEl>
                                              <p:pRg st="2" end="2"/>
                                            </p:txEl>
                                          </p:spTgt>
                                        </p:tgtEl>
                                      </p:cBhvr>
                                    </p:animEffect>
                                  </p:childTnLst>
                                </p:cTn>
                              </p:par>
                              <p:par>
                                <p:cTn id="14" presetID="10" presetClass="entr" presetSubtype="0" fill="hold" nodeType="withEffect">
                                  <p:stCondLst>
                                    <p:cond delay="50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1250"/>
                                        <p:tgtEl>
                                          <p:spTgt spid="6">
                                            <p:txEl>
                                              <p:pRg st="3" end="3"/>
                                            </p:txEl>
                                          </p:spTgt>
                                        </p:tgtEl>
                                      </p:cBhvr>
                                    </p:animEffect>
                                  </p:childTnLst>
                                </p:cTn>
                              </p:par>
                              <p:par>
                                <p:cTn id="17" presetID="10" presetClass="entr" presetSubtype="0" fill="hold" nodeType="withEffect">
                                  <p:stCondLst>
                                    <p:cond delay="50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250"/>
                                        <p:tgtEl>
                                          <p:spTgt spid="6">
                                            <p:txEl>
                                              <p:pRg st="4" end="4"/>
                                            </p:txEl>
                                          </p:spTgt>
                                        </p:tgtEl>
                                      </p:cBhvr>
                                    </p:animEffect>
                                  </p:childTnLst>
                                </p:cTn>
                              </p:par>
                              <p:par>
                                <p:cTn id="20" presetID="10" presetClass="entr" presetSubtype="0" fill="hold" nodeType="withEffect">
                                  <p:stCondLst>
                                    <p:cond delay="50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250"/>
                                        <p:tgtEl>
                                          <p:spTgt spid="6">
                                            <p:txEl>
                                              <p:pRg st="5" end="5"/>
                                            </p:txEl>
                                          </p:spTgt>
                                        </p:tgtEl>
                                      </p:cBhvr>
                                    </p:animEffect>
                                  </p:childTnLst>
                                </p:cTn>
                              </p:par>
                              <p:par>
                                <p:cTn id="23" presetID="10" presetClass="entr" presetSubtype="0" fill="hold" nodeType="withEffect">
                                  <p:stCondLst>
                                    <p:cond delay="50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125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97208226-1F00-E347-8487-BE956790231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97160"/>
            <a:ext cx="11454087" cy="63760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789591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 Mary's PP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 Mary's PPT Theme" id="{13B75E6D-0D2B-1240-A4BD-B72D13A0A7B2}" vid="{EFF62CFF-D2D0-CC40-9DA5-DD13E515B4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 Mary's PPT Theme</Template>
  <TotalTime>1800</TotalTime>
  <Words>697</Words>
  <Application>Microsoft Office PowerPoint</Application>
  <PresentationFormat>Widescreen</PresentationFormat>
  <Paragraphs>92</Paragraphs>
  <Slides>15</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Berlin Sans FB</vt:lpstr>
      <vt:lpstr>Berlin Sans FB Demi</vt:lpstr>
      <vt:lpstr>Calibri</vt:lpstr>
      <vt:lpstr>Calibri Light</vt:lpstr>
      <vt:lpstr>Candara</vt:lpstr>
      <vt:lpstr>Century Gothic</vt:lpstr>
      <vt:lpstr>Times New Roman</vt:lpstr>
      <vt:lpstr>St Mary's PPT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 us pray: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C Jones</cp:lastModifiedBy>
  <cp:revision>92</cp:revision>
  <dcterms:created xsi:type="dcterms:W3CDTF">2020-09-08T10:31:57Z</dcterms:created>
  <dcterms:modified xsi:type="dcterms:W3CDTF">2026-01-27T09:42:16Z</dcterms:modified>
</cp:coreProperties>
</file>