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4" r:id="rId2"/>
    <p:sldMasterId id="2147483696" r:id="rId3"/>
    <p:sldMasterId id="2147483723" r:id="rId4"/>
  </p:sldMasterIdLst>
  <p:notesMasterIdLst>
    <p:notesMasterId r:id="rId59"/>
  </p:notesMasterIdLst>
  <p:handoutMasterIdLst>
    <p:handoutMasterId r:id="rId60"/>
  </p:handoutMasterIdLst>
  <p:sldIdLst>
    <p:sldId id="256" r:id="rId5"/>
    <p:sldId id="265" r:id="rId6"/>
    <p:sldId id="264" r:id="rId7"/>
    <p:sldId id="263" r:id="rId8"/>
    <p:sldId id="257" r:id="rId9"/>
    <p:sldId id="258" r:id="rId10"/>
    <p:sldId id="267" r:id="rId11"/>
    <p:sldId id="268" r:id="rId12"/>
    <p:sldId id="283" r:id="rId13"/>
    <p:sldId id="269" r:id="rId14"/>
    <p:sldId id="307" r:id="rId15"/>
    <p:sldId id="308" r:id="rId16"/>
    <p:sldId id="309" r:id="rId17"/>
    <p:sldId id="310" r:id="rId18"/>
    <p:sldId id="311" r:id="rId19"/>
    <p:sldId id="312" r:id="rId20"/>
    <p:sldId id="313" r:id="rId21"/>
    <p:sldId id="322" r:id="rId22"/>
    <p:sldId id="315" r:id="rId23"/>
    <p:sldId id="316" r:id="rId24"/>
    <p:sldId id="317" r:id="rId25"/>
    <p:sldId id="318" r:id="rId26"/>
    <p:sldId id="319" r:id="rId27"/>
    <p:sldId id="320" r:id="rId28"/>
    <p:sldId id="321" r:id="rId29"/>
    <p:sldId id="323" r:id="rId30"/>
    <p:sldId id="329" r:id="rId31"/>
    <p:sldId id="324" r:id="rId32"/>
    <p:sldId id="259" r:id="rId33"/>
    <p:sldId id="270" r:id="rId34"/>
    <p:sldId id="271" r:id="rId35"/>
    <p:sldId id="274" r:id="rId36"/>
    <p:sldId id="275" r:id="rId37"/>
    <p:sldId id="276" r:id="rId38"/>
    <p:sldId id="260" r:id="rId39"/>
    <p:sldId id="277" r:id="rId40"/>
    <p:sldId id="278" r:id="rId41"/>
    <p:sldId id="280" r:id="rId42"/>
    <p:sldId id="281" r:id="rId43"/>
    <p:sldId id="279" r:id="rId44"/>
    <p:sldId id="282" r:id="rId45"/>
    <p:sldId id="262" r:id="rId46"/>
    <p:sldId id="284" r:id="rId47"/>
    <p:sldId id="285" r:id="rId48"/>
    <p:sldId id="286" r:id="rId49"/>
    <p:sldId id="287" r:id="rId50"/>
    <p:sldId id="288" r:id="rId51"/>
    <p:sldId id="289" r:id="rId52"/>
    <p:sldId id="290" r:id="rId53"/>
    <p:sldId id="330" r:id="rId54"/>
    <p:sldId id="328" r:id="rId55"/>
    <p:sldId id="325" r:id="rId56"/>
    <p:sldId id="326" r:id="rId57"/>
    <p:sldId id="327" r:id="rId58"/>
  </p:sldIdLst>
  <p:sldSz cx="9144000" cy="6858000" type="screen4x3"/>
  <p:notesSz cx="9872663"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474" autoAdjust="0"/>
  </p:normalViewPr>
  <p:slideViewPr>
    <p:cSldViewPr>
      <p:cViewPr varScale="1">
        <p:scale>
          <a:sx n="67" d="100"/>
          <a:sy n="67" d="100"/>
        </p:scale>
        <p:origin x="147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279230" cy="34026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591129" y="1"/>
            <a:ext cx="4279230" cy="340265"/>
          </a:xfrm>
          <a:prstGeom prst="rect">
            <a:avLst/>
          </a:prstGeom>
        </p:spPr>
        <p:txBody>
          <a:bodyPr vert="horz" lIns="91440" tIns="45720" rIns="91440" bIns="45720" rtlCol="0"/>
          <a:lstStyle>
            <a:lvl1pPr algn="r">
              <a:defRPr sz="1200"/>
            </a:lvl1pPr>
          </a:lstStyle>
          <a:p>
            <a:fld id="{B5092CF6-C439-4F0D-B612-561855BD19AF}" type="datetimeFigureOut">
              <a:rPr lang="en-GB" smtClean="0"/>
              <a:t>21/11/2021</a:t>
            </a:fld>
            <a:endParaRPr lang="en-GB"/>
          </a:p>
        </p:txBody>
      </p:sp>
      <p:sp>
        <p:nvSpPr>
          <p:cNvPr id="4" name="Footer Placeholder 3"/>
          <p:cNvSpPr>
            <a:spLocks noGrp="1"/>
          </p:cNvSpPr>
          <p:nvPr>
            <p:ph type="ftr" sz="quarter" idx="2"/>
          </p:nvPr>
        </p:nvSpPr>
        <p:spPr>
          <a:xfrm>
            <a:off x="0" y="6456324"/>
            <a:ext cx="4279230" cy="34026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591129" y="6456324"/>
            <a:ext cx="4279230" cy="340264"/>
          </a:xfrm>
          <a:prstGeom prst="rect">
            <a:avLst/>
          </a:prstGeom>
        </p:spPr>
        <p:txBody>
          <a:bodyPr vert="horz" lIns="91440" tIns="45720" rIns="91440" bIns="45720" rtlCol="0" anchor="b"/>
          <a:lstStyle>
            <a:lvl1pPr algn="r">
              <a:defRPr sz="1200"/>
            </a:lvl1pPr>
          </a:lstStyle>
          <a:p>
            <a:fld id="{35B38267-5B08-4D1A-829D-4F5D85E29F91}" type="slidenum">
              <a:rPr lang="en-GB" smtClean="0"/>
              <a:t>‹#›</a:t>
            </a:fld>
            <a:endParaRPr lang="en-GB"/>
          </a:p>
        </p:txBody>
      </p:sp>
    </p:spTree>
    <p:extLst>
      <p:ext uri="{BB962C8B-B14F-4D97-AF65-F5344CB8AC3E}">
        <p14:creationId xmlns:p14="http://schemas.microsoft.com/office/powerpoint/2010/main" val="2424130385"/>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024" units="cm"/>
          <inkml:channel name="Y" type="integer" max="768" units="cm"/>
        </inkml:traceFormat>
        <inkml:channelProperties>
          <inkml:channelProperty channel="X" name="resolution" value="28.36565" units="1/cm"/>
          <inkml:channelProperty channel="Y" name="resolution" value="28.33948" units="1/cm"/>
        </inkml:channelProperties>
      </inkml:inkSource>
      <inkml:timestamp xml:id="ts0" timeString="2014-11-17T13:33:09.846"/>
    </inkml:context>
    <inkml:brush xml:id="br0">
      <inkml:brushProperty name="width" value="0.05292" units="cm"/>
      <inkml:brushProperty name="height" value="0.05292" units="cm"/>
      <inkml:brushProperty name="color" value="#FF0000"/>
    </inkml:brush>
  </inkml:definitions>
  <inkml:trace contextRef="#ctx0" brushRef="#br0">22845 3398,'0'50,"0"-25,0-1,0 1,0 25,0-25,0-1,25-73,-25 24,25-25,0 1,-25-1,24-24,26-1,-25 1,0 24,24-24,1 0,-25-1,24 1,1 24,-1 1,-24-26,25 50,-25-24,-1-1,1 25,0 0,0 1,0-26,-1 25,-48 75</inkml:trace>
  <inkml:trace contextRef="#ctx0" brushRef="#br0" timeOffset="1251">22721 5085,'0'-25,"0"50,0 25,0-1,0 1,0-1,0-24,0 0,0 25,0-26,25-24,0-49,0 24,-1-25,-24 26,25-26,0 0,0-24,0 0,24-1,-24 1,25-1,-1 1,1-1,-1 1,-24 24,25-24,-1 24,1 1,-25-1,24 1,-24 24,0-25,25 25,-50 1,49-1,-24 0,-25 25</inkml:trace>
  <inkml:trace contextRef="#ctx0" brushRef="#br0" timeOffset="3900">23118 5482,'0'-25,"25"0,-25 0,0 50,0 0,0 25,0-26,0 26,0 0,0-1,-25-24,50 0,-25 24,0-24,25 0,-1-50,-24 0,25-24,-25 24,0 0,25-24,0 24,0 25,-1 25,-24-1,0 1,25 0,0 0,0 24,0-24,-1 0,1-25,0-25,-25-24,0 24,0 0,0-25,0 1,25 24,-25-25,0 26,0-1,25-25,-1 50,-24 0</inkml:trace>
  <inkml:trace contextRef="#ctx0" brushRef="#br0" timeOffset="4606">23763 5482,'0'-25,"0"75,0-26,0 26,0 0,0-26,0 1,0 25,0-25,0-1,25 1,-25 0,24-50,-24 0,0 1,25-1,-25 0,0-25,25 26,0 24,0 24,-25 1,0 0,25 25,-25-26,24 1,1 0,0 0,25 0,-50-75,0 25,24-49,-24 49,0-25,0 26,25-1,-25-25,0 25,25 1,-25-1,25 50</inkml:trace>
  <inkml:trace contextRef="#ctx0" brushRef="#br0" timeOffset="5298">24259 5507,'25'-50,"-25"100,0-26,0 26,0-25,0 24,0-24,0 0,0 25,0-26,0 1,25 25,-25-25,24-50,-24 0,25-49,-25 49,25 0,-25 0,25 0,0 1,-1 48,-24 26,0-25,25 24,0-24,25 0,-26 0,1-25,0 0,0-25,-25-25,0 1,0 24,0-25,25 26,-25-26,0 25,24-24,-24 24,25 0,-25-25,25 75</inkml:trace>
  <inkml:trace contextRef="#ctx0" brushRef="#br0" timeOffset="6190">23366 6648,'0'-25,"0"0,-25 0,0 25,1 25,-26 0,25 24,25-24,-25 25,25-25,-24 24,24-24,0 0,0 25,0-26,0 1,24 0,-24 0,25 0,0 24,0-49,0 25,-1-25,1 25,25-25,-1 0,-24-25,25 0,-50 0,25-24,-50 49</inkml:trace>
  <inkml:trace contextRef="#ctx0" brushRef="#br0" timeOffset="7163">23168 6970,'24'-25,"1"25,0-24,25-1,-26 25,1-25,0 0,25 25,-26-25,1 0,0 25,25-24,-26 24,-24 24,0 26,0-25,-24 25,24-26,0 1,0 25,-25-25,25 24,25-98,-25 24,0 0,0-25,0 26,0-26,24 0,-24 1,0 24,25-25,-25 25,25-24,0 24,24-25,-24 50,0 0,0 50,0-25,-50 0,25-1,0 1,-25 0,0 25,0-26,1 1,-26 0,0 0,26 0,48-50,1 0,0 25,0 0,24-25,-24 25,0 0,25 0,-26 25,1-25,0 0,0 50,0-25,-25-1,0 26,-25-25,0 24,-25-49,1 25,24 0,-25-25,26-25,24 0,0 1,0-1</inkml:trace>
  <inkml:trace contextRef="#ctx0" brushRef="#br0" timeOffset="7536">24110 6548,'25'25,"-25"25,0-25,-25-1,25 1,0 0,0 25,0-26,0 1,0 0,0 25,0-25,0-1,25 1,-25 25,25-25,0-1</inkml:trace>
  <inkml:trace contextRef="#ctx0" brushRef="#br0" timeOffset="8414">24482 6896,'25'-25,"0"-25,-25 25,0 1,0-1,0 0,0-25,-25 26,25-1,-25 0,25 0,-25 0,1 1,-1-1,0-25,0 25,-24 1,24-1,-25 0,1 25,-1-25,0 0,1 25,-1-24,1-1,-1 25,0 0,1-25,-26 25,26 0,-1 0,-24 25,24-25,0 25,1-25,-26 24,26 1,-1 0,1 0,-1 24,0-24,1 25,24-25,-25 24,26 1,-26-1,25 1,25 0,-25-1,1 26,24-26,0 1,24 0,-24-1,25 1,-25-1,50 1,-25 0,-1-1,26 1,-25-1,24 1,1-25,24 0,-24-1,0 1,24 0,-24 0,24 0,0-25,1 0,-1 0,-24 0,24 0,1-25,-1 25,-24-25,24 0,-24 25,24-25,-24-24,-1 24,-24 0,25-24,-1 24,-24-25,0 1,0-1,0 0,-25 1,0 24,24-25,-24-24,0 49,-24-24,24-1,0 0,-25 1,0-1,25 0,-25 1,0-1,1 25,-1-24,0 24,-25-25,26 26,-1-1,-25 0,25 25,1-25,-26 25,25 0,0 0,1 0,-1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278154" cy="33988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592226" y="0"/>
            <a:ext cx="4278154" cy="339884"/>
          </a:xfrm>
          <a:prstGeom prst="rect">
            <a:avLst/>
          </a:prstGeom>
        </p:spPr>
        <p:txBody>
          <a:bodyPr vert="horz" lIns="91440" tIns="45720" rIns="91440" bIns="45720" rtlCol="0"/>
          <a:lstStyle>
            <a:lvl1pPr algn="r">
              <a:defRPr sz="1200"/>
            </a:lvl1pPr>
          </a:lstStyle>
          <a:p>
            <a:fld id="{EF2BAEEC-4393-45F2-A268-70730356AA1B}" type="datetimeFigureOut">
              <a:rPr lang="en-GB" smtClean="0"/>
              <a:t>21/11/2021</a:t>
            </a:fld>
            <a:endParaRPr lang="en-GB"/>
          </a:p>
        </p:txBody>
      </p:sp>
      <p:sp>
        <p:nvSpPr>
          <p:cNvPr id="4" name="Slide Image Placeholder 3"/>
          <p:cNvSpPr>
            <a:spLocks noGrp="1" noRot="1" noChangeAspect="1"/>
          </p:cNvSpPr>
          <p:nvPr>
            <p:ph type="sldImg" idx="2"/>
          </p:nvPr>
        </p:nvSpPr>
        <p:spPr>
          <a:xfrm>
            <a:off x="3236913" y="509588"/>
            <a:ext cx="3398837" cy="25495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87267" y="3228896"/>
            <a:ext cx="7898130" cy="305895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6456611"/>
            <a:ext cx="4278154" cy="33988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592226" y="6456611"/>
            <a:ext cx="4278154" cy="339884"/>
          </a:xfrm>
          <a:prstGeom prst="rect">
            <a:avLst/>
          </a:prstGeom>
        </p:spPr>
        <p:txBody>
          <a:bodyPr vert="horz" lIns="91440" tIns="45720" rIns="91440" bIns="45720" rtlCol="0" anchor="b"/>
          <a:lstStyle>
            <a:lvl1pPr algn="r">
              <a:defRPr sz="1200"/>
            </a:lvl1pPr>
          </a:lstStyle>
          <a:p>
            <a:fld id="{923BCDE1-A348-427A-BDE1-0F33C43EF5B2}" type="slidenum">
              <a:rPr lang="en-GB" smtClean="0"/>
              <a:t>‹#›</a:t>
            </a:fld>
            <a:endParaRPr lang="en-GB"/>
          </a:p>
        </p:txBody>
      </p:sp>
    </p:spTree>
    <p:extLst>
      <p:ext uri="{BB962C8B-B14F-4D97-AF65-F5344CB8AC3E}">
        <p14:creationId xmlns:p14="http://schemas.microsoft.com/office/powerpoint/2010/main" val="1877054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CAN share at the start of a lesson and return to at the end through a plenary OR just when considering planning a lesson and thinking about the different students in your class.</a:t>
            </a:r>
            <a:endParaRPr lang="en-GB" dirty="0"/>
          </a:p>
        </p:txBody>
      </p:sp>
      <p:sp>
        <p:nvSpPr>
          <p:cNvPr id="4" name="Slide Number Placeholder 3"/>
          <p:cNvSpPr>
            <a:spLocks noGrp="1"/>
          </p:cNvSpPr>
          <p:nvPr>
            <p:ph type="sldNum" sz="quarter" idx="10"/>
          </p:nvPr>
        </p:nvSpPr>
        <p:spPr/>
        <p:txBody>
          <a:bodyPr/>
          <a:lstStyle/>
          <a:p>
            <a:fld id="{923BCDE1-A348-427A-BDE1-0F33C43EF5B2}" type="slidenum">
              <a:rPr lang="en-GB" smtClean="0"/>
              <a:t>8</a:t>
            </a:fld>
            <a:endParaRPr lang="en-GB"/>
          </a:p>
        </p:txBody>
      </p:sp>
    </p:spTree>
    <p:extLst>
      <p:ext uri="{BB962C8B-B14F-4D97-AF65-F5344CB8AC3E}">
        <p14:creationId xmlns:p14="http://schemas.microsoft.com/office/powerpoint/2010/main" val="1358691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CAN share at the start of a lesson and return to at the end through a plenary OR just when considering planning a lesson and thinking about the different students in </a:t>
            </a:r>
            <a:r>
              <a:rPr lang="en-GB" smtClean="0"/>
              <a:t>your class.</a:t>
            </a:r>
            <a:endParaRPr lang="en-GB"/>
          </a:p>
        </p:txBody>
      </p:sp>
      <p:sp>
        <p:nvSpPr>
          <p:cNvPr id="4" name="Slide Number Placeholder 3"/>
          <p:cNvSpPr>
            <a:spLocks noGrp="1"/>
          </p:cNvSpPr>
          <p:nvPr>
            <p:ph type="sldNum" sz="quarter" idx="10"/>
          </p:nvPr>
        </p:nvSpPr>
        <p:spPr/>
        <p:txBody>
          <a:bodyPr/>
          <a:lstStyle/>
          <a:p>
            <a:fld id="{923BCDE1-A348-427A-BDE1-0F33C43EF5B2}" type="slidenum">
              <a:rPr lang="en-GB" smtClean="0"/>
              <a:t>10</a:t>
            </a:fld>
            <a:endParaRPr lang="en-GB"/>
          </a:p>
        </p:txBody>
      </p:sp>
    </p:spTree>
    <p:extLst>
      <p:ext uri="{BB962C8B-B14F-4D97-AF65-F5344CB8AC3E}">
        <p14:creationId xmlns:p14="http://schemas.microsoft.com/office/powerpoint/2010/main" val="1358691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3BCDE1-A348-427A-BDE1-0F33C43EF5B2}" type="slidenum">
              <a:rPr lang="en-GB" smtClean="0"/>
              <a:t>11</a:t>
            </a:fld>
            <a:endParaRPr lang="en-GB"/>
          </a:p>
        </p:txBody>
      </p:sp>
    </p:spTree>
    <p:extLst>
      <p:ext uri="{BB962C8B-B14F-4D97-AF65-F5344CB8AC3E}">
        <p14:creationId xmlns:p14="http://schemas.microsoft.com/office/powerpoint/2010/main" val="917193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12</a:t>
            </a:fld>
            <a:endParaRPr lang="en-GB"/>
          </a:p>
        </p:txBody>
      </p:sp>
    </p:spTree>
    <p:extLst>
      <p:ext uri="{BB962C8B-B14F-4D97-AF65-F5344CB8AC3E}">
        <p14:creationId xmlns:p14="http://schemas.microsoft.com/office/powerpoint/2010/main" val="1720147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13</a:t>
            </a:fld>
            <a:endParaRPr lang="en-GB"/>
          </a:p>
        </p:txBody>
      </p:sp>
    </p:spTree>
    <p:extLst>
      <p:ext uri="{BB962C8B-B14F-4D97-AF65-F5344CB8AC3E}">
        <p14:creationId xmlns:p14="http://schemas.microsoft.com/office/powerpoint/2010/main" val="22993790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14</a:t>
            </a:fld>
            <a:endParaRPr lang="en-GB"/>
          </a:p>
        </p:txBody>
      </p:sp>
    </p:spTree>
    <p:extLst>
      <p:ext uri="{BB962C8B-B14F-4D97-AF65-F5344CB8AC3E}">
        <p14:creationId xmlns:p14="http://schemas.microsoft.com/office/powerpoint/2010/main" val="4779535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Year plans</a:t>
            </a:r>
            <a:r>
              <a:rPr lang="en-GB" baseline="0" dirty="0" smtClean="0"/>
              <a:t> – marked what formative/book marking tasks would be wise.</a:t>
            </a:r>
          </a:p>
          <a:p>
            <a:r>
              <a:rPr lang="en-GB" baseline="0" dirty="0" smtClean="0"/>
              <a:t>P/C p.102 from feedback book</a:t>
            </a:r>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16</a:t>
            </a:fld>
            <a:endParaRPr lang="en-GB"/>
          </a:p>
        </p:txBody>
      </p:sp>
    </p:spTree>
    <p:extLst>
      <p:ext uri="{BB962C8B-B14F-4D97-AF65-F5344CB8AC3E}">
        <p14:creationId xmlns:p14="http://schemas.microsoft.com/office/powerpoint/2010/main" val="37914773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P/C examples of these in action from</a:t>
            </a:r>
            <a:r>
              <a:rPr lang="en-GB" baseline="0" dirty="0" smtClean="0"/>
              <a:t> students’ books.</a:t>
            </a:r>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17</a:t>
            </a:fld>
            <a:endParaRPr lang="en-GB"/>
          </a:p>
        </p:txBody>
      </p:sp>
    </p:spTree>
    <p:extLst>
      <p:ext uri="{BB962C8B-B14F-4D97-AF65-F5344CB8AC3E}">
        <p14:creationId xmlns:p14="http://schemas.microsoft.com/office/powerpoint/2010/main" val="9704291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19</a:t>
            </a:fld>
            <a:endParaRPr lang="en-GB"/>
          </a:p>
        </p:txBody>
      </p:sp>
    </p:spTree>
    <p:extLst>
      <p:ext uri="{BB962C8B-B14F-4D97-AF65-F5344CB8AC3E}">
        <p14:creationId xmlns:p14="http://schemas.microsoft.com/office/powerpoint/2010/main" val="42518936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20</a:t>
            </a:fld>
            <a:endParaRPr lang="en-GB"/>
          </a:p>
        </p:txBody>
      </p:sp>
    </p:spTree>
    <p:extLst>
      <p:ext uri="{BB962C8B-B14F-4D97-AF65-F5344CB8AC3E}">
        <p14:creationId xmlns:p14="http://schemas.microsoft.com/office/powerpoint/2010/main" val="39671256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21</a:t>
            </a:fld>
            <a:endParaRPr lang="en-GB"/>
          </a:p>
        </p:txBody>
      </p:sp>
    </p:spTree>
    <p:extLst>
      <p:ext uri="{BB962C8B-B14F-4D97-AF65-F5344CB8AC3E}">
        <p14:creationId xmlns:p14="http://schemas.microsoft.com/office/powerpoint/2010/main" val="3967125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22</a:t>
            </a:fld>
            <a:endParaRPr lang="en-GB"/>
          </a:p>
        </p:txBody>
      </p:sp>
    </p:spTree>
    <p:extLst>
      <p:ext uri="{BB962C8B-B14F-4D97-AF65-F5344CB8AC3E}">
        <p14:creationId xmlns:p14="http://schemas.microsoft.com/office/powerpoint/2010/main" val="3967125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24</a:t>
            </a:fld>
            <a:endParaRPr lang="en-GB"/>
          </a:p>
        </p:txBody>
      </p:sp>
    </p:spTree>
    <p:extLst>
      <p:ext uri="{BB962C8B-B14F-4D97-AF65-F5344CB8AC3E}">
        <p14:creationId xmlns:p14="http://schemas.microsoft.com/office/powerpoint/2010/main" val="39671256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585DCA-7A6B-47F2-B676-43DACD0B33CE}" type="slidenum">
              <a:rPr lang="en-GB" smtClean="0"/>
              <a:t>25</a:t>
            </a:fld>
            <a:endParaRPr lang="en-GB"/>
          </a:p>
        </p:txBody>
      </p:sp>
    </p:spTree>
    <p:extLst>
      <p:ext uri="{BB962C8B-B14F-4D97-AF65-F5344CB8AC3E}">
        <p14:creationId xmlns:p14="http://schemas.microsoft.com/office/powerpoint/2010/main" val="39671256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3BCDE1-A348-427A-BDE1-0F33C43EF5B2}" type="slidenum">
              <a:rPr lang="en-GB" smtClean="0"/>
              <a:t>26</a:t>
            </a:fld>
            <a:endParaRPr lang="en-GB"/>
          </a:p>
        </p:txBody>
      </p:sp>
    </p:spTree>
    <p:extLst>
      <p:ext uri="{BB962C8B-B14F-4D97-AF65-F5344CB8AC3E}">
        <p14:creationId xmlns:p14="http://schemas.microsoft.com/office/powerpoint/2010/main" val="39971260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3BCDE1-A348-427A-BDE1-0F33C43EF5B2}" type="slidenum">
              <a:rPr lang="en-GB" smtClean="0"/>
              <a:t>31</a:t>
            </a:fld>
            <a:endParaRPr lang="en-GB"/>
          </a:p>
        </p:txBody>
      </p:sp>
    </p:spTree>
    <p:extLst>
      <p:ext uri="{BB962C8B-B14F-4D97-AF65-F5344CB8AC3E}">
        <p14:creationId xmlns:p14="http://schemas.microsoft.com/office/powerpoint/2010/main" val="1498533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53FD498-76D3-40AE-952A-75467D9D3107}"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2EE917-8D5E-4867-97C8-8FB10C13E829}" type="slidenum">
              <a:rPr lang="en-GB" smtClean="0"/>
              <a:t>‹#›</a:t>
            </a:fld>
            <a:endParaRPr lang="en-GB"/>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3FD498-76D3-40AE-952A-75467D9D3107}"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2EE917-8D5E-4867-97C8-8FB10C13E829}"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53FD498-76D3-40AE-952A-75467D9D3107}"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2EE917-8D5E-4867-97C8-8FB10C13E829}" type="slidenum">
              <a:rPr lang="en-GB" smtClean="0"/>
              <a:t>‹#›</a:t>
            </a:fld>
            <a:endParaRPr lang="en-GB"/>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53FD498-76D3-40AE-952A-75467D9D3107}" type="datetimeFigureOut">
              <a:rPr lang="en-GB" smtClean="0"/>
              <a:t>21/11/2021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2EE917-8D5E-4867-97C8-8FB10C13E829}"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53FD498-76D3-40AE-952A-75467D9D3107}" type="datetimeFigureOut">
              <a:rPr lang="en-GB" smtClean="0"/>
              <a:t>21/11/2021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2EE917-8D5E-4867-97C8-8FB10C13E829}" type="slidenum">
              <a:rPr lang="en-GB" smtClean="0"/>
              <a:t>‹#›</a:t>
            </a:fld>
            <a:endParaRPr lang="en-GB"/>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53FD498-76D3-40AE-952A-75467D9D3107}" type="datetimeFigureOut">
              <a:rPr lang="en-GB" smtClean="0"/>
              <a:t>21/11/2021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2EE917-8D5E-4867-97C8-8FB10C13E829}"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3FD498-76D3-40AE-952A-75467D9D3107}" type="datetimeFigureOut">
              <a:rPr lang="en-GB" smtClean="0"/>
              <a:t>21/11/2021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2EE917-8D5E-4867-97C8-8FB10C13E829}"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smtClean="0"/>
              <a:t>Click to edit Master title style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3FD498-76D3-40AE-952A-75467D9D3107}" type="datetimeFigureOut">
              <a:rPr lang="en-GB" smtClean="0"/>
              <a:t>21/11/2021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2EE917-8D5E-4867-97C8-8FB10C13E829}" type="slidenum">
              <a:rPr lang="en-GB" smtClean="0"/>
              <a:t>‹#›</a:t>
            </a:fld>
            <a:endParaRPr lang="en-GB"/>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smtClean="0"/>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3FD498-76D3-40AE-952A-75467D9D3107}" type="datetimeFigureOut">
              <a:rPr lang="en-GB" smtClean="0"/>
              <a:t>21/11/2021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2EE917-8D5E-4867-97C8-8FB10C13E829}"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3FD498-76D3-40AE-952A-75467D9D3107}"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2EE917-8D5E-4867-97C8-8FB10C13E829}"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3FD498-76D3-40AE-952A-75467D9D3107}"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2EE917-8D5E-4867-97C8-8FB10C13E829}"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153547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551304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838406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1080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333090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69185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406191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587039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586176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47945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80703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99208" y="1752600"/>
            <a:ext cx="5143502" cy="1828800"/>
          </a:xfrm>
        </p:spPr>
        <p:txBody>
          <a:bodyPr anchor="b">
            <a:normAutofit/>
          </a:bodyPr>
          <a:lstStyle>
            <a:lvl1pPr algn="l">
              <a:defRPr sz="5400"/>
            </a:lvl1pPr>
          </a:lstStyle>
          <a:p>
            <a:r>
              <a:rPr lang="en-US" smtClean="0"/>
              <a:t>Click to edit Master title style</a:t>
            </a:r>
            <a:endParaRPr/>
          </a:p>
        </p:txBody>
      </p:sp>
      <p:sp>
        <p:nvSpPr>
          <p:cNvPr id="3" name="Subtitle 2"/>
          <p:cNvSpPr>
            <a:spLocks noGrp="1"/>
          </p:cNvSpPr>
          <p:nvPr>
            <p:ph type="subTitle" idx="1"/>
          </p:nvPr>
        </p:nvSpPr>
        <p:spPr>
          <a:xfrm>
            <a:off x="3199207" y="3733800"/>
            <a:ext cx="51435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Tree>
    <p:extLst>
      <p:ext uri="{BB962C8B-B14F-4D97-AF65-F5344CB8AC3E}">
        <p14:creationId xmlns:p14="http://schemas.microsoft.com/office/powerpoint/2010/main" val="4041046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5" name="Footer Placeholder 4"/>
          <p:cNvSpPr>
            <a:spLocks noGrp="1"/>
          </p:cNvSpPr>
          <p:nvPr>
            <p:ph type="ftr" sz="quarter" idx="11"/>
          </p:nvPr>
        </p:nvSpPr>
        <p:spPr/>
        <p:txBody>
          <a:bodyPr/>
          <a:lstStyle/>
          <a:p>
            <a:endParaRPr>
              <a:solidFill>
                <a:srgbClr val="9A5315"/>
              </a:solidFill>
            </a:endParaRPr>
          </a:p>
        </p:txBody>
      </p:sp>
      <p:sp>
        <p:nvSpPr>
          <p:cNvPr id="6" name="Slide Number Placeholder 5"/>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4238158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99210" y="1828800"/>
            <a:ext cx="5143502" cy="1828800"/>
          </a:xfrm>
        </p:spPr>
        <p:txBody>
          <a:bodyPr anchor="b">
            <a:normAutofit/>
          </a:bodyPr>
          <a:lstStyle>
            <a:lvl1pPr>
              <a:defRPr sz="4400"/>
            </a:lvl1pPr>
          </a:lstStyle>
          <a:p>
            <a:r>
              <a:rPr lang="en-US" smtClean="0"/>
              <a:t>Click to edit Master title style</a:t>
            </a:r>
            <a:endParaRPr/>
          </a:p>
        </p:txBody>
      </p:sp>
      <p:sp>
        <p:nvSpPr>
          <p:cNvPr id="3" name="Text Placeholder 2"/>
          <p:cNvSpPr>
            <a:spLocks noGrp="1"/>
          </p:cNvSpPr>
          <p:nvPr>
            <p:ph type="body" idx="1"/>
          </p:nvPr>
        </p:nvSpPr>
        <p:spPr>
          <a:xfrm>
            <a:off x="3199207" y="3733800"/>
            <a:ext cx="51435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1299702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98909" y="1825625"/>
            <a:ext cx="3715941" cy="41879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29150" y="1825625"/>
            <a:ext cx="3713561" cy="41879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6" name="Footer Placeholder 5"/>
          <p:cNvSpPr>
            <a:spLocks noGrp="1"/>
          </p:cNvSpPr>
          <p:nvPr>
            <p:ph type="ftr" sz="quarter" idx="11"/>
          </p:nvPr>
        </p:nvSpPr>
        <p:spPr/>
        <p:txBody>
          <a:bodyPr/>
          <a:lstStyle/>
          <a:p>
            <a:endParaRPr>
              <a:solidFill>
                <a:srgbClr val="9A5315"/>
              </a:solidFill>
            </a:endParaRPr>
          </a:p>
        </p:txBody>
      </p:sp>
      <p:sp>
        <p:nvSpPr>
          <p:cNvPr id="7" name="Slide Number Placeholder 6"/>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143640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802386" y="1681163"/>
            <a:ext cx="3717036"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02386" y="2505076"/>
            <a:ext cx="3717036" cy="3476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629150" y="1681163"/>
            <a:ext cx="3717036"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6"/>
            <a:ext cx="3717036" cy="3476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8" name="Footer Placeholder 7"/>
          <p:cNvSpPr>
            <a:spLocks noGrp="1"/>
          </p:cNvSpPr>
          <p:nvPr>
            <p:ph type="ftr" sz="quarter" idx="11"/>
          </p:nvPr>
        </p:nvSpPr>
        <p:spPr/>
        <p:txBody>
          <a:bodyPr/>
          <a:lstStyle/>
          <a:p>
            <a:endParaRPr>
              <a:solidFill>
                <a:srgbClr val="9A5315"/>
              </a:solidFill>
            </a:endParaRPr>
          </a:p>
        </p:txBody>
      </p:sp>
      <p:sp>
        <p:nvSpPr>
          <p:cNvPr id="9" name="Slide Number Placeholder 8"/>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2018995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4" name="Footer Placeholder 3"/>
          <p:cNvSpPr>
            <a:spLocks noGrp="1"/>
          </p:cNvSpPr>
          <p:nvPr>
            <p:ph type="ftr" sz="quarter" idx="11"/>
          </p:nvPr>
        </p:nvSpPr>
        <p:spPr/>
        <p:txBody>
          <a:bodyPr/>
          <a:lstStyle/>
          <a:p>
            <a:endParaRPr>
              <a:solidFill>
                <a:srgbClr val="9A5315"/>
              </a:solidFill>
            </a:endParaRPr>
          </a:p>
        </p:txBody>
      </p:sp>
      <p:sp>
        <p:nvSpPr>
          <p:cNvPr id="5" name="Slide Number Placeholder 4"/>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3487085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3" name="Footer Placeholder 2"/>
          <p:cNvSpPr>
            <a:spLocks noGrp="1"/>
          </p:cNvSpPr>
          <p:nvPr>
            <p:ph type="ftr" sz="quarter" idx="11"/>
          </p:nvPr>
        </p:nvSpPr>
        <p:spPr/>
        <p:txBody>
          <a:bodyPr/>
          <a:lstStyle/>
          <a:p>
            <a:endParaRPr>
              <a:solidFill>
                <a:srgbClr val="9A5315"/>
              </a:solidFill>
            </a:endParaRPr>
          </a:p>
        </p:txBody>
      </p:sp>
      <p:sp>
        <p:nvSpPr>
          <p:cNvPr id="4" name="Slide Number Placeholder 3"/>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1445367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wo Pictures with Captions">
    <p:spTree>
      <p:nvGrpSpPr>
        <p:cNvPr id="1" name=""/>
        <p:cNvGrpSpPr/>
        <p:nvPr/>
      </p:nvGrpSpPr>
      <p:grpSpPr>
        <a:xfrm>
          <a:off x="0" y="0"/>
          <a:ext cx="0" cy="0"/>
          <a:chOff x="0" y="0"/>
          <a:chExt cx="0" cy="0"/>
        </a:xfrm>
      </p:grpSpPr>
      <p:sp>
        <p:nvSpPr>
          <p:cNvPr id="6" name="Date Placeholder 5"/>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7" name="Footer Placeholder 6"/>
          <p:cNvSpPr>
            <a:spLocks noGrp="1"/>
          </p:cNvSpPr>
          <p:nvPr>
            <p:ph type="ftr" sz="quarter" idx="11"/>
          </p:nvPr>
        </p:nvSpPr>
        <p:spPr/>
        <p:txBody>
          <a:bodyPr/>
          <a:lstStyle/>
          <a:p>
            <a:endParaRPr>
              <a:solidFill>
                <a:srgbClr val="9A5315"/>
              </a:solidFill>
            </a:endParaRPr>
          </a:p>
        </p:txBody>
      </p:sp>
      <p:sp>
        <p:nvSpPr>
          <p:cNvPr id="8" name="Slide Number Placeholder 7"/>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grpSp>
        <p:nvGrpSpPr>
          <p:cNvPr id="9" name="Group 8"/>
          <p:cNvGrpSpPr/>
          <p:nvPr/>
        </p:nvGrpSpPr>
        <p:grpSpPr>
          <a:xfrm>
            <a:off x="430824" y="724620"/>
            <a:ext cx="3989234" cy="3795623"/>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grpSp>
        <p:nvGrpSpPr>
          <p:cNvPr id="22" name="Group 21"/>
          <p:cNvGrpSpPr/>
          <p:nvPr/>
        </p:nvGrpSpPr>
        <p:grpSpPr>
          <a:xfrm>
            <a:off x="4713841" y="724620"/>
            <a:ext cx="3989234" cy="3795623"/>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sp>
        <p:nvSpPr>
          <p:cNvPr id="36" name="Picture Placeholder 33"/>
          <p:cNvSpPr>
            <a:spLocks noGrp="1" noChangeAspect="1"/>
          </p:cNvSpPr>
          <p:nvPr>
            <p:ph type="pic" sz="quarter" idx="17"/>
          </p:nvPr>
        </p:nvSpPr>
        <p:spPr>
          <a:xfrm>
            <a:off x="625215" y="1020195"/>
            <a:ext cx="3600451" cy="3200400"/>
          </a:xfrm>
          <a:solidFill>
            <a:schemeClr val="bg2"/>
          </a:solidFill>
          <a:ln w="38100">
            <a:solidFill>
              <a:schemeClr val="bg1"/>
            </a:solidFill>
          </a:ln>
        </p:spPr>
        <p:txBody>
          <a:bodyPr/>
          <a:lstStyle>
            <a:lvl1pPr marL="0" indent="0" algn="ctr">
              <a:buNone/>
              <a:defRPr/>
            </a:lvl1pPr>
          </a:lstStyle>
          <a:p>
            <a:r>
              <a:rPr lang="en-US" smtClean="0"/>
              <a:t>Click icon to add picture</a:t>
            </a:r>
            <a:endParaRPr/>
          </a:p>
        </p:txBody>
      </p:sp>
      <p:sp>
        <p:nvSpPr>
          <p:cNvPr id="37" name="Picture Placeholder 33"/>
          <p:cNvSpPr>
            <a:spLocks noGrp="1" noChangeAspect="1"/>
          </p:cNvSpPr>
          <p:nvPr>
            <p:ph type="pic" sz="quarter" idx="18"/>
          </p:nvPr>
        </p:nvSpPr>
        <p:spPr>
          <a:xfrm>
            <a:off x="4908232" y="1020195"/>
            <a:ext cx="3600451" cy="3200400"/>
          </a:xfrm>
          <a:solidFill>
            <a:schemeClr val="bg2"/>
          </a:solidFill>
          <a:ln w="38100">
            <a:solidFill>
              <a:schemeClr val="bg1"/>
            </a:solidFill>
          </a:ln>
        </p:spPr>
        <p:txBody>
          <a:bodyPr/>
          <a:lstStyle>
            <a:lvl1pPr marL="0" indent="0" algn="ctr">
              <a:buNone/>
              <a:defRPr/>
            </a:lvl1pPr>
          </a:lstStyle>
          <a:p>
            <a:r>
              <a:rPr lang="en-US" smtClean="0"/>
              <a:t>Click icon to add picture</a:t>
            </a:r>
            <a:endParaRPr/>
          </a:p>
        </p:txBody>
      </p:sp>
      <p:sp>
        <p:nvSpPr>
          <p:cNvPr id="39" name="Text Placeholder 3"/>
          <p:cNvSpPr>
            <a:spLocks noGrp="1"/>
          </p:cNvSpPr>
          <p:nvPr>
            <p:ph type="body" sz="half" idx="2"/>
          </p:nvPr>
        </p:nvSpPr>
        <p:spPr>
          <a:xfrm>
            <a:off x="789317" y="4648200"/>
            <a:ext cx="3276735" cy="1295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0" name="Text Placeholder 3"/>
          <p:cNvSpPr>
            <a:spLocks noGrp="1"/>
          </p:cNvSpPr>
          <p:nvPr>
            <p:ph type="body" sz="half" idx="19"/>
          </p:nvPr>
        </p:nvSpPr>
        <p:spPr>
          <a:xfrm>
            <a:off x="5057181" y="4648200"/>
            <a:ext cx="3276735" cy="1295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2962581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hree Pictures with Captions">
    <p:spTree>
      <p:nvGrpSpPr>
        <p:cNvPr id="1" name=""/>
        <p:cNvGrpSpPr/>
        <p:nvPr/>
      </p:nvGrpSpPr>
      <p:grpSpPr>
        <a:xfrm>
          <a:off x="0" y="0"/>
          <a:ext cx="0" cy="0"/>
          <a:chOff x="0" y="0"/>
          <a:chExt cx="0" cy="0"/>
        </a:xfrm>
      </p:grpSpPr>
      <p:sp>
        <p:nvSpPr>
          <p:cNvPr id="6" name="Date Placeholder 5"/>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7" name="Footer Placeholder 6"/>
          <p:cNvSpPr>
            <a:spLocks noGrp="1"/>
          </p:cNvSpPr>
          <p:nvPr>
            <p:ph type="ftr" sz="quarter" idx="11"/>
          </p:nvPr>
        </p:nvSpPr>
        <p:spPr/>
        <p:txBody>
          <a:bodyPr/>
          <a:lstStyle/>
          <a:p>
            <a:endParaRPr>
              <a:solidFill>
                <a:srgbClr val="9A5315"/>
              </a:solidFill>
            </a:endParaRPr>
          </a:p>
        </p:txBody>
      </p:sp>
      <p:sp>
        <p:nvSpPr>
          <p:cNvPr id="8" name="Slide Number Placeholder 7"/>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grpSp>
        <p:nvGrpSpPr>
          <p:cNvPr id="35" name="Group 34"/>
          <p:cNvGrpSpPr>
            <a:grpSpLocks noChangeAspect="1"/>
          </p:cNvGrpSpPr>
          <p:nvPr/>
        </p:nvGrpSpPr>
        <p:grpSpPr>
          <a:xfrm rot="5400000">
            <a:off x="2508625" y="1070637"/>
            <a:ext cx="4116828" cy="2537460"/>
            <a:chOff x="895350" y="3313113"/>
            <a:chExt cx="3613151" cy="2790825"/>
          </a:xfrm>
          <a:solidFill>
            <a:schemeClr val="tx1">
              <a:lumMod val="50000"/>
            </a:schemeClr>
          </a:solidFill>
        </p:grpSpPr>
        <p:sp>
          <p:nvSpPr>
            <p:cNvPr id="3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4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4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4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4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4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4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4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4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4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5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5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grpSp>
        <p:nvGrpSpPr>
          <p:cNvPr id="52" name="Group 51"/>
          <p:cNvGrpSpPr>
            <a:grpSpLocks noChangeAspect="1"/>
          </p:cNvGrpSpPr>
          <p:nvPr/>
        </p:nvGrpSpPr>
        <p:grpSpPr>
          <a:xfrm rot="5400000">
            <a:off x="-317047" y="1550435"/>
            <a:ext cx="4114800" cy="2536211"/>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grpSp>
        <p:nvGrpSpPr>
          <p:cNvPr id="65" name="Group 64"/>
          <p:cNvGrpSpPr>
            <a:grpSpLocks noChangeAspect="1"/>
          </p:cNvGrpSpPr>
          <p:nvPr/>
        </p:nvGrpSpPr>
        <p:grpSpPr>
          <a:xfrm rot="5400000">
            <a:off x="5338579" y="1550440"/>
            <a:ext cx="4114800" cy="2536210"/>
            <a:chOff x="895350" y="3313113"/>
            <a:chExt cx="3613151" cy="2790825"/>
          </a:xfrm>
          <a:solidFill>
            <a:schemeClr val="tx1">
              <a:lumMod val="50000"/>
            </a:schemeClr>
          </a:solidFill>
        </p:grpSpPr>
        <p:sp>
          <p:nvSpPr>
            <p:cNvPr id="66"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67"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68"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69"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70"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71"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72"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73"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74"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75"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76"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77"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sp>
        <p:nvSpPr>
          <p:cNvPr id="78" name="Picture Placeholder 33"/>
          <p:cNvSpPr>
            <a:spLocks noGrp="1"/>
          </p:cNvSpPr>
          <p:nvPr>
            <p:ph type="pic" sz="quarter" idx="18"/>
          </p:nvPr>
        </p:nvSpPr>
        <p:spPr>
          <a:xfrm>
            <a:off x="3449914" y="533400"/>
            <a:ext cx="2228850" cy="3657600"/>
          </a:xfrm>
          <a:solidFill>
            <a:schemeClr val="bg2"/>
          </a:solidFill>
          <a:ln w="38100">
            <a:solidFill>
              <a:schemeClr val="bg1"/>
            </a:solidFill>
          </a:ln>
        </p:spPr>
        <p:txBody>
          <a:bodyPr/>
          <a:lstStyle>
            <a:lvl1pPr marL="0" indent="0" algn="ctr">
              <a:buNone/>
              <a:defRPr/>
            </a:lvl1pPr>
          </a:lstStyle>
          <a:p>
            <a:r>
              <a:rPr lang="en-US" smtClean="0"/>
              <a:t>Click icon to add picture</a:t>
            </a:r>
            <a:endParaRPr/>
          </a:p>
        </p:txBody>
      </p:sp>
      <p:sp>
        <p:nvSpPr>
          <p:cNvPr id="79" name="Picture Placeholder 33"/>
          <p:cNvSpPr>
            <a:spLocks noGrp="1"/>
          </p:cNvSpPr>
          <p:nvPr>
            <p:ph type="pic" sz="quarter" idx="19"/>
          </p:nvPr>
        </p:nvSpPr>
        <p:spPr>
          <a:xfrm>
            <a:off x="625928" y="1013590"/>
            <a:ext cx="2228850" cy="3657600"/>
          </a:xfrm>
          <a:solidFill>
            <a:schemeClr val="bg2"/>
          </a:solidFill>
          <a:ln w="38100">
            <a:solidFill>
              <a:schemeClr val="bg1"/>
            </a:solidFill>
          </a:ln>
        </p:spPr>
        <p:txBody>
          <a:bodyPr/>
          <a:lstStyle>
            <a:lvl1pPr marL="0" indent="0" algn="ctr">
              <a:buNone/>
              <a:defRPr/>
            </a:lvl1pPr>
          </a:lstStyle>
          <a:p>
            <a:r>
              <a:rPr lang="en-US" smtClean="0"/>
              <a:t>Click icon to add picture</a:t>
            </a:r>
            <a:endParaRPr/>
          </a:p>
        </p:txBody>
      </p:sp>
      <p:sp>
        <p:nvSpPr>
          <p:cNvPr id="80" name="Picture Placeholder 33"/>
          <p:cNvSpPr>
            <a:spLocks noGrp="1"/>
          </p:cNvSpPr>
          <p:nvPr>
            <p:ph type="pic" sz="quarter" idx="20"/>
          </p:nvPr>
        </p:nvSpPr>
        <p:spPr>
          <a:xfrm>
            <a:off x="6281554" y="1013591"/>
            <a:ext cx="2228850" cy="3657600"/>
          </a:xfrm>
          <a:solidFill>
            <a:schemeClr val="bg2"/>
          </a:solidFill>
          <a:ln w="38100">
            <a:solidFill>
              <a:schemeClr val="bg1"/>
            </a:solidFill>
          </a:ln>
        </p:spPr>
        <p:txBody>
          <a:bodyPr/>
          <a:lstStyle>
            <a:lvl1pPr marL="0" indent="0" algn="ctr">
              <a:buNone/>
              <a:defRPr/>
            </a:lvl1pPr>
          </a:lstStyle>
          <a:p>
            <a:r>
              <a:rPr lang="en-US" smtClean="0"/>
              <a:t>Click icon to add picture</a:t>
            </a:r>
            <a:endParaRPr/>
          </a:p>
        </p:txBody>
      </p:sp>
      <p:sp>
        <p:nvSpPr>
          <p:cNvPr id="81" name="Text Placeholder 3"/>
          <p:cNvSpPr>
            <a:spLocks noGrp="1"/>
          </p:cNvSpPr>
          <p:nvPr>
            <p:ph type="body" sz="half" idx="2"/>
          </p:nvPr>
        </p:nvSpPr>
        <p:spPr>
          <a:xfrm>
            <a:off x="711653" y="5018002"/>
            <a:ext cx="20574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2" name="Text Placeholder 3"/>
          <p:cNvSpPr>
            <a:spLocks noGrp="1"/>
          </p:cNvSpPr>
          <p:nvPr>
            <p:ph type="body" sz="half" idx="21"/>
          </p:nvPr>
        </p:nvSpPr>
        <p:spPr>
          <a:xfrm>
            <a:off x="3530406" y="4582378"/>
            <a:ext cx="20574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3" name="Text Placeholder 3"/>
          <p:cNvSpPr>
            <a:spLocks noGrp="1"/>
          </p:cNvSpPr>
          <p:nvPr>
            <p:ph type="body" sz="half" idx="22"/>
          </p:nvPr>
        </p:nvSpPr>
        <p:spPr>
          <a:xfrm>
            <a:off x="6367279" y="5018002"/>
            <a:ext cx="20574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3056246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hree Pictures with Caption">
    <p:spTree>
      <p:nvGrpSpPr>
        <p:cNvPr id="1" name=""/>
        <p:cNvGrpSpPr/>
        <p:nvPr/>
      </p:nvGrpSpPr>
      <p:grpSpPr>
        <a:xfrm>
          <a:off x="0" y="0"/>
          <a:ext cx="0" cy="0"/>
          <a:chOff x="0" y="0"/>
          <a:chExt cx="0" cy="0"/>
        </a:xfrm>
      </p:grpSpPr>
      <p:sp>
        <p:nvSpPr>
          <p:cNvPr id="6" name="Date Placeholder 5"/>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7" name="Footer Placeholder 6"/>
          <p:cNvSpPr>
            <a:spLocks noGrp="1"/>
          </p:cNvSpPr>
          <p:nvPr>
            <p:ph type="ftr" sz="quarter" idx="11"/>
          </p:nvPr>
        </p:nvSpPr>
        <p:spPr/>
        <p:txBody>
          <a:bodyPr/>
          <a:lstStyle/>
          <a:p>
            <a:endParaRPr>
              <a:solidFill>
                <a:srgbClr val="9A5315"/>
              </a:solidFill>
            </a:endParaRPr>
          </a:p>
        </p:txBody>
      </p:sp>
      <p:sp>
        <p:nvSpPr>
          <p:cNvPr id="8" name="Slide Number Placeholder 7"/>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grpSp>
        <p:nvGrpSpPr>
          <p:cNvPr id="84" name="Group 83"/>
          <p:cNvGrpSpPr>
            <a:grpSpLocks noChangeAspect="1"/>
          </p:cNvGrpSpPr>
          <p:nvPr/>
        </p:nvGrpSpPr>
        <p:grpSpPr>
          <a:xfrm rot="16200000" flipV="1">
            <a:off x="-425972" y="1653786"/>
            <a:ext cx="5053664" cy="3308889"/>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sp>
        <p:nvSpPr>
          <p:cNvPr id="97" name="Picture Placeholder 33"/>
          <p:cNvSpPr>
            <a:spLocks noGrp="1"/>
          </p:cNvSpPr>
          <p:nvPr>
            <p:ph type="pic" sz="quarter" idx="17"/>
          </p:nvPr>
        </p:nvSpPr>
        <p:spPr>
          <a:xfrm>
            <a:off x="630596" y="1020193"/>
            <a:ext cx="2914650" cy="4572000"/>
          </a:xfrm>
          <a:solidFill>
            <a:schemeClr val="bg2"/>
          </a:solidFill>
          <a:ln w="38100">
            <a:solidFill>
              <a:schemeClr val="bg1"/>
            </a:solidFill>
          </a:ln>
        </p:spPr>
        <p:txBody>
          <a:bodyPr/>
          <a:lstStyle>
            <a:lvl1pPr marL="0" indent="0" algn="ctr">
              <a:buNone/>
              <a:defRPr/>
            </a:lvl1pPr>
          </a:lstStyle>
          <a:p>
            <a:r>
              <a:rPr lang="en-US" smtClean="0"/>
              <a:t>Click icon to add picture</a:t>
            </a:r>
            <a:endParaRPr/>
          </a:p>
        </p:txBody>
      </p:sp>
      <p:grpSp>
        <p:nvGrpSpPr>
          <p:cNvPr id="98" name="Group 97"/>
          <p:cNvGrpSpPr/>
          <p:nvPr/>
        </p:nvGrpSpPr>
        <p:grpSpPr>
          <a:xfrm>
            <a:off x="3991867" y="319177"/>
            <a:ext cx="2542205"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sp>
        <p:nvSpPr>
          <p:cNvPr id="111" name="Picture Placeholder 33"/>
          <p:cNvSpPr>
            <a:spLocks noGrp="1" noChangeAspect="1"/>
          </p:cNvSpPr>
          <p:nvPr>
            <p:ph type="pic" sz="quarter" idx="18"/>
          </p:nvPr>
        </p:nvSpPr>
        <p:spPr>
          <a:xfrm>
            <a:off x="4160085" y="529603"/>
            <a:ext cx="2245025" cy="2305338"/>
          </a:xfrm>
          <a:solidFill>
            <a:schemeClr val="bg2"/>
          </a:solidFill>
          <a:ln w="38100">
            <a:solidFill>
              <a:schemeClr val="bg1"/>
            </a:solidFill>
          </a:ln>
        </p:spPr>
        <p:txBody>
          <a:bodyPr/>
          <a:lstStyle>
            <a:lvl1pPr marL="0" indent="0" algn="ctr">
              <a:buNone/>
              <a:defRPr/>
            </a:lvl1pPr>
          </a:lstStyle>
          <a:p>
            <a:r>
              <a:rPr lang="en-US" smtClean="0"/>
              <a:t>Click icon to add picture</a:t>
            </a:r>
            <a:endParaRPr/>
          </a:p>
        </p:txBody>
      </p:sp>
      <p:grpSp>
        <p:nvGrpSpPr>
          <p:cNvPr id="112" name="Group 111"/>
          <p:cNvGrpSpPr/>
          <p:nvPr/>
        </p:nvGrpSpPr>
        <p:grpSpPr>
          <a:xfrm>
            <a:off x="3991867" y="3436140"/>
            <a:ext cx="2542205"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sp>
        <p:nvSpPr>
          <p:cNvPr id="125" name="Picture Placeholder 33"/>
          <p:cNvSpPr>
            <a:spLocks noGrp="1" noChangeAspect="1"/>
          </p:cNvSpPr>
          <p:nvPr>
            <p:ph type="pic" sz="quarter" idx="19"/>
          </p:nvPr>
        </p:nvSpPr>
        <p:spPr>
          <a:xfrm>
            <a:off x="4160085" y="3646566"/>
            <a:ext cx="2245025" cy="2305338"/>
          </a:xfrm>
          <a:solidFill>
            <a:schemeClr val="bg2"/>
          </a:solidFill>
          <a:ln w="38100">
            <a:solidFill>
              <a:schemeClr val="bg1"/>
            </a:solidFill>
          </a:ln>
        </p:spPr>
        <p:txBody>
          <a:bodyPr/>
          <a:lstStyle>
            <a:lvl1pPr marL="0" indent="0" algn="ctr">
              <a:buNone/>
              <a:defRPr/>
            </a:lvl1pPr>
          </a:lstStyle>
          <a:p>
            <a:r>
              <a:rPr lang="en-US" smtClean="0"/>
              <a:t>Click icon to add picture</a:t>
            </a:r>
            <a:endParaRPr/>
          </a:p>
        </p:txBody>
      </p:sp>
      <p:sp>
        <p:nvSpPr>
          <p:cNvPr id="126" name="Text Placeholder 3"/>
          <p:cNvSpPr>
            <a:spLocks noGrp="1"/>
          </p:cNvSpPr>
          <p:nvPr>
            <p:ph type="body" sz="half" idx="21"/>
          </p:nvPr>
        </p:nvSpPr>
        <p:spPr>
          <a:xfrm>
            <a:off x="6799661" y="2048894"/>
            <a:ext cx="1714500" cy="2514599"/>
          </a:xfrm>
        </p:spPr>
        <p:txBody>
          <a:bodyPr anchor="ct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2946207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33799" y="1330347"/>
            <a:ext cx="2880360" cy="2103120"/>
          </a:xfrm>
        </p:spPr>
        <p:txBody>
          <a:bodyPr anchor="b">
            <a:normAutofit/>
          </a:bodyPr>
          <a:lstStyle>
            <a:lvl1pPr>
              <a:defRPr sz="3600"/>
            </a:lvl1pPr>
          </a:lstStyle>
          <a:p>
            <a:r>
              <a:rPr lang="en-US" smtClean="0"/>
              <a:t>Click to edit Master title style</a:t>
            </a:r>
            <a:endParaRPr/>
          </a:p>
        </p:txBody>
      </p:sp>
      <p:sp>
        <p:nvSpPr>
          <p:cNvPr id="3" name="Content Placeholder 2"/>
          <p:cNvSpPr>
            <a:spLocks noGrp="1"/>
          </p:cNvSpPr>
          <p:nvPr>
            <p:ph idx="1"/>
          </p:nvPr>
        </p:nvSpPr>
        <p:spPr>
          <a:xfrm>
            <a:off x="627460" y="914400"/>
            <a:ext cx="462915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5633799" y="3555524"/>
            <a:ext cx="288036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6056708" y="6019801"/>
            <a:ext cx="1047195" cy="228600"/>
          </a:xfrm>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6" name="Footer Placeholder 5"/>
          <p:cNvSpPr>
            <a:spLocks noGrp="1"/>
          </p:cNvSpPr>
          <p:nvPr>
            <p:ph type="ftr" sz="quarter" idx="11"/>
          </p:nvPr>
        </p:nvSpPr>
        <p:spPr/>
        <p:txBody>
          <a:bodyPr/>
          <a:lstStyle/>
          <a:p>
            <a:endParaRPr>
              <a:solidFill>
                <a:srgbClr val="9A5315"/>
              </a:solidFill>
            </a:endParaRPr>
          </a:p>
        </p:txBody>
      </p:sp>
      <p:sp>
        <p:nvSpPr>
          <p:cNvPr id="7" name="Slide Number Placeholder 6"/>
          <p:cNvSpPr>
            <a:spLocks noGrp="1"/>
          </p:cNvSpPr>
          <p:nvPr>
            <p:ph type="sldNum" sz="quarter" idx="12"/>
          </p:nvPr>
        </p:nvSpPr>
        <p:spPr>
          <a:xfrm>
            <a:off x="798910" y="6019801"/>
            <a:ext cx="571500" cy="228600"/>
          </a:xfrm>
        </p:spPr>
        <p:txBody>
          <a:bodyPr/>
          <a:lstStyle>
            <a:lvl1pPr algn="l">
              <a:defRPr/>
            </a:lvl1p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3913476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446659" y="781399"/>
            <a:ext cx="4825049"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solidFill>
                  <a:srgbClr val="9A5315"/>
                </a:solidFill>
              </a:endParaRPr>
            </a:p>
          </p:txBody>
        </p:sp>
      </p:grpSp>
      <p:sp>
        <p:nvSpPr>
          <p:cNvPr id="2" name="Title 1"/>
          <p:cNvSpPr>
            <a:spLocks noGrp="1"/>
          </p:cNvSpPr>
          <p:nvPr>
            <p:ph type="title"/>
          </p:nvPr>
        </p:nvSpPr>
        <p:spPr>
          <a:xfrm>
            <a:off x="5619668" y="1330347"/>
            <a:ext cx="2880360" cy="2103120"/>
          </a:xfrm>
        </p:spPr>
        <p:txBody>
          <a:bodyPr anchor="b">
            <a:normAutofit/>
          </a:bodyPr>
          <a:lstStyle>
            <a:lvl1pPr>
              <a:defRPr sz="3600"/>
            </a:lvl1pPr>
          </a:lstStyle>
          <a:p>
            <a:r>
              <a:rPr lang="en-US" smtClean="0"/>
              <a:t>Click to edit Master title style</a:t>
            </a:r>
            <a:endParaRPr/>
          </a:p>
        </p:txBody>
      </p:sp>
      <p:sp>
        <p:nvSpPr>
          <p:cNvPr id="3" name="Picture Placeholder 2"/>
          <p:cNvSpPr>
            <a:spLocks noGrp="1"/>
          </p:cNvSpPr>
          <p:nvPr>
            <p:ph type="pic" idx="1"/>
          </p:nvPr>
        </p:nvSpPr>
        <p:spPr>
          <a:xfrm>
            <a:off x="627460" y="1031195"/>
            <a:ext cx="44577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5619668" y="3555522"/>
            <a:ext cx="288036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6" name="Footer Placeholder 5"/>
          <p:cNvSpPr>
            <a:spLocks noGrp="1"/>
          </p:cNvSpPr>
          <p:nvPr>
            <p:ph type="ftr" sz="quarter" idx="11"/>
          </p:nvPr>
        </p:nvSpPr>
        <p:spPr/>
        <p:txBody>
          <a:bodyPr/>
          <a:lstStyle/>
          <a:p>
            <a:endParaRPr>
              <a:solidFill>
                <a:srgbClr val="9A5315"/>
              </a:solidFill>
            </a:endParaRPr>
          </a:p>
        </p:txBody>
      </p:sp>
      <p:sp>
        <p:nvSpPr>
          <p:cNvPr id="7" name="Slide Number Placeholder 6"/>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1308650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5" name="Footer Placeholder 4"/>
          <p:cNvSpPr>
            <a:spLocks noGrp="1"/>
          </p:cNvSpPr>
          <p:nvPr>
            <p:ph type="ftr" sz="quarter" idx="11"/>
          </p:nvPr>
        </p:nvSpPr>
        <p:spPr/>
        <p:txBody>
          <a:bodyPr/>
          <a:lstStyle/>
          <a:p>
            <a:endParaRPr>
              <a:solidFill>
                <a:srgbClr val="9A5315"/>
              </a:solidFill>
            </a:endParaRPr>
          </a:p>
        </p:txBody>
      </p:sp>
      <p:sp>
        <p:nvSpPr>
          <p:cNvPr id="6" name="Slide Number Placeholder 5"/>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188300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mod="1">
    <p:ext uri="{DCECCB84-F9BA-43D5-87BE-67443E8EF086}">
      <p15:sldGuideLst xmlns:p15="http://schemas.microsoft.com/office/powerpoint/2012/main">
        <p15:guide id="1" orient="horz" pos="216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8202" y="304800"/>
            <a:ext cx="1297148" cy="56769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28650" y="304800"/>
            <a:ext cx="6475253" cy="56769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CF99945-0A15-4715-AB6C-F5E56CF20F70}" type="datetimeFigureOut">
              <a:rPr lang="en-US">
                <a:solidFill>
                  <a:srgbClr val="9A5315"/>
                </a:solidFill>
              </a:rPr>
              <a:pPr/>
              <a:t>11/21/2021</a:t>
            </a:fld>
            <a:endParaRPr>
              <a:solidFill>
                <a:srgbClr val="9A5315"/>
              </a:solidFill>
            </a:endParaRPr>
          </a:p>
        </p:txBody>
      </p:sp>
      <p:sp>
        <p:nvSpPr>
          <p:cNvPr id="5" name="Footer Placeholder 4"/>
          <p:cNvSpPr>
            <a:spLocks noGrp="1"/>
          </p:cNvSpPr>
          <p:nvPr>
            <p:ph type="ftr" sz="quarter" idx="11"/>
          </p:nvPr>
        </p:nvSpPr>
        <p:spPr/>
        <p:txBody>
          <a:bodyPr/>
          <a:lstStyle/>
          <a:p>
            <a:endParaRPr>
              <a:solidFill>
                <a:srgbClr val="9A5315"/>
              </a:solidFill>
            </a:endParaRPr>
          </a:p>
        </p:txBody>
      </p:sp>
      <p:sp>
        <p:nvSpPr>
          <p:cNvPr id="6" name="Slide Number Placeholder 5"/>
          <p:cNvSpPr>
            <a:spLocks noGrp="1"/>
          </p:cNvSpPr>
          <p:nvPr>
            <p:ph type="sldNum" sz="quarter" idx="12"/>
          </p:nvPr>
        </p:nvSpPr>
        <p:spPr/>
        <p:txBody>
          <a:body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1138155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06602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979546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34161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677947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823764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1377454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879221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474915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126068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3835316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7683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6" Type="http://schemas.openxmlformats.org/officeDocument/2006/relationships/image" Target="../media/image2.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theme" Target="../theme/theme3.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image" Target="../media/image6.jpg"/><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353FD498-76D3-40AE-952A-75467D9D3107}" type="datetimeFigureOut">
              <a:rPr lang="en-GB" smtClean="0"/>
              <a:t>21/11/2021</a:t>
            </a:fld>
            <a:endParaRPr lang="en-GB"/>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n-GB"/>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882EE917-8D5E-4867-97C8-8FB10C13E829}" type="slidenum">
              <a:rPr lang="en-GB" smtClean="0"/>
              <a:t>‹#›</a:t>
            </a:fld>
            <a:endParaRPr lang="en-GB"/>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6CB8C5-4645-4923-A7D2-AECE761A93FD}"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325F2B-A8D8-4A10-8F05-3F336A1EA45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251077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8909" y="304800"/>
            <a:ext cx="7543802" cy="12192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798911" y="1752600"/>
            <a:ext cx="7543800" cy="4229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056708" y="6019801"/>
            <a:ext cx="1047195" cy="228600"/>
          </a:xfrm>
          <a:prstGeom prst="rect">
            <a:avLst/>
          </a:prstGeom>
        </p:spPr>
        <p:txBody>
          <a:bodyPr vert="horz" lIns="91440" tIns="45720" rIns="91440" bIns="45720" rtlCol="0" anchor="ctr"/>
          <a:lstStyle>
            <a:lvl1pPr algn="l">
              <a:defRPr sz="1000">
                <a:solidFill>
                  <a:schemeClr val="tx1"/>
                </a:solidFill>
              </a:defRPr>
            </a:lvl1pPr>
          </a:lstStyle>
          <a:p>
            <a:fld id="{4CF99945-0A15-4715-AB6C-F5E56CF20F70}" type="datetimeFigureOut">
              <a:rPr lang="en-US">
                <a:solidFill>
                  <a:srgbClr val="9A5315"/>
                </a:solidFill>
              </a:rPr>
              <a:pPr/>
              <a:t>11/21/2021</a:t>
            </a:fld>
            <a:endParaRPr>
              <a:solidFill>
                <a:srgbClr val="9A5315"/>
              </a:solidFill>
            </a:endParaRPr>
          </a:p>
        </p:txBody>
      </p:sp>
      <p:sp>
        <p:nvSpPr>
          <p:cNvPr id="5" name="Footer Placeholder 4"/>
          <p:cNvSpPr>
            <a:spLocks noGrp="1"/>
          </p:cNvSpPr>
          <p:nvPr>
            <p:ph type="ftr" sz="quarter" idx="3"/>
          </p:nvPr>
        </p:nvSpPr>
        <p:spPr>
          <a:xfrm>
            <a:off x="1484710" y="6019801"/>
            <a:ext cx="4457700" cy="228600"/>
          </a:xfrm>
          <a:prstGeom prst="rect">
            <a:avLst/>
          </a:prstGeom>
        </p:spPr>
        <p:txBody>
          <a:bodyPr vert="horz" lIns="91440" tIns="45720" rIns="91440" bIns="45720" rtlCol="0" anchor="ctr"/>
          <a:lstStyle>
            <a:lvl1pPr algn="l">
              <a:defRPr sz="1000">
                <a:solidFill>
                  <a:schemeClr val="tx1"/>
                </a:solidFill>
              </a:defRPr>
            </a:lvl1pPr>
          </a:lstStyle>
          <a:p>
            <a:endParaRPr>
              <a:solidFill>
                <a:srgbClr val="9A5315"/>
              </a:solidFill>
            </a:endParaRPr>
          </a:p>
        </p:txBody>
      </p:sp>
      <p:sp>
        <p:nvSpPr>
          <p:cNvPr id="6" name="Slide Number Placeholder 5"/>
          <p:cNvSpPr>
            <a:spLocks noGrp="1"/>
          </p:cNvSpPr>
          <p:nvPr>
            <p:ph type="sldNum" sz="quarter" idx="4"/>
          </p:nvPr>
        </p:nvSpPr>
        <p:spPr>
          <a:xfrm>
            <a:off x="798910" y="6019801"/>
            <a:ext cx="571500" cy="228600"/>
          </a:xfrm>
          <a:prstGeom prst="rect">
            <a:avLst/>
          </a:prstGeom>
        </p:spPr>
        <p:txBody>
          <a:bodyPr vert="horz" lIns="91440" tIns="45720" rIns="91440" bIns="45720" rtlCol="0" anchor="ctr"/>
          <a:lstStyle>
            <a:lvl1pPr algn="l">
              <a:defRPr sz="1000">
                <a:solidFill>
                  <a:schemeClr val="tx1"/>
                </a:solidFill>
              </a:defRPr>
            </a:lvl1pPr>
          </a:lstStyle>
          <a:p>
            <a:fld id="{022B156B-59AE-415F-B24B-8756D48BB977}" type="slidenum">
              <a:rPr>
                <a:solidFill>
                  <a:srgbClr val="9A5315"/>
                </a:solidFill>
              </a:rPr>
              <a:pPr/>
              <a:t>‹#›</a:t>
            </a:fld>
            <a:endParaRPr>
              <a:solidFill>
                <a:srgbClr val="9A5315"/>
              </a:solidFill>
            </a:endParaRPr>
          </a:p>
        </p:txBody>
      </p:sp>
    </p:spTree>
    <p:extLst>
      <p:ext uri="{BB962C8B-B14F-4D97-AF65-F5344CB8AC3E}">
        <p14:creationId xmlns:p14="http://schemas.microsoft.com/office/powerpoint/2010/main" val="331297874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0000"/>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469B7C-6BA0-45EC-B729-6CA6C914728A}" type="datetimeFigureOut">
              <a:rPr lang="en-GB" smtClean="0">
                <a:solidFill>
                  <a:prstClr val="black">
                    <a:tint val="75000"/>
                  </a:prstClr>
                </a:solidFill>
              </a:rPr>
              <a:pPr/>
              <a:t>21/11/2021</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C2F833-23E1-4D81-A9D3-41606B9EECF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537660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uk/url?sa=i&amp;rct=j&amp;q=differentiation+teaching&amp;source=images&amp;cd=&amp;cad=rja&amp;uact=8&amp;ved=0CAcQjRw&amp;url=https://www.pinterest.com/3rdgradeinco/differentiation/&amp;ei=yWOJVcq0Ooyy7QbqvLu4BA&amp;psig=AFQjCNG9AZ20TLsQ1Jen64uXWyzpUx7JYQ&amp;ust=1435153659709087"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google.co.uk/url?sa=i&amp;rct=j&amp;q=seating+plan+classroom&amp;source=images&amp;cd=&amp;cad=rja&amp;uact=8&amp;ved=0CAcQjRw&amp;url=http://tips4teaching.co.uk/2013/09/23/seating-plans-there-are-apps-for-that/&amp;ei=CmmJVZ-GMIOp7AbG07joAg&amp;psig=AFQjCNGXR4bJJcvXsXw9uqbw3Fgl_Adn_g&amp;ust=1435155074174906"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youtube.com/watch?v=UtVjRG7PB_4" TargetMode="Externa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sa=i&amp;rct=j&amp;q=&amp;esrc=s&amp;frm=1&amp;source=images&amp;cd=&amp;cad=rja&amp;uact=8&amp;ved=0CAcQjRw&amp;url=http://uxmastery.com/design-games-card-sorting/&amp;ei=_SCMVd35NNCy7QaCvqiQBQ&amp;psig=AFQjCNE7PrXzog7WDOYOBQHAouG6T63oIg&amp;ust=1435333115913943"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www.google.co.uk/url?sa=i&amp;rct=j&amp;q=&amp;esrc=s&amp;frm=1&amp;source=images&amp;cd=&amp;cad=rja&amp;uact=8&amp;ved=0CAcQjRw&amp;url=http://www.informationr.net/ir/14-4/paper419.html&amp;ei=LCGMVeaWLcyw7AabvIa4Ag&amp;psig=AFQjCNH5xPQr3p8kw2qxzp7QriECAMD1zA&amp;ust=1435333267586824"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google.co.uk/url?sa=i&amp;rct=j&amp;q=&amp;esrc=s&amp;frm=1&amp;source=images&amp;cd=&amp;cad=rja&amp;uact=8&amp;ved=0CAcQjRw&amp;url=http://www.informationr.net/ir/14-4/paper419.html&amp;ei=LCGMVeaWLcyw7AabvIa4Ag&amp;psig=AFQjCNH5xPQr3p8kw2qxzp7QriECAMD1zA&amp;ust=1435333267586824"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chor="ctr"/>
          <a:lstStyle/>
          <a:p>
            <a:r>
              <a:rPr lang="en-GB" sz="6600" dirty="0" smtClean="0"/>
              <a:t>Differentiation INSET</a:t>
            </a:r>
            <a:endParaRPr lang="en-GB" sz="6600" dirty="0"/>
          </a:p>
        </p:txBody>
      </p:sp>
      <p:sp>
        <p:nvSpPr>
          <p:cNvPr id="3" name="Subtitle 2"/>
          <p:cNvSpPr>
            <a:spLocks noGrp="1"/>
          </p:cNvSpPr>
          <p:nvPr>
            <p:ph type="subTitle" idx="1"/>
          </p:nvPr>
        </p:nvSpPr>
        <p:spPr/>
        <p:txBody>
          <a:bodyPr anchor="ctr">
            <a:normAutofit/>
          </a:bodyPr>
          <a:lstStyle/>
          <a:p>
            <a:pPr algn="ctr"/>
            <a:r>
              <a:rPr lang="en-GB" sz="2400" b="1" dirty="0" smtClean="0">
                <a:latin typeface="Candara" panose="020E0502030303020204" pitchFamily="34" charset="0"/>
              </a:rPr>
              <a:t>With gratitude to Emma Worsfold (Fairfield HS)</a:t>
            </a:r>
            <a:endParaRPr lang="en-GB" sz="2400" b="1" dirty="0">
              <a:latin typeface="Candara" panose="020E0502030303020204" pitchFamily="34" charset="0"/>
            </a:endParaRPr>
          </a:p>
        </p:txBody>
      </p:sp>
    </p:spTree>
    <p:extLst>
      <p:ext uri="{BB962C8B-B14F-4D97-AF65-F5344CB8AC3E}">
        <p14:creationId xmlns:p14="http://schemas.microsoft.com/office/powerpoint/2010/main" val="16645807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chor="ctr"/>
          <a:lstStyle/>
          <a:p>
            <a:r>
              <a:rPr lang="en-GB" sz="6600" dirty="0" smtClean="0"/>
              <a:t>Differentiation INSET</a:t>
            </a:r>
            <a:endParaRPr lang="en-GB" sz="6600" dirty="0"/>
          </a:p>
        </p:txBody>
      </p:sp>
      <p:sp>
        <p:nvSpPr>
          <p:cNvPr id="3" name="Subtitle 2"/>
          <p:cNvSpPr>
            <a:spLocks noGrp="1"/>
          </p:cNvSpPr>
          <p:nvPr>
            <p:ph type="subTitle" idx="1"/>
          </p:nvPr>
        </p:nvSpPr>
        <p:spPr/>
        <p:txBody>
          <a:bodyPr anchor="ctr">
            <a:normAutofit/>
          </a:bodyPr>
          <a:lstStyle/>
          <a:p>
            <a:endParaRPr lang="en-GB" sz="4000" dirty="0"/>
          </a:p>
        </p:txBody>
      </p:sp>
      <p:sp>
        <p:nvSpPr>
          <p:cNvPr id="5" name="Rectangle 4"/>
          <p:cNvSpPr/>
          <p:nvPr/>
        </p:nvSpPr>
        <p:spPr>
          <a:xfrm>
            <a:off x="0" y="0"/>
            <a:ext cx="7812360" cy="2420888"/>
          </a:xfrm>
          <a:prstGeom prst="rect">
            <a:avLst/>
          </a:prstGeom>
          <a:effectLst/>
        </p:spPr>
        <p:style>
          <a:lnRef idx="1">
            <a:schemeClr val="accent5"/>
          </a:lnRef>
          <a:fillRef idx="3">
            <a:schemeClr val="accent5"/>
          </a:fillRef>
          <a:effectRef idx="2">
            <a:schemeClr val="accent5"/>
          </a:effectRef>
          <a:fontRef idx="minor">
            <a:schemeClr val="lt1"/>
          </a:fontRef>
        </p:style>
        <p:txBody>
          <a:bodyPr rtlCol="0" anchor="ctr"/>
          <a:lstStyle/>
          <a:p>
            <a:r>
              <a:rPr lang="en-GB" sz="3400" b="1" dirty="0" smtClean="0"/>
              <a:t>Consider / Think about:</a:t>
            </a:r>
          </a:p>
          <a:p>
            <a:pPr marL="457200" indent="-457200">
              <a:buFont typeface="Arial" pitchFamily="34" charset="0"/>
              <a:buChar char="•"/>
            </a:pPr>
            <a:r>
              <a:rPr lang="en-GB" sz="3400" dirty="0" smtClean="0"/>
              <a:t>What does ‘differentiation’ </a:t>
            </a:r>
            <a:r>
              <a:rPr lang="en-GB" sz="3400" u="sng" dirty="0" smtClean="0"/>
              <a:t>mean</a:t>
            </a:r>
            <a:r>
              <a:rPr lang="en-GB" sz="3400" dirty="0" smtClean="0"/>
              <a:t> to you?</a:t>
            </a:r>
          </a:p>
          <a:p>
            <a:pPr marL="457200" indent="-457200">
              <a:buFont typeface="Arial" pitchFamily="34" charset="0"/>
              <a:buChar char="•"/>
            </a:pPr>
            <a:r>
              <a:rPr lang="en-GB" sz="3400" dirty="0" smtClean="0"/>
              <a:t>What does ‘differentiation’ </a:t>
            </a:r>
            <a:r>
              <a:rPr lang="en-GB" sz="3400" u="sng" dirty="0" smtClean="0"/>
              <a:t>look like</a:t>
            </a:r>
            <a:r>
              <a:rPr lang="en-GB" sz="3400" dirty="0" smtClean="0"/>
              <a:t> in your classroom?</a:t>
            </a:r>
            <a:endParaRPr lang="en-GB" sz="3400" dirty="0"/>
          </a:p>
        </p:txBody>
      </p:sp>
      <p:sp>
        <p:nvSpPr>
          <p:cNvPr id="4" name="Oval 3"/>
          <p:cNvSpPr/>
          <p:nvPr/>
        </p:nvSpPr>
        <p:spPr>
          <a:xfrm>
            <a:off x="5076056" y="4725144"/>
            <a:ext cx="3888432" cy="2016224"/>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3200" b="1" u="sng" dirty="0"/>
              <a:t>D</a:t>
            </a:r>
            <a:r>
              <a:rPr lang="en-GB" sz="3200" b="1" u="sng" dirty="0" smtClean="0"/>
              <a:t>iscuss</a:t>
            </a:r>
            <a:r>
              <a:rPr lang="en-GB" sz="3200" dirty="0" smtClean="0"/>
              <a:t> in pairs and </a:t>
            </a:r>
            <a:r>
              <a:rPr lang="en-GB" sz="3200" b="1" u="sng" dirty="0" smtClean="0"/>
              <a:t>share</a:t>
            </a:r>
            <a:r>
              <a:rPr lang="en-GB" sz="3200" dirty="0" smtClean="0"/>
              <a:t> your ideas.</a:t>
            </a:r>
            <a:endParaRPr lang="en-GB" sz="3200" dirty="0"/>
          </a:p>
        </p:txBody>
      </p:sp>
    </p:spTree>
    <p:extLst>
      <p:ext uri="{BB962C8B-B14F-4D97-AF65-F5344CB8AC3E}">
        <p14:creationId xmlns:p14="http://schemas.microsoft.com/office/powerpoint/2010/main" val="2803900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decoda.ca/wp-content/uploads/Differentiation-is-not.pn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7541"/>
          <a:stretch/>
        </p:blipFill>
        <p:spPr bwMode="auto">
          <a:xfrm>
            <a:off x="1691680" y="548681"/>
            <a:ext cx="5760640" cy="6101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5552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 name="Picture 10" descr="http://www.esu8.org/wp-content/uploads/2014/10/Differentiation-IS.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52059" y="548680"/>
            <a:ext cx="5839883" cy="6082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19734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933056"/>
            <a:ext cx="7554416" cy="1600200"/>
          </a:xfrm>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r>
              <a:rPr lang="en-GB" dirty="0" smtClean="0"/>
              <a:t>So how can we achieve this in our classrooms?</a:t>
            </a:r>
            <a:endParaRPr lang="en-GB" dirty="0"/>
          </a:p>
        </p:txBody>
      </p:sp>
      <p:pic>
        <p:nvPicPr>
          <p:cNvPr id="1026" name="Picture 2" descr="https://s-media-cache-ak0.pinimg.com/236x/77/64/e1/7764e19dfed188e8f707ee9de07252e7.jpg">
            <a:hlinkClick r:id="rId2"/>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14554" b="28885"/>
          <a:stretch/>
        </p:blipFill>
        <p:spPr bwMode="auto">
          <a:xfrm>
            <a:off x="2339752" y="620688"/>
            <a:ext cx="4628225" cy="3039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83460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68960"/>
            <a:ext cx="7543800" cy="1884040"/>
          </a:xfrm>
        </p:spPr>
        <p:txBody>
          <a:bodyPr anchor="ctr">
            <a:noAutofit/>
          </a:bodyPr>
          <a:lstStyle/>
          <a:p>
            <a:r>
              <a:rPr lang="en-GB" dirty="0" smtClean="0"/>
              <a:t>Before the Lesson / Planning</a:t>
            </a:r>
            <a:endParaRPr lang="en-GB" dirty="0"/>
          </a:p>
        </p:txBody>
      </p:sp>
      <p:sp>
        <p:nvSpPr>
          <p:cNvPr id="3" name="Text Placeholder 2"/>
          <p:cNvSpPr>
            <a:spLocks noGrp="1"/>
          </p:cNvSpPr>
          <p:nvPr>
            <p:ph type="body" idx="1"/>
          </p:nvPr>
        </p:nvSpPr>
        <p:spPr>
          <a:xfrm>
            <a:off x="762000" y="4953000"/>
            <a:ext cx="7626424" cy="1212304"/>
          </a:xfrm>
        </p:spPr>
        <p:txBody>
          <a:bodyPr>
            <a:noAutofit/>
          </a:bodyPr>
          <a:lstStyle/>
          <a:p>
            <a:r>
              <a:rPr lang="en-GB" sz="3200" dirty="0" smtClean="0"/>
              <a:t>Things to consider when planning your lesson.</a:t>
            </a:r>
            <a:endParaRPr lang="en-GB" sz="3200" dirty="0"/>
          </a:p>
        </p:txBody>
      </p:sp>
    </p:spTree>
    <p:extLst>
      <p:ext uri="{BB962C8B-B14F-4D97-AF65-F5344CB8AC3E}">
        <p14:creationId xmlns:p14="http://schemas.microsoft.com/office/powerpoint/2010/main" val="32224493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157192"/>
            <a:ext cx="4176464" cy="1015008"/>
          </a:xfrm>
        </p:spPr>
        <p:txBody>
          <a:bodyPr/>
          <a:lstStyle/>
          <a:p>
            <a:r>
              <a:rPr lang="en-GB" dirty="0" smtClean="0"/>
              <a:t>Seating Plans</a:t>
            </a:r>
            <a:endParaRPr lang="en-GB" dirty="0"/>
          </a:p>
        </p:txBody>
      </p:sp>
      <p:pic>
        <p:nvPicPr>
          <p:cNvPr id="4" name="Picture 2" descr="http://hobbithome.files.wordpress.com/2013/09/img_0950.png">
            <a:hlinkClick r:id="rId2"/>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3183" r="10701"/>
          <a:stretch/>
        </p:blipFill>
        <p:spPr bwMode="auto">
          <a:xfrm>
            <a:off x="0" y="548680"/>
            <a:ext cx="4382069" cy="38164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499992" y="548680"/>
            <a:ext cx="4536504" cy="584775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200" b="1" dirty="0" smtClean="0"/>
              <a:t>Use seating plans to differentiate by:</a:t>
            </a:r>
          </a:p>
          <a:p>
            <a:endParaRPr lang="en-GB" sz="2200" dirty="0"/>
          </a:p>
          <a:p>
            <a:pPr marL="285750" indent="-285750">
              <a:buFont typeface="Arial" pitchFamily="34" charset="0"/>
              <a:buChar char="•"/>
            </a:pPr>
            <a:r>
              <a:rPr lang="en-GB" sz="2200" dirty="0" smtClean="0"/>
              <a:t>Placing students of differing strengths next to each other.</a:t>
            </a:r>
          </a:p>
          <a:p>
            <a:pPr marL="285750" indent="-285750">
              <a:buFont typeface="Arial" pitchFamily="34" charset="0"/>
              <a:buChar char="•"/>
            </a:pPr>
            <a:endParaRPr lang="en-GB" sz="2200" dirty="0" smtClean="0"/>
          </a:p>
          <a:p>
            <a:pPr marL="285750" indent="-285750">
              <a:buFont typeface="Arial" pitchFamily="34" charset="0"/>
              <a:buChar char="•"/>
            </a:pPr>
            <a:r>
              <a:rPr lang="en-GB" sz="2200" dirty="0" smtClean="0"/>
              <a:t>Sitting students next to each other where you feel one will have a positive influence on the other.</a:t>
            </a:r>
          </a:p>
          <a:p>
            <a:pPr marL="285750" indent="-285750">
              <a:buFont typeface="Arial" pitchFamily="34" charset="0"/>
              <a:buChar char="•"/>
            </a:pPr>
            <a:endParaRPr lang="en-GB" sz="2200" dirty="0"/>
          </a:p>
          <a:p>
            <a:pPr marL="285750" indent="-285750">
              <a:buFont typeface="Arial" pitchFamily="34" charset="0"/>
              <a:buChar char="•"/>
            </a:pPr>
            <a:r>
              <a:rPr lang="en-GB" sz="2200" dirty="0" smtClean="0"/>
              <a:t>Setting up the room so that when you go into group work, the groups you want are already sat next to or near each other.</a:t>
            </a:r>
          </a:p>
          <a:p>
            <a:pPr marL="285750" indent="-285750">
              <a:buFont typeface="Arial" pitchFamily="34" charset="0"/>
              <a:buChar char="•"/>
            </a:pPr>
            <a:endParaRPr lang="en-GB" sz="2200" dirty="0"/>
          </a:p>
          <a:p>
            <a:pPr marL="285750" indent="-285750">
              <a:buFont typeface="Arial" pitchFamily="34" charset="0"/>
              <a:buChar char="•"/>
            </a:pPr>
            <a:r>
              <a:rPr lang="en-GB" sz="2200" dirty="0" smtClean="0"/>
              <a:t>Placing students with certain skills next to students who need to develop those skills.</a:t>
            </a:r>
          </a:p>
        </p:txBody>
      </p:sp>
    </p:spTree>
    <p:extLst>
      <p:ext uri="{BB962C8B-B14F-4D97-AF65-F5344CB8AC3E}">
        <p14:creationId xmlns:p14="http://schemas.microsoft.com/office/powerpoint/2010/main" val="155352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509120"/>
            <a:ext cx="8784976" cy="1663080"/>
          </a:xfrm>
        </p:spPr>
        <p:txBody>
          <a:bodyPr>
            <a:normAutofit fontScale="90000"/>
          </a:bodyPr>
          <a:lstStyle/>
          <a:p>
            <a:r>
              <a:rPr lang="en-GB" dirty="0" smtClean="0"/>
              <a:t>Learning Objectives and Outcomes</a:t>
            </a:r>
            <a:endParaRPr lang="en-GB" dirty="0"/>
          </a:p>
        </p:txBody>
      </p:sp>
      <p:sp>
        <p:nvSpPr>
          <p:cNvPr id="6" name="Right Arrow 5"/>
          <p:cNvSpPr/>
          <p:nvPr/>
        </p:nvSpPr>
        <p:spPr>
          <a:xfrm>
            <a:off x="179512" y="332656"/>
            <a:ext cx="8964488" cy="2592288"/>
          </a:xfrm>
          <a:prstGeom prst="rightArrow">
            <a:avLst>
              <a:gd name="adj1" fmla="val 67102"/>
              <a:gd name="adj2" fmla="val 5000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sz="3200" b="1" dirty="0" smtClean="0"/>
              <a:t>Learning objective:</a:t>
            </a:r>
          </a:p>
          <a:p>
            <a:r>
              <a:rPr lang="en-GB" sz="3200" b="1" dirty="0" smtClean="0"/>
              <a:t>To be able to analyse language used by Romeo in Act 1.</a:t>
            </a:r>
            <a:endParaRPr lang="en-GB" sz="3200" b="1" dirty="0"/>
          </a:p>
        </p:txBody>
      </p:sp>
      <p:sp>
        <p:nvSpPr>
          <p:cNvPr id="8" name="Down Arrow 7"/>
          <p:cNvSpPr/>
          <p:nvPr/>
        </p:nvSpPr>
        <p:spPr>
          <a:xfrm>
            <a:off x="167083" y="2652223"/>
            <a:ext cx="2448272" cy="1872208"/>
          </a:xfrm>
          <a:prstGeom prst="downArrow">
            <a:avLst>
              <a:gd name="adj1" fmla="val 78294"/>
              <a:gd name="adj2" fmla="val 32240"/>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smtClean="0"/>
              <a:t>I can </a:t>
            </a:r>
            <a:r>
              <a:rPr lang="en-GB" b="1" dirty="0" smtClean="0"/>
              <a:t>identify</a:t>
            </a:r>
            <a:r>
              <a:rPr lang="en-GB" dirty="0"/>
              <a:t> </a:t>
            </a:r>
            <a:r>
              <a:rPr lang="en-GB" dirty="0" smtClean="0"/>
              <a:t>oxymoron used in Romeo’s speech. </a:t>
            </a:r>
            <a:endParaRPr lang="en-GB" dirty="0"/>
          </a:p>
        </p:txBody>
      </p:sp>
      <p:sp>
        <p:nvSpPr>
          <p:cNvPr id="9" name="Down Arrow 8"/>
          <p:cNvSpPr/>
          <p:nvPr/>
        </p:nvSpPr>
        <p:spPr>
          <a:xfrm>
            <a:off x="2756457" y="2652223"/>
            <a:ext cx="2448272" cy="1872208"/>
          </a:xfrm>
          <a:prstGeom prst="downArrow">
            <a:avLst>
              <a:gd name="adj1" fmla="val 78294"/>
              <a:gd name="adj2" fmla="val 32240"/>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smtClean="0"/>
              <a:t>I can </a:t>
            </a:r>
            <a:r>
              <a:rPr lang="en-GB" b="1" dirty="0" smtClean="0"/>
              <a:t>explain</a:t>
            </a:r>
            <a:r>
              <a:rPr lang="en-GB" dirty="0" smtClean="0"/>
              <a:t> what Romeo’s use of oxymoron shows about his character.</a:t>
            </a:r>
            <a:endParaRPr lang="en-GB" dirty="0"/>
          </a:p>
        </p:txBody>
      </p:sp>
      <p:sp>
        <p:nvSpPr>
          <p:cNvPr id="10" name="Down Arrow 9"/>
          <p:cNvSpPr/>
          <p:nvPr/>
        </p:nvSpPr>
        <p:spPr>
          <a:xfrm>
            <a:off x="5364088" y="2652223"/>
            <a:ext cx="2664296" cy="1872208"/>
          </a:xfrm>
          <a:prstGeom prst="downArrow">
            <a:avLst>
              <a:gd name="adj1" fmla="val 78294"/>
              <a:gd name="adj2" fmla="val 32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 can </a:t>
            </a:r>
            <a:r>
              <a:rPr lang="en-GB" b="1" dirty="0" smtClean="0"/>
              <a:t>examine</a:t>
            </a:r>
            <a:r>
              <a:rPr lang="en-GB" dirty="0" smtClean="0"/>
              <a:t> </a:t>
            </a:r>
            <a:r>
              <a:rPr lang="en-GB" b="1" dirty="0" smtClean="0"/>
              <a:t>multiple impressions </a:t>
            </a:r>
            <a:r>
              <a:rPr lang="en-GB" dirty="0" smtClean="0"/>
              <a:t>created through Romeo’s use of oxymoron.</a:t>
            </a:r>
            <a:endParaRPr lang="en-GB" dirty="0"/>
          </a:p>
        </p:txBody>
      </p:sp>
      <p:sp>
        <p:nvSpPr>
          <p:cNvPr id="11" name="Oval 10"/>
          <p:cNvSpPr/>
          <p:nvPr/>
        </p:nvSpPr>
        <p:spPr>
          <a:xfrm>
            <a:off x="971600" y="4077072"/>
            <a:ext cx="792088" cy="576064"/>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b="1" dirty="0" smtClean="0"/>
              <a:t>D</a:t>
            </a:r>
            <a:endParaRPr lang="en-GB" sz="3200" b="1" dirty="0"/>
          </a:p>
        </p:txBody>
      </p:sp>
      <p:sp>
        <p:nvSpPr>
          <p:cNvPr id="12" name="Oval 11"/>
          <p:cNvSpPr/>
          <p:nvPr/>
        </p:nvSpPr>
        <p:spPr>
          <a:xfrm>
            <a:off x="3584549" y="4077072"/>
            <a:ext cx="792088" cy="576064"/>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sz="3200" b="1" dirty="0" smtClean="0"/>
              <a:t>C</a:t>
            </a:r>
            <a:endParaRPr lang="en-GB" sz="3200" b="1" dirty="0"/>
          </a:p>
        </p:txBody>
      </p:sp>
      <p:sp>
        <p:nvSpPr>
          <p:cNvPr id="13" name="Oval 12"/>
          <p:cNvSpPr/>
          <p:nvPr/>
        </p:nvSpPr>
        <p:spPr>
          <a:xfrm>
            <a:off x="6300192" y="4077072"/>
            <a:ext cx="792088" cy="57606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a:t>B</a:t>
            </a:r>
          </a:p>
        </p:txBody>
      </p:sp>
      <p:sp>
        <p:nvSpPr>
          <p:cNvPr id="14" name="Rectangle 13"/>
          <p:cNvSpPr/>
          <p:nvPr/>
        </p:nvSpPr>
        <p:spPr>
          <a:xfrm>
            <a:off x="3059832" y="5445224"/>
            <a:ext cx="6084168" cy="141277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400" dirty="0" smtClean="0"/>
              <a:t>When </a:t>
            </a:r>
            <a:r>
              <a:rPr lang="en-GB" sz="2400" b="1" dirty="0" smtClean="0"/>
              <a:t>planning</a:t>
            </a:r>
            <a:r>
              <a:rPr lang="en-GB" sz="2400" dirty="0" smtClean="0"/>
              <a:t>, think about what students of different levels of attainment will be able to demonstrate by the end of the lesson.</a:t>
            </a:r>
            <a:endParaRPr lang="en-GB" sz="2400" dirty="0"/>
          </a:p>
        </p:txBody>
      </p:sp>
      <p:sp>
        <p:nvSpPr>
          <p:cNvPr id="3" name="Rounded Rectangle 2"/>
          <p:cNvSpPr/>
          <p:nvPr/>
        </p:nvSpPr>
        <p:spPr>
          <a:xfrm>
            <a:off x="3059832" y="5445224"/>
            <a:ext cx="6084168" cy="141277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smtClean="0"/>
              <a:t>I find these outcomes inform my plenaries – students can then reflect on where they are now, at the end of the lesson in relation to the learning objective.</a:t>
            </a:r>
            <a:endParaRPr lang="en-GB" sz="2200" b="1" dirty="0"/>
          </a:p>
        </p:txBody>
      </p:sp>
      <p:sp>
        <p:nvSpPr>
          <p:cNvPr id="4" name="Rectangle 3"/>
          <p:cNvSpPr/>
          <p:nvPr/>
        </p:nvSpPr>
        <p:spPr>
          <a:xfrm>
            <a:off x="3059832" y="5445224"/>
            <a:ext cx="6084168" cy="141277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400" dirty="0" smtClean="0"/>
              <a:t>They are also traffic lighted to show how they show increasing levels of difficulty (and can remove the need to use levels or grades).</a:t>
            </a:r>
            <a:endParaRPr lang="en-GB" sz="2400" dirty="0"/>
          </a:p>
        </p:txBody>
      </p:sp>
    </p:spTree>
    <p:extLst>
      <p:ext uri="{BB962C8B-B14F-4D97-AF65-F5344CB8AC3E}">
        <p14:creationId xmlns:p14="http://schemas.microsoft.com/office/powerpoint/2010/main" val="16295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569260" y="467445"/>
            <a:ext cx="4574740" cy="4524315"/>
          </a:xfrm>
          <a:prstGeom prst="rect">
            <a:avLst/>
          </a:prstGeom>
          <a:noFill/>
        </p:spPr>
        <p:txBody>
          <a:bodyPr wrap="square" rtlCol="0">
            <a:spAutoFit/>
          </a:bodyPr>
          <a:lstStyle/>
          <a:p>
            <a:pPr>
              <a:spcBef>
                <a:spcPct val="50000"/>
              </a:spcBef>
            </a:pPr>
            <a:r>
              <a:rPr lang="en-GB" b="1" dirty="0" smtClean="0"/>
              <a:t>Analysis</a:t>
            </a:r>
            <a:r>
              <a:rPr lang="en-GB" dirty="0" smtClean="0"/>
              <a:t>:  Analyse, Appraise, Categorize,</a:t>
            </a:r>
            <a:r>
              <a:rPr lang="en-GB" dirty="0"/>
              <a:t>	</a:t>
            </a:r>
            <a:r>
              <a:rPr lang="en-GB" dirty="0" smtClean="0"/>
              <a:t>Compare,</a:t>
            </a:r>
            <a:r>
              <a:rPr lang="en-GB" dirty="0"/>
              <a:t>	</a:t>
            </a:r>
            <a:r>
              <a:rPr lang="en-GB" dirty="0" smtClean="0"/>
              <a:t> Contrast, Differentiate,</a:t>
            </a:r>
            <a:r>
              <a:rPr lang="en-GB" dirty="0"/>
              <a:t>	</a:t>
            </a:r>
            <a:r>
              <a:rPr lang="en-GB" dirty="0" smtClean="0"/>
              <a:t>Discriminate, Distinguish, Examine,</a:t>
            </a:r>
            <a:r>
              <a:rPr lang="en-GB" dirty="0"/>
              <a:t>	</a:t>
            </a:r>
            <a:r>
              <a:rPr lang="en-GB" dirty="0" smtClean="0"/>
              <a:t>Experiment, Explore, Investigate, 	Question</a:t>
            </a:r>
            <a:r>
              <a:rPr lang="en-GB" dirty="0"/>
              <a:t>,</a:t>
            </a:r>
            <a:r>
              <a:rPr lang="en-GB" dirty="0" smtClean="0"/>
              <a:t> Research, Test.</a:t>
            </a:r>
          </a:p>
          <a:p>
            <a:endParaRPr lang="en-GB" b="1" dirty="0" smtClean="0"/>
          </a:p>
          <a:p>
            <a:r>
              <a:rPr lang="en-GB" b="1" dirty="0" smtClean="0"/>
              <a:t>Synthesis</a:t>
            </a:r>
            <a:r>
              <a:rPr lang="en-GB" dirty="0" smtClean="0"/>
              <a:t>: Combine, Compose, Construct,</a:t>
            </a:r>
          </a:p>
          <a:p>
            <a:r>
              <a:rPr lang="en-GB" dirty="0"/>
              <a:t>	 </a:t>
            </a:r>
            <a:r>
              <a:rPr lang="en-GB" dirty="0" smtClean="0"/>
              <a:t> Create, Devise, Design</a:t>
            </a:r>
            <a:r>
              <a:rPr lang="en-GB" dirty="0"/>
              <a:t>		</a:t>
            </a:r>
            <a:r>
              <a:rPr lang="en-GB" dirty="0" smtClean="0"/>
              <a:t>  Formulate, Hypothesise, Integrate,</a:t>
            </a:r>
            <a:r>
              <a:rPr lang="en-GB" dirty="0"/>
              <a:t>	</a:t>
            </a:r>
            <a:r>
              <a:rPr lang="en-GB" dirty="0" smtClean="0"/>
              <a:t>  Merge, Organise, Plan, Propose,</a:t>
            </a:r>
            <a:r>
              <a:rPr lang="en-GB" dirty="0"/>
              <a:t>	</a:t>
            </a:r>
            <a:r>
              <a:rPr lang="en-GB" dirty="0" smtClean="0"/>
              <a:t>  Synthesise, Unite.</a:t>
            </a:r>
          </a:p>
          <a:p>
            <a:endParaRPr lang="en-GB" dirty="0"/>
          </a:p>
          <a:p>
            <a:r>
              <a:rPr lang="en-GB" b="1" dirty="0" smtClean="0"/>
              <a:t>Evaluate</a:t>
            </a:r>
            <a:r>
              <a:rPr lang="en-GB" dirty="0" smtClean="0"/>
              <a:t>: Appraise, Argue, Assess, Critique, 	Defend, Evaluate, Examine, Grade,</a:t>
            </a:r>
          </a:p>
          <a:p>
            <a:r>
              <a:rPr lang="en-GB" dirty="0"/>
              <a:t>	</a:t>
            </a:r>
            <a:r>
              <a:rPr lang="en-GB" dirty="0" smtClean="0"/>
              <a:t>Inspect, Judge, Justify, Rank, Rate,</a:t>
            </a:r>
          </a:p>
          <a:p>
            <a:r>
              <a:rPr lang="en-GB" dirty="0"/>
              <a:t>	</a:t>
            </a:r>
            <a:r>
              <a:rPr lang="en-GB" dirty="0" smtClean="0"/>
              <a:t>Review, Value.</a:t>
            </a:r>
          </a:p>
        </p:txBody>
      </p:sp>
      <p:sp>
        <p:nvSpPr>
          <p:cNvPr id="10" name="TextBox 9"/>
          <p:cNvSpPr txBox="1"/>
          <p:nvPr/>
        </p:nvSpPr>
        <p:spPr>
          <a:xfrm>
            <a:off x="143264" y="5301208"/>
            <a:ext cx="6120680" cy="923330"/>
          </a:xfrm>
          <a:prstGeom prst="rect">
            <a:avLst/>
          </a:prstGeom>
          <a:noFill/>
        </p:spPr>
        <p:txBody>
          <a:bodyPr wrap="square" rtlCol="0">
            <a:spAutoFit/>
          </a:bodyPr>
          <a:lstStyle/>
          <a:p>
            <a:r>
              <a:rPr lang="en-GB" sz="5400" b="1" dirty="0" smtClean="0">
                <a:latin typeface="+mj-lt"/>
              </a:rPr>
              <a:t>Blooming Bloom!</a:t>
            </a:r>
            <a:endParaRPr lang="en-GB" sz="5400" b="1" dirty="0">
              <a:latin typeface="+mj-lt"/>
            </a:endParaRPr>
          </a:p>
        </p:txBody>
      </p:sp>
      <p:sp>
        <p:nvSpPr>
          <p:cNvPr id="20482" name="AutoShape 2" descr="data:image/jpeg;base64,/9j/4AAQSkZJRgABAQAAAQABAAD/2wCEAAkGBhQRERQQEBQSFRUVEhUYGRcYFRoaHBwYHRYYFxYVGhwYHygeFxojHBgWHy8gIycpLCwsGR4xNTEqNSYrLCkBCQoKDgwOGg8PGiskHyUpKjEyMC01MDUqNDUuLCksLi41MjAyKi8vMCk0KiwqLSwvKTIuLDQsLCwsKjEsLDUpL//AABEIAOEA4QMBIgACEQEDEQH/xAAcAAEAAgMBAQEAAAAAAAAAAAAAAQYDBAUHAgj/xABBEAACAgEDAgUBBgMGAwcFAAABAgMRAAQSIQUxBhMiQVFhBxQycYGRQqGxIzNSYsHwFRfRFlRkgpTT8SRTc5Ki/8QAGgEAAQUBAAAAAAAAAAAAAAAAAAECAwQFBv/EADURAAEDAwMCBQMDAwMFAAAAAAEAAhEDBCESMUEFURNhcYHwIpGhMrHBFCPxYtHhBhUkM1L/2gAMAwEAAhEDEQA/APaMYxmMpkxjGCExjGCExjGCFOMYxUJjGMEKcYxjkiYxjFQmTkZOOCFOMYx4SIMYGMcEinGMY8IU5ORk5IEiZORk5IEinGMY9ItbGMZjKZMYxghMYxghMYxghTjIZgBZ4GYo9YjGgwu67/0+f0xpe1pAJyUoBOyzYyCcnHpFOMZoa/qRjYKADxfOMq1mUW637IW7JIFBZiAALJJoAfJJ7Zi0mtjlXfE6SLdWjBhfxYOUnxhHNqNOUW3/ALRGaPgb1U2VF8fBr3rOJ4Q6umh1MrakPAsmnG1WSt7KxNmuFIAKi++78rZaXIujFMZ7cq422Y6gamrI4XrGTlA6R9qcXkIdUD57SFSigABSQUdixCotMOSfYnLRP4jRdbDoatpYJJQ18UrKAK97Bc3/AJfrmjUoPpmHBU3AjddjMc0wRSzdh+vvQAA7kmhWaUnXIjHNJG6SeSWVtp3U4AOw7bo8i/i8r/hnxkOoPJAyFKsgi7FEFfagRV2e5A4xzKTnAujA3StpucNQ2Vp0OuWVd6Gxdfr/ALrtn3q9WkSNLIwVEUszH2A7nKZ1/qur6edsaQeQeQ6xcg+4dQwAPw1Ue3HbKx1vxdq3hkQsjxyRsrAoooEfiUrVV9ScnZQ1OGcFApk7L1jp/UEnjWaI7kYWpoixdXTAHNjKF9kXUnfTPC5JEbei/YGyV/IHkfmcvuNqs8N5b2THCDCnJyMnECamTkZOSBIpxjGPSLWxjGYymTGMYITGMYITGMnBC1epITGwX9qux8ZWdFccv9o4Xu3J7AH1NR7AWP3GZfHfV9MsR087yI5AdCiMSrC9r3wO98XdXlEl1M8g+8PIGfyfLshT6aPe+C1ker6A98zLu2ZUqte50bD7Gcdlv2No51ElxgHuPtHcd+y2vEfjaTcI2fcFk3KygL2NA8UbA5Fj3zqxfaBJ9z1GoZ1MmxREm0cEmixrg1YJBPtlLj6ck1bWYsCL4PPPPNe/YWfjO51LSDR6V4JEDNKFVJFo1tYM4Jr3FDgc851VerbeAAI1HjE/O6kNp/fFFwxIjEHcT87LknVTqfPGrn8/bu3ebx2uq7bf5fTLXL47j+7nUScyrp1mMbeksL2kp7FdwI9N1ldHhVjo/vnmLVXsr+Hdt733+lZwD1ErJE+ojOqh0yufKcKFVWsABttt6iDRsCh24zmtFO7BE6tJ22yOM4ztuN91L1agx1LXSzpMHy7/AO+PNe4nrsGoEsMLCRotu7aCQpPIXd23ADlRyPfvnm/jKGaOWM6mSEpubywnpKihv3AqxIqgRZs1+m14B0ksYkUvNCFdn+7COPy9khJR0lrc61x3sFaPxlv6v0KFWj1U21nBVQW+SbG2zVknvV9ssU7pttdmpo1Q0bROZiJ7+U4xlc0w6TleUdXmRqWFT6gF22vO5ABYYUfSQt7uPpdno9Q8DaiKESRaiUyxwmNFU0FRvxxBmNhTubmxV9hnem8KRwwSLSsVkeRd6muaCKQpB4AA4Pz37ZV+uda1bxFZdvluVqgOSGDAqb3Xa5fqXr+o1WNs3hrWuhxcN/TnacY9VcewBpe4TjCvHhDqUsMEej/4c+miEZ9Tyo+6+7EDa1sb5A/YZ1unaUaZjJEgXdfNcEGuPy4BzQ8OrKIlbUMzMxDkMACt0Wj49gboe117Za9d1CNoyAbJHA+P+lZztS5fWdUPi6dPAJg/ff571DLPpXL+7vI/nlWba10m3mlX0HcQQLB7Xe5u1kmtL0uXq6+jTw6LTh7LFAZXZbFcBeAbv6juaOXTocRstfp7V8ng/wC/zz40PR5EmVy3pVdv4jyApUemuCeGPJ5vvY29F0y7e+3D3/qjB/n3TJhZvDvhyPRReVFZ+WPc/wDQcn9znVxjJ5JMlRkypycjJxwSJk5GfWSBImMYx6Ra2MnGY6mUYycYIUYycYITNHqctLw+1gbq+/0zQ8YdWm0sAngCHa4DhwT6TY4ojm6zzufxlM076naKdAuw3tBA4I7Wbs/rWWR02vdUHGjHuef47hVK15Tou0uV46zHqHiZ4Qm9gF3EgBQRRf8AMfFdzlOTwwfPXSGU7W05csB2a2TbXxZXjvz3vLh0rrxmgUB0Y7BuIJ4O2yO9g3mxpJ0W2exXfi+O/tznMeJ4NbwDvJnV/wDS3LO8q06Z8MYP78HnZcvpuu+5Qn78u7YQgZAGsfwuRxz7fPH1zg9e8TRzltPGQIZFvcVJIYNuAruOBt/83053/FvXRKG0+naMoVtmb3HehY49uSO/xlK0+oVRwvrvufj/AEzsemdGpvpl9YfUCSIxv38/eO4WLe3le3umOI0yQdvPtP3C+5J0jUwPI+0m6N0OLDV2PPuMzQdOIWRhGzxLGDIxAoBmCgci75/CD/TNLW9MDuzK6gDluboUTZs+5HYZva3WxLogkRDSvIAacmolAkJq/dhXN8A5YuLCk+nppDK7IXrxPi5aT/tn7KweHPF8KROs5dLkLDiwQAAQD2BsHv8APfOBrtVPqd0AlM0aSlo3ogkBW2UxAB5IsHkH5HbS6XrVdREVApST2rv359z3zJF0+aOB9bGoWLdtUqfUQbQEUeFDUT8n8so9NoUqVUio2HYiY9o5n4VUv6NIO8WnsT+fnmu30/xMTJK+umJO0KkWxlQ2RuK8bfoCxs8/IydZ1bTabUiVAshdaO07mUAAACzSEnuPf9M+IfB00SvPPGjI8akMtWrkqCpU8gG27cWPbtlV6r0xo5liAAZ+QpFAAn09/oDjq1pY1HuraiGlsEAwHCBxjbf13UFCkaoAZG/2Vy0vVXWWQx7VRzvoi/Ue54P5fTjLBpupBozI3oC3d9uBZYfTPMZNPPCm4SAhRZHsPoPnv9MuHWYTrNHp5YB5i7Vd4iQv4QRJHvUbwTtaMbKvfzxnK9QtaT3h1Mw0kCeRj8zCvXtFrGh5bJVr0HWCLEbDmj2/mL/32y06WTcitxyBdfPvnmnhXo0kCnzaB3MQoIbubB3fibggern0/FX6J0rTBIxRJ3U37gY7pTnNruosdqYB32WTdtbpDoglbmTkZOdOFmoMnAxkgSKckZGSMkCamMYxyFr4xjMdTJjGMEJjPiWZUFswUfJIH6c4MlruWm4sc8Hjjn4PzghU/wC06GL7ukkm/wAzfsjAahuPJJBsGgCfnsL5zzSeVgm1uAvPb2/2ct/jXxJFrNKqhWTURagXG34kIVwzWO4BFX7e9ZS9V1B3Bj2gNYUkGxyaABHFHt9c17C9rsHhU26vXif47q3W6BSqNFWuS0zkd48/MbfyvR+kabbpIXSNU3xBvTzuP+MmzZIo/S6z60rMQ2+9tHvf6/XtnK0vjaMwQ6WKFx5emAMhPCsEqlH8Y3irJHvV5w9f46kaTagCrRU9zdkerldw4vjObuegXtzdPeAIcZknI/f2381cty2lRDIwMD5+64+rib7wwj37N522D+Df7gc7bzZ1MgkmWDaAESmoBQR+LiuWNt3J7flnV0XX40aOQ6fzAqOrhjwzEnYbrigQKI9s7fWfBC6ibT63QGPyjQkCm6q7ZQe/+EjuKHHfOq6lUrUaIGRg59j25Kgs7ywrVSHZjMkds+qrGq6QzRN5ScAUTz278kd/Y85reG0iLBJrokjkg87SHqhYXbwTddvccXLqvVtQmpSGGDdFtBd6NBSaJDfhXb3575UtS8MCmEryxO6TuxUjb3+ByaFXu9+My+h1qlem9rhEgQRk5n9o7cq7We6uA4gNHr/HdWXqvh5dRHMjQxQeUP7KW15VfUb7bVNVyf4vpn34f8SadI10hjKRUSjyvu9rO7ivx3VUAM1+neIYIGj1MkLk+X5arGaXZtG7ejsVJYkHirKk5XNF1RELFot4NivMIO0ggpYFUbBJq7UVWDKFClSqUq8lx2icGAOS48TvGTAVQ9N6jXLBT/8AWCJyPeJXpk3WWE0WisESRM4YfA5UWO4NN+wygeNtQia5Z42DLsVJCtEBhYIB+ar+efGm048oPuYEKQvqbgeu1HvRtrA70frmtq9BL5SxGNkDKGWyKZSfxci6NXYzOsLanUqlsnaMyVs07NlqTUYZIERtO8nPtgLDrOtoUIQksy0BtuieKP1/fPR/A/hd49FGHO1juYg9wSbr6VwPzvKF4W6UwlUsdhYjaaFg/wBQe375dZ/tAWHTyrCyvLGdgVwQwcttsrxuANnjJbrpzRVbbulwO8TucCTGBv7qj1G6dVY1rRHK5HiLq851B0GlNPKjxnekkWx1O/esjLtcFVIoWexHBOWvwH4tbWiQy2rl2KxrDII40U7QomK7JWPckNXwODlD8V9Q0+sUO5aSV4hS36YS1MzAVRc/h5N0B297N9nPXY43bSbfKDuzohb0BmN+XEpFoCOa3VYNAWct9P6fUp25cGEAd98EyfTbjiZMyucq3LRU0PP1L0TJyMkZME5SMYxkgQpyRkZIyQJqYxjHIWvjFYrMhTJkO4AJJAAFkn2Hzk1nN8RatItNJLKwVYwJCT2Owh9v1vbXHPOKBJSLj+KvEEKPpo3b0TGYM6MPQqqu57HwWUH/ACls6+s6ZIYBFppjCw/jKByRzd38k3Yzz7qAg1Omh1ujlaVUZxIXILxlwm0OB2optJ99wPIzV6F9qiQad9K8ck8om8qGJCRcZVQBvrimLqALPYdheSFpP0jhOY7S4O/5/BWMK0k8ybzqHLFTKq8EhTZ9XpHAI5718Zw4H8nUMJbZlamsMDywHPO0LyGsjvVfI9G+8iNFCoVBAIQ0K4qjXFjtmDWwefBMqKoeRCpvizQqyBz7V+QzDset/wBNWLnM+h2NxO+8xtHH5XSXBNcAgRt8jAH2wqX0jSLrdV5SyGFnUlK3UWUEiMndQFAkEL7dhlh6h9nLpICAHJjZi9sF3Ajgnkg9qIHYnjjKjJ0d9PIkltDID6XQ+oEcHsaJHwcunQvHjmN4dZLvJG0OIttiiCfRyCfyzr6lzXq0jXtwS2DEZJzGI7bweyxbuuy0q+C57Sf2xPOPtK1f+w7ejdMgRyxcL/BQFfird3Px2zbj8b6kCtPCjwaa1dlHDqBQb/JYG6lvv8ZZOiaiOTejgMmxCr2SGU+khiQBu3LyATw3NXWVSTwjqULpBIFgmZtw4UBeaFE2ePT6T/LOcq9Uurhg8ZzfIdo3nmY2UvSbeypOeagEmN5jz25jbz2Wl4h8WCRYPuxO+T+zkgdH8sM17JFm20GU1a2bHHcZwtZ05ZHb1AMm3zKUgDi2JPbd249h3y4dT8IoujU6knyYYnO0cI0zAqs7Aep2FqFHa/zrOV0hdNB07VMjyJINABNDIvpeYoI01CXdMXJWwedwsA5odOvGUhFIR5RHv7+nbKUnSXmm0mnq9guC2pXy4xGwZSoJAFWL7kdxdH+vxnW8T+INPqFRdPEUMbGztVfTtHp4783/APr9cqnSdPEIBu3+e0oYWVVPKAqtxN7ibNgHtX5dbXdGEcavuB3Dj1Kvdi1kk0SFIAA49+w5v1Oltuntr1XEO47efrj91o0eohopnRls7HeR87q3dM8FUdM0mySF4ZGdkJ23zsFjksN4o/5T8ZZeh9IOlj2kh43JCFgCyobuMn3F2fbuc0en+OYl0IYaeWJYwqKHPDACrRq9ZFC+B3x4c8SpqE3gUy0Nu496O417Dt898xb62uKE1W4a3c/JnHbuqVe6ubofVt29zn8xPZdyeRNJp9mmjWRlsqrMB6ru2ajR/wCnt3zyzVu0mseTVxrE7MjMqqNu6/QwO8ncT8XfNjucu2u1jK1Dji7/APnONJ4UWZZZwWeeUExknhWsFNoHfgBbN8HI+l9d0vJuYDXQBEkyfxHPdK61LG69yqjqmCuVhBZWHA2Dtdlg1k7rFE0PccDOp4c8SnQasSzxsYyuxm71dHcD71XYEXznJ0OhMczxzBkkjc9yO4NMvwf0+ct/h7TRSSMrqkjqm5EYAiwR6uboix7fxHNm/wCrOafDp/p5xn4VL/2u3DTc1my6OD8yF6tHIGAZSCCAQR7g8g595yfD00rRDzgFbaLANgH4HyM62Q0KgqsDwN1hOEGFOMYywExTkjIGTkgSJjGMchYMYxmSpUzj9X6dK8ivEVH4RZriixYcg8Na3XJ2Afl2MYoMIVL8XfZbpdaC0arBL7sigBvo4HBP1q/zzS8G/ZJFo5fPmYTOL232BIrdyBzyf637Z6DjHFxIg7IVS1/TCeWVlAPB/wBPrnJ61q100DgOEkMbMl8k1xYFGxYrtx3zH1jreoGpdSxUK5XbYYBWMXmDzNm0V6eSDs3/AJZxvGukkg1EXnTvOzgusRBJjH+FfLIU2QVsKBSkkfOTY9DpVq+lzzpGYjfntELdqOqUWs1Rn584Vbm6hK+0S7mINWfqA3f3NUca/XPC0LIhVo2U7mW4iCyj+0PsASOe4PbI6x1JJGBUBaFcXxxdiiFong8Xx7+2smoMm0SWwQ7hfI3cUWB/FQBoGxznd1NFO2cxgAGZAjlZj+mf1dw15nUYA3jz74jttkra3amGYaEazekYADQtQogu11yW9RFWf+m9DqpNEySxySMm9d8bNYYHuaP8X9M5Wn6E6RLKorb2cV7E813I571m+NLP5K68GLULp5UaSAWGVQeJGFcqaNkXV38gccaYqO0gg8HAyefvuulZQZa2n90DzjOTwfMbL1Tq+jbUadtKxAFKQwHI2sGU88cED9s8o8TaCzBAk6vJqG2sdmxUQOoWxZPLeon4QZZvFXitNVGmp0yuBsPqNd+CykXxtNg0ffK10vXNJuVu2080OLJPJJuvYDNSz6Q5tPWXnynj5hYtMObS8PUfqzGPmf8AKu/UfDT6iKLS6V4ESCt+4/gAUFBtomjy3NA1ycpOo0LGWXThy+3gNuBDXJu3t88Me3I/fM2skkBd2e/O/ER/FyG5H5gHMk3UYll3aZCiBFtWckk2Ax71fNAfHOWHW13063DaR1YOf9WCSZ9wPLfKp9Gr0ryq6m7BEwMQcxvO+2ys/ReqPrBHpNY8McEMS+ZudQ0hApeW5HFE18G+4quarVCP06dpEh9MsVrtL1arIAOwPqIv2Pvnzoo1n1SLO3oQJLLsDMQnls4jPsm+hf8AIjMGoll1v9szCJSAI40QAKi8IOOWAHHOQWl//TyawmePNafUOmOuopW79IET255mSZ3mIj0XUbqU3lhXMcomhbbTqXQ1Xqrm/faf0PBGdDw/1iZJIYA6RLEo3sWXc6huEXd23AAfNWeMquk17KdojAeOw7At6gSArML2ir9qu86Om1kLSg6pd6FT2Leg2asDuaAuvkfXMx1hUrPdVoUvpyRHBjjzztyrVe5trOgKFd4mAONU7TpmPv6nK9E6vpI9VGU1CF4ywZe49Q5sMO3uOPbNbpn2Z6MTfeCrtRBEbOSoI9zfqbn2JrjNjS9URtGogi2oqWAB7AmqUc8nn9c0vA3i5tTO8JQgKGo0TXagT7Dg8n5GMsaNZz3Hdrd5xB5EcwsOnUqhh8Jx0q9AZOMnNgKkmMYx4SKcnIyceEiYxjHIWDGMZlqVMYxghcrrXVDEPT8c8fPAr+eR0TqhlFN8ccfHBs/tm7rdAsopr4uv1+R75Gh6esQ9N8gX+nwPbMvwbn+q1z9HriI2j15/wrWul4OmPqWZoFLBiBYDAGuQDW4frQ/bNPqsAWOWeONGmEDhTtBY0rFUvvV+31zD17rw0gR2QsjNtJUi1P8ACdvdgTwa7cd7zQ8KeKG1W2N0IdIgZXJAG8nhUXu1gEk8AfrmnqAMTlDbeqafjR9I+fPUd15L0fQRtCCVDFu5I+vb6fpmvoyux0CkkSnY3+WjuBFc/wAPN8c/OerdR+yvRyyGRfNiDG2SNwFPN9iDt59hxlF6n0c6OaZYFkaKIhS7LxzXcjj8RrNDpNuHVyXmR2Kn611j/wAXTbyHHnaBz99vRacWsldBpoxuvgAC2rvQyNPq30zkqWjkB2stVY4JRhxYJAtTnfj00GkgTVMrM5UH1Xw1XYWuKPGbUkEOtT724c1EV2iuwtgDQtjZ4544qsgp39ta1X1mUj4JOmYH6pjGSYPdV6tO7vbVjKz4IJJI5nOdtuPTuqnoptNDOiudumnKPIoP9xJyjLtIIKhgG+QlDuovH1vWfdNW+kKLSCmYCydw3ggj+EhlP65j6wEdnVPwkkEcHndbcbbB3C7vkV7cDXdNk0ck4atirbA/hVNkZ5HqAUAfplu5uRbu0Uz7fn+VsW3T61WnMww+k87b/lZZNSpkSJH8wFgoNMoFiyaYAgf1zIehSmXkE36vqRf5d65/LMyyJJOGW2KgUY7sMSAhJ7D1FQPrQ751tZ1iUwxwvDJHqYmALneCYwC43bze8sCb7Edu9ZZd1B/9OKtSM8e3yVUtelUre4NOgD6k7efGBO+6t3hXpdxEIb3rTXQAAsbfrfOUbrnRJunnYjxsjMwUH8a882OxA7Xf6Z3+seLNQYp59GjRxxAXISqHfwVFPwwJoFKJIYdiRnE0Onl1hmgjP3oovmI3EO1pJWec7JDvkp90YN7VqqvOUax9V5qunJMjcRxEDBEjeCcqa3rvtruKuA6J2xO0+nPkubo+jyeWZzRskn5+Ca+O+N67Kr1X3+mdL/hmsSQaDYwdhYT0/hI3H1dtve+a7jLv4N8DbFjn1UZSaN5DtsEEEAKWAJFj1VX650XSr40GuZUHJiP5VP8A6m6b472121BwAJ4nBA7bznJWb7OOn3pfNaVpFe1EZHpSiQV55/oOe2T4z1cXT4C2mURzyMNjKosAbd55FBaUCvk5boNOqCkVVF3SgAX7nj3ymfaX4fknVJYlLbByoFmuea/X+X1ytdVSS57Rufm3zlQdIpsbWp06p+nnsf8Aj/C63TPGenaNA8yl/LTeQrbdxUFuQNo5+vGbWr6yr7Rp5oj6vUFdS23/ACryT+VfGUjwx0BdRGvlyxI4sPHR3oQfi7I97+vzlq8I9OSHdSNvYG5H/EdpFrVelQWHA9wb7WatKpWeYcABweVfura3olxYSSOD/gY7RP8AKscDEqpYU20WPrXOfeMZfCxCpycjJx4TUxjGOQsGMmsVmapFGMmsYIUYzV1nV4YSqzSxRs34Q7qpP5AnnNsYJSCMqueJ/Cv3pkZBEjA+qUrb7QPSi+xsnkk8D5vOd4T8JsjpqNSkTM0YamX1xSA8BfYij9CCBl0xjPDbq1RlXG31VtLwgcfn7/NvVMx6jTh1KN2Ir/d5lxjy2RBVJUjrHTg9xmmpj39/bNeDT+RE5AHCkhR9ATWXefQo4IIHPuAL/O80tf0GJ4TG26hzuB9Vj+v5HjOfb0qvIol/9uZjPfaJ/K1W3zdOkryHqOuh84uwpmYMRVgEeqwK7HixzZv5zN4u6+2p2BlVQoYjv/FXBv4r+ea/UPCcrSIdrL5ppQVNk17bu/qIFD5ywazwWH6XqvMjkWeFS6Xur0Lv4v8AFdMOb9s667sbXSx7R9TdvJaLb00HeI8Tp/Tn2WL7OtZHPpn0GoLws82+MxNtLDaGrcoN0QT6uOR8ZxpuqQw6iRIWeRedrOQWYDu1gXtLVX0N5yPB/X0Or0scyjZ56BiQCOfSCRVfi2/kOctHT+ix67r+tjcUkaUAtCvLMCAD2ANMP1yC9tqDwBTJIj8rK6b1CrTLxdDDjx65Pr2/ZdDwz4eSbUyQ6k6iGZCJFRWCBlBB3AgcsDzuB54I7HPSND0mKEARoooyEHuR5jmSSieaLG6/L4zJqCi077bFgEjkX3A9xeRpuoJJwp5+D3ysx1OkRT1Ce3KivLp1y4OIiBtx7LY2++MZh10jLG7ILYKSBYHNfJ4/fLQCpASYWbJyg+BvEmrn1MiTg7PUeaH+HkcfFekV+K8vOpnCIXPsPmr+mSVm+DOs7CVJUpOY7Sqxr+kQ6vVRyvGVeOUeoHmQDd6W4/hIBP0se4y0Q6ZUsqACe59+Ows+30zkaPr6vIRtUWQL7EDtyffO5lO1uKVcF1MzntCnuXVBpY6QAMCUyRkZOXgqSZORk44JExjGOQsWMYzPhSJjGMIQvMfGPhfUvrJZUgadJggUgr6aQKY23EbRYLX25+cvvh3QvBpYIZW3PHEisfqBVD5A7X9M6GTjQwAk91brXb6tNtMgQ1M43ibxGNHGJCFY3+EtRqjZHzzQ/XOznH8SeHV1kYjO1TfLbbO2jajkEXx75NTDdQ17KClp1DXsuF4P8e/enEUmwH1WxO0k36FA7X/vvl1yn+EvAY0j+axUm3BWt3v6WDHsa+nY5cKyW48PX/b2T6+jV9H42UZzOt9RbT7ZiahX+8IQsa7A8cgXXPYc3mLUU8rrIxQDsL/Y/wCuE0rajTtGWYW34r5I9x/PMqjeCpW8OO/43kceUqEjCrniX7S9NEImVd7ieOt6NwrErI6kcFlUn0ki/wBMsv8AwiRpWdtS7Qvu/sdiVtZSNu7vXN3V/JyoQeCV10v/ANSYokglJEEAf1C/Q8jvxyFBCqvFm+TQ9GVQBQ7AZoEbAoa8jZfkvUQGN2j7FHZf1Ukf1GeofYzrGn6hrNRJW54tzfm0oY/0yi+NoNnUdYv/AImU/u5b/XLl9haBtRqkPvp14+m/n+oxylOy9X6hqEloROjlW5QMDfpDdr54IPHs2NKpeUSBCigV+f0/38Zxdbo9H0qtVI0l8hFsEngWAOL5BayRW74oZYuh9SOo08c7LsLqGK7g1fSx9K49rrM82eup4rjGQY9Ns7j0TKrqQdopmccreycw6nVJGu+Rgq2BZNDngZrdL67DqP7pwTRJHuADts/HOaYaYlM0uI1AYW8qAXQAs2fqaAs/JoAfpmPV6bzEK8c9j8H2OZsY17A9pa7YpASDIXB0XhrZIWNVY+tjv+md7IZgBZ4A98oWq+04rK22HdGu5C3mLtMm8BHEgsCPYCSavkfBxll09lEEUR6yfspXvqVzJyr9k5i02oWRQ8bKysLDKQQR8gjgjMuWVAgycDGOCRMYxioWLGTispQnqMZNYrCEKMZNYrCEKMZNYwQoycr3i7xX9yQUhdnV1Tb6j5u24VZB6yrt6dwujV1d5m8L+J11qM6qVCkL6uCWAqSkPqVVa1tqJIPHuVhC6k+iR+WUE/PvmVIwooAAfAz6xjBTaHFwAkoXOk1KKWCrVmmZRXJ7Gx79++fPS+hiBi4m1MlrVSTFx+dH3+uZ5OmgtdkWbI9r9sxtqphMIxADDX975o44/wAFX34xtu2uS7xIjjZI4gL89faQtdU1f/5Qf3RTmb7L+sfdupwEmllJhb8n4X/+wmav2gSbup6w/wDiGH7Uv+mcCOQqQymmUgg/BBsH98nViJC/Q/2j9NimjjZyS8LiTyl/E8e5VkCj/FXI/IjNXwx0SWKWWPTzbYq5BiIux3Hq/s3F1ZF2DY4oWnpUseqhg1e0EvEjg/FgNX1o/PY5R/EXUtauvKx+aFDKFCAshQmP7wS5j3JS+SfQkm0u9HvtXSJlU9H1Eq19f6BJNo/u6yMX4FlqDc/x3yQBz+gzjfZ94Pm0jM8pIB3UA1chtvqX3BHIN5eIyaG4AGhYBsX7gEgWP0GfWTtquDCzhWW1i1mgJjGMjUKhlsUeQco+p+zBWlLCZljcyOyqqqFfcDEEXbt2qLu7JoZecnJWVHM/SnBxbsvmNNoAFcADgV/L2z6xjGpqnGMY4JExjGKhY8YxlWE9MYxhCExjGEITGTjCEKr+MfB33wCSIrHNGrsjqiiQyBT5IMpG5Yw3JA78cgWDm8J+EF0W82ru53GRkXzbajKrSj1SKXthfIuuaFWKsYsJFp9W1MkcMkkMfmyKpKx3W4/F5RV8a9RvjS7m4/s/u06n243k0PzIrPRsYxzCdjCtUazKYIcwO9ZWpPqJBEHWLdJtU+XvUUT3Xd24+fpmLo+ukmTfLEIrqqkWQEEA7rXsM1/FnTpZ9M8cBpyRXb5HuT6a739K98qfToZ+m9L1c2oJDCIlAa/ERsS/cHcVFHLAYNGqc9lGGAsLpz2XivW9Z52pnm/+5PK/6M7Ef1zTyAMnIE9foD7HeqiTpaqxA8iSSMknsL8xb+lPX6Zb9J1SCZqilhkYC/S6sQD78Hsa/lnln2CaqxrIDyP7J6/Perf0XPV9N06KMkxxxoT3Koq/0GSDZV3YKarWhKFEk9gMyaecOu4dsxarR7yCCVI7EZk02nCLtGV2+N4xmNHHz7/hJiFlxjJy2kUZOMYqEwMZOKkTGMYqExjGKhfNYrGMghOSsVjGEISsVjGEISsVjGLCExjGEITNSbRszbhIQOOOePy5rn6g5t5xvEmu1MSA6SJZWvsb+D7Cq9ubxjqLasNd+8JzAXGAuzle8b+FW6jpxphN5K+YrMdm/cFul/EKF0f0GaHhXrPUJWA1UAVPV6iCp4Pv7cc8UL+cuGTPYWmClew0zC8j/wCQI/76f/Tj/wBzH/IEf99P/px/7meq63WpEpeQgAfUcn4F9z9Mrf8AzP0HfzW2V/eeW+3fu2+V2vzPeq7e+M0hJqctTwH9mv8AwyWSUagy+ZGEry9lUwa73m8u2YNFrUmUPGQQfqLH0Ndj9M0+l9DMDs51Gpl3CtsjhgObsChz7flixGECCCScrp4rDNQs8AZWupfaJo4G2s5J3V6Rf/mB7Efkce1hdgBI1jnbBWbGczpHiODVWYHDfnwT9QDyR+mdPAgjBSOaWmCmMZOCamMYxUJjGMVCYxjBC+cZOMZCVRjJxhCFGMnGEITFZOMWEKKxWTjCEKKxWTjCEKMZOMISL4kjDAqwsEEEH3B7g5zv+zGl3b/u8G7y/L/u1/Bu3baqqvntnUxghfEcYUBVAAAAAHYAdgM+snGEIUVnM1nhjTSktJDGxLBia5v8+/6Z1MY4SNk4OLditbR9NjhBESKgPcKKH7DjNnGMRISTkpjGMEiYxjFQmMYwQmMYwQmMYwQmMYwQmMYwQmMYwQmMYwQmMYwQmMYwQmMYwQmMYwQmMYwQmMYwQmMYwQmMYwQmMYwQmMYwQv/Z"/>
          <p:cNvSpPr>
            <a:spLocks noChangeAspect="1" noChangeArrowheads="1"/>
          </p:cNvSpPr>
          <p:nvPr/>
        </p:nvSpPr>
        <p:spPr bwMode="auto">
          <a:xfrm>
            <a:off x="6350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1053891"/>
            <a:ext cx="4574740" cy="4247317"/>
          </a:xfrm>
          <a:prstGeom prst="rect">
            <a:avLst/>
          </a:prstGeom>
          <a:noFill/>
        </p:spPr>
        <p:txBody>
          <a:bodyPr wrap="square" rtlCol="0">
            <a:spAutoFit/>
          </a:bodyPr>
          <a:lstStyle/>
          <a:p>
            <a:pPr>
              <a:spcBef>
                <a:spcPct val="50000"/>
              </a:spcBef>
            </a:pPr>
            <a:r>
              <a:rPr lang="en-GB" b="1" dirty="0" smtClean="0"/>
              <a:t>Knowledge: </a:t>
            </a:r>
            <a:r>
              <a:rPr lang="en-GB" dirty="0" smtClean="0"/>
              <a:t>Arrange, Define, Describe, List, 	     Match, Memorise, Name, Order, 	     Quote, Recognise, Recall, Repeat 	     Reproduce, Restate, Retain.</a:t>
            </a:r>
          </a:p>
          <a:p>
            <a:pPr>
              <a:spcBef>
                <a:spcPct val="50000"/>
              </a:spcBef>
            </a:pPr>
            <a:r>
              <a:rPr lang="en-GB" b="1" dirty="0" smtClean="0"/>
              <a:t>Comprehension: </a:t>
            </a:r>
            <a:r>
              <a:rPr lang="en-GB" dirty="0" smtClean="0"/>
              <a:t>Characterise, Classify, 		Complete, Describe, Discuss, 	Establish, explain, Express, Identify, 	Illustrate, Recognise, Report, Relate,	Sort, Translate.</a:t>
            </a:r>
            <a:endParaRPr lang="en-GB" dirty="0"/>
          </a:p>
          <a:p>
            <a:pPr>
              <a:spcBef>
                <a:spcPct val="50000"/>
              </a:spcBef>
            </a:pPr>
            <a:r>
              <a:rPr lang="en-GB" b="1" dirty="0" smtClean="0"/>
              <a:t>Application: </a:t>
            </a:r>
            <a:r>
              <a:rPr lang="en-GB" dirty="0" smtClean="0"/>
              <a:t>Apply, Calculate, Choose, 		Demonstrate, Dramatise, Employ, 	Implement, Interpret, Operate, 	Perform, Practise, Role-Play, Sketch, 	Solve, Suggest. </a:t>
            </a:r>
            <a:endParaRPr lang="en-GB" b="1" dirty="0" smtClean="0"/>
          </a:p>
        </p:txBody>
      </p:sp>
      <p:sp>
        <p:nvSpPr>
          <p:cNvPr id="6" name="Rectangle 5"/>
          <p:cNvSpPr/>
          <p:nvPr/>
        </p:nvSpPr>
        <p:spPr>
          <a:xfrm>
            <a:off x="5508104" y="4991760"/>
            <a:ext cx="3528392" cy="174960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400" dirty="0" smtClean="0"/>
              <a:t>Use BLOOM to differentiate learning outcomes from </a:t>
            </a:r>
            <a:r>
              <a:rPr lang="en-GB" sz="2400" b="1" dirty="0" smtClean="0"/>
              <a:t>Knowledge</a:t>
            </a:r>
            <a:r>
              <a:rPr lang="en-GB" sz="2400" dirty="0" smtClean="0"/>
              <a:t> to </a:t>
            </a:r>
            <a:r>
              <a:rPr lang="en-GB" sz="2400" b="1" dirty="0" smtClean="0"/>
              <a:t>Evaluation</a:t>
            </a:r>
            <a:r>
              <a:rPr lang="en-GB" sz="2400" dirty="0" smtClean="0"/>
              <a:t>.</a:t>
            </a:r>
            <a:endParaRPr lang="en-GB" sz="2400" dirty="0"/>
          </a:p>
        </p:txBody>
      </p:sp>
    </p:spTree>
    <p:extLst>
      <p:ext uri="{BB962C8B-B14F-4D97-AF65-F5344CB8AC3E}">
        <p14:creationId xmlns:p14="http://schemas.microsoft.com/office/powerpoint/2010/main" val="21627654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ight Arrow 5"/>
          <p:cNvSpPr/>
          <p:nvPr/>
        </p:nvSpPr>
        <p:spPr>
          <a:xfrm>
            <a:off x="179512" y="332656"/>
            <a:ext cx="8964488" cy="2592288"/>
          </a:xfrm>
          <a:prstGeom prst="rightArrow">
            <a:avLst>
              <a:gd name="adj1" fmla="val 67102"/>
              <a:gd name="adj2" fmla="val 5000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sz="3200" b="1" dirty="0" smtClean="0"/>
              <a:t>Learning objective:</a:t>
            </a:r>
          </a:p>
          <a:p>
            <a:r>
              <a:rPr lang="en-GB" sz="3200" b="1" dirty="0" smtClean="0"/>
              <a:t>To be able to analyse language used by Romeo in Act 1.</a:t>
            </a:r>
            <a:endParaRPr lang="en-GB" sz="3200" b="1" dirty="0"/>
          </a:p>
        </p:txBody>
      </p:sp>
      <p:sp>
        <p:nvSpPr>
          <p:cNvPr id="8" name="Down Arrow 7"/>
          <p:cNvSpPr/>
          <p:nvPr/>
        </p:nvSpPr>
        <p:spPr>
          <a:xfrm>
            <a:off x="167083" y="2652223"/>
            <a:ext cx="2448272" cy="1872208"/>
          </a:xfrm>
          <a:prstGeom prst="downArrow">
            <a:avLst>
              <a:gd name="adj1" fmla="val 78294"/>
              <a:gd name="adj2" fmla="val 32240"/>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smtClean="0"/>
              <a:t>I can </a:t>
            </a:r>
            <a:r>
              <a:rPr lang="en-GB" b="1" dirty="0" smtClean="0"/>
              <a:t>identify</a:t>
            </a:r>
            <a:r>
              <a:rPr lang="en-GB" dirty="0"/>
              <a:t> </a:t>
            </a:r>
            <a:r>
              <a:rPr lang="en-GB" dirty="0" smtClean="0"/>
              <a:t>oxymoron used in Romeo’s speech. </a:t>
            </a:r>
            <a:endParaRPr lang="en-GB" dirty="0"/>
          </a:p>
        </p:txBody>
      </p:sp>
      <p:sp>
        <p:nvSpPr>
          <p:cNvPr id="9" name="Down Arrow 8"/>
          <p:cNvSpPr/>
          <p:nvPr/>
        </p:nvSpPr>
        <p:spPr>
          <a:xfrm>
            <a:off x="2756457" y="2652223"/>
            <a:ext cx="2448272" cy="1872208"/>
          </a:xfrm>
          <a:prstGeom prst="downArrow">
            <a:avLst>
              <a:gd name="adj1" fmla="val 78294"/>
              <a:gd name="adj2" fmla="val 32240"/>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smtClean="0"/>
              <a:t>I can </a:t>
            </a:r>
            <a:r>
              <a:rPr lang="en-GB" b="1" dirty="0" smtClean="0"/>
              <a:t>explain</a:t>
            </a:r>
            <a:r>
              <a:rPr lang="en-GB" dirty="0" smtClean="0"/>
              <a:t> what Romeo’s use of oxymoron shows about his character.</a:t>
            </a:r>
            <a:endParaRPr lang="en-GB" dirty="0"/>
          </a:p>
        </p:txBody>
      </p:sp>
      <p:sp>
        <p:nvSpPr>
          <p:cNvPr id="10" name="Down Arrow 9"/>
          <p:cNvSpPr/>
          <p:nvPr/>
        </p:nvSpPr>
        <p:spPr>
          <a:xfrm>
            <a:off x="5364088" y="2652223"/>
            <a:ext cx="2664296" cy="1872208"/>
          </a:xfrm>
          <a:prstGeom prst="downArrow">
            <a:avLst>
              <a:gd name="adj1" fmla="val 78294"/>
              <a:gd name="adj2" fmla="val 32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 can </a:t>
            </a:r>
            <a:r>
              <a:rPr lang="en-GB" b="1" dirty="0" smtClean="0"/>
              <a:t>examine</a:t>
            </a:r>
            <a:r>
              <a:rPr lang="en-GB" dirty="0" smtClean="0"/>
              <a:t> </a:t>
            </a:r>
            <a:r>
              <a:rPr lang="en-GB" b="1" dirty="0" smtClean="0"/>
              <a:t>multiple impressions </a:t>
            </a:r>
            <a:r>
              <a:rPr lang="en-GB" dirty="0" smtClean="0"/>
              <a:t>created through Romeo’s use of oxymoron.</a:t>
            </a:r>
            <a:endParaRPr lang="en-GB" dirty="0"/>
          </a:p>
        </p:txBody>
      </p:sp>
      <p:sp>
        <p:nvSpPr>
          <p:cNvPr id="11" name="Oval 10"/>
          <p:cNvSpPr/>
          <p:nvPr/>
        </p:nvSpPr>
        <p:spPr>
          <a:xfrm>
            <a:off x="971600" y="4077072"/>
            <a:ext cx="792088" cy="576064"/>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b="1" dirty="0" smtClean="0"/>
              <a:t>D</a:t>
            </a:r>
            <a:endParaRPr lang="en-GB" sz="3200" b="1" dirty="0"/>
          </a:p>
        </p:txBody>
      </p:sp>
      <p:sp>
        <p:nvSpPr>
          <p:cNvPr id="12" name="Oval 11"/>
          <p:cNvSpPr/>
          <p:nvPr/>
        </p:nvSpPr>
        <p:spPr>
          <a:xfrm>
            <a:off x="3584549" y="4077072"/>
            <a:ext cx="792088" cy="576064"/>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sz="3200" b="1" dirty="0" smtClean="0"/>
              <a:t>C</a:t>
            </a:r>
            <a:endParaRPr lang="en-GB" sz="3200" b="1" dirty="0"/>
          </a:p>
        </p:txBody>
      </p:sp>
      <p:sp>
        <p:nvSpPr>
          <p:cNvPr id="13" name="Oval 12"/>
          <p:cNvSpPr/>
          <p:nvPr/>
        </p:nvSpPr>
        <p:spPr>
          <a:xfrm>
            <a:off x="6300192" y="4077072"/>
            <a:ext cx="792088" cy="57606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a:t>B</a:t>
            </a:r>
          </a:p>
        </p:txBody>
      </p:sp>
      <p:sp>
        <p:nvSpPr>
          <p:cNvPr id="14" name="Rectangle 13"/>
          <p:cNvSpPr/>
          <p:nvPr/>
        </p:nvSpPr>
        <p:spPr>
          <a:xfrm>
            <a:off x="0" y="5013176"/>
            <a:ext cx="9144000" cy="184482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smtClean="0"/>
              <a:t>Your turn!</a:t>
            </a:r>
          </a:p>
          <a:p>
            <a:pPr algn="ctr"/>
            <a:r>
              <a:rPr lang="en-GB" sz="2400" dirty="0" smtClean="0"/>
              <a:t>Think of a lesson you will teach later this week.</a:t>
            </a:r>
          </a:p>
          <a:p>
            <a:pPr algn="ctr"/>
            <a:r>
              <a:rPr lang="en-GB" sz="2400" dirty="0" smtClean="0"/>
              <a:t>In table groups, help one another to come up with a learning objective for the lesson and 3 differentiated outcomes in relation to it.</a:t>
            </a:r>
            <a:endParaRPr lang="en-GB" sz="2400" dirty="0"/>
          </a:p>
        </p:txBody>
      </p:sp>
    </p:spTree>
    <p:extLst>
      <p:ext uri="{BB962C8B-B14F-4D97-AF65-F5344CB8AC3E}">
        <p14:creationId xmlns:p14="http://schemas.microsoft.com/office/powerpoint/2010/main" val="1254620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68960"/>
            <a:ext cx="7543800" cy="1884040"/>
          </a:xfrm>
        </p:spPr>
        <p:txBody>
          <a:bodyPr anchor="ctr">
            <a:noAutofit/>
          </a:bodyPr>
          <a:lstStyle/>
          <a:p>
            <a:r>
              <a:rPr lang="en-GB" dirty="0" smtClean="0"/>
              <a:t>After the Lesson: Differentiated Feedback</a:t>
            </a:r>
            <a:endParaRPr lang="en-GB" dirty="0"/>
          </a:p>
        </p:txBody>
      </p:sp>
      <p:sp>
        <p:nvSpPr>
          <p:cNvPr id="3" name="Text Placeholder 2"/>
          <p:cNvSpPr>
            <a:spLocks noGrp="1"/>
          </p:cNvSpPr>
          <p:nvPr>
            <p:ph type="body" idx="1"/>
          </p:nvPr>
        </p:nvSpPr>
        <p:spPr>
          <a:xfrm>
            <a:off x="686780" y="5013176"/>
            <a:ext cx="7626424" cy="1212304"/>
          </a:xfrm>
        </p:spPr>
        <p:txBody>
          <a:bodyPr>
            <a:noAutofit/>
          </a:bodyPr>
          <a:lstStyle/>
          <a:p>
            <a:r>
              <a:rPr lang="en-GB" sz="3200" dirty="0" smtClean="0"/>
              <a:t>Using feedback in the classroom to develop learning.</a:t>
            </a:r>
            <a:endParaRPr lang="en-GB" sz="3200" dirty="0"/>
          </a:p>
        </p:txBody>
      </p:sp>
      <p:sp>
        <p:nvSpPr>
          <p:cNvPr id="4" name="Rectangle 3"/>
          <p:cNvSpPr/>
          <p:nvPr/>
        </p:nvSpPr>
        <p:spPr>
          <a:xfrm>
            <a:off x="899592" y="116632"/>
            <a:ext cx="7200800" cy="2736304"/>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effectLst>
                <a:outerShdw blurRad="38100" dist="38100" dir="2700000" algn="tl">
                  <a:srgbClr val="000000">
                    <a:alpha val="43137"/>
                  </a:srgbClr>
                </a:outerShdw>
              </a:effectLst>
            </a:endParaRPr>
          </a:p>
        </p:txBody>
      </p:sp>
      <p:sp>
        <p:nvSpPr>
          <p:cNvPr id="5" name="Rounded Rectangular Callout 4"/>
          <p:cNvSpPr/>
          <p:nvPr/>
        </p:nvSpPr>
        <p:spPr>
          <a:xfrm>
            <a:off x="1187624" y="260649"/>
            <a:ext cx="6912768" cy="2304256"/>
          </a:xfrm>
          <a:prstGeom prst="wedgeRoundRectCallout">
            <a:avLst/>
          </a:prstGeom>
          <a:solidFill>
            <a:schemeClr val="accent5">
              <a:lumMod val="40000"/>
              <a:lumOff val="6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3200" b="1" i="1" dirty="0" smtClean="0"/>
              <a:t>“The most powerful single moderator that enhances achievement is feedback.” – John Hattie</a:t>
            </a:r>
            <a:endParaRPr lang="en-GB" sz="3200" b="1" i="1" dirty="0"/>
          </a:p>
        </p:txBody>
      </p:sp>
    </p:spTree>
    <p:extLst>
      <p:ext uri="{BB962C8B-B14F-4D97-AF65-F5344CB8AC3E}">
        <p14:creationId xmlns:p14="http://schemas.microsoft.com/office/powerpoint/2010/main" val="2471324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59854"/>
            <a:ext cx="7014949" cy="5318974"/>
          </a:xfrm>
        </p:spPr>
        <p:style>
          <a:lnRef idx="2">
            <a:schemeClr val="accent1">
              <a:shade val="50000"/>
            </a:schemeClr>
          </a:lnRef>
          <a:fillRef idx="1">
            <a:schemeClr val="accent1"/>
          </a:fillRef>
          <a:effectRef idx="0">
            <a:schemeClr val="accent1"/>
          </a:effectRef>
          <a:fontRef idx="minor">
            <a:schemeClr val="lt1"/>
          </a:fontRef>
        </p:style>
        <p:txBody>
          <a:bodyPr anchor="ctr">
            <a:noAutofit/>
          </a:bodyPr>
          <a:lstStyle/>
          <a:p>
            <a:pPr algn="ctr"/>
            <a:r>
              <a:rPr lang="en-GB" sz="6000" dirty="0" smtClean="0"/>
              <a:t>What problems do you face with marking and feedback?</a:t>
            </a:r>
            <a:endParaRPr lang="en-GB" sz="6000" dirty="0"/>
          </a:p>
        </p:txBody>
      </p:sp>
      <p:sp>
        <p:nvSpPr>
          <p:cNvPr id="3" name="Oval 2"/>
          <p:cNvSpPr/>
          <p:nvPr/>
        </p:nvSpPr>
        <p:spPr>
          <a:xfrm>
            <a:off x="0" y="764704"/>
            <a:ext cx="7020272" cy="5328592"/>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8000" dirty="0" smtClean="0"/>
              <a:t>Why is it important?</a:t>
            </a:r>
            <a:endParaRPr lang="en-GB" sz="8000" dirty="0"/>
          </a:p>
        </p:txBody>
      </p:sp>
    </p:spTree>
    <p:extLst>
      <p:ext uri="{BB962C8B-B14F-4D97-AF65-F5344CB8AC3E}">
        <p14:creationId xmlns:p14="http://schemas.microsoft.com/office/powerpoint/2010/main" val="1636450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59854"/>
            <a:ext cx="2575775" cy="5318974"/>
          </a:xfrm>
        </p:spPr>
        <p:style>
          <a:lnRef idx="2">
            <a:schemeClr val="accent6">
              <a:shade val="50000"/>
            </a:schemeClr>
          </a:lnRef>
          <a:fillRef idx="1">
            <a:schemeClr val="accent6"/>
          </a:fillRef>
          <a:effectRef idx="0">
            <a:schemeClr val="accent6"/>
          </a:effectRef>
          <a:fontRef idx="minor">
            <a:schemeClr val="lt1"/>
          </a:fontRef>
        </p:style>
        <p:txBody>
          <a:bodyPr anchor="ctr">
            <a:noAutofit/>
          </a:bodyPr>
          <a:lstStyle/>
          <a:p>
            <a:pPr algn="ctr"/>
            <a:r>
              <a:rPr lang="en-GB" sz="3600" dirty="0"/>
              <a:t>What problems do you face with marking and feedback</a:t>
            </a:r>
            <a:r>
              <a:rPr lang="en-GB" sz="3600" dirty="0" smtClean="0"/>
              <a:t>?</a:t>
            </a:r>
            <a:endParaRPr lang="en-GB" sz="3600" dirty="0"/>
          </a:p>
        </p:txBody>
      </p:sp>
      <p:sp>
        <p:nvSpPr>
          <p:cNvPr id="3" name="Content Placeholder 2"/>
          <p:cNvSpPr>
            <a:spLocks noGrp="1"/>
          </p:cNvSpPr>
          <p:nvPr>
            <p:ph idx="1"/>
          </p:nvPr>
        </p:nvSpPr>
        <p:spPr>
          <a:xfrm>
            <a:off x="2684957" y="294004"/>
            <a:ext cx="6254326" cy="6250674"/>
          </a:xfrm>
        </p:spPr>
        <p:style>
          <a:lnRef idx="2">
            <a:schemeClr val="accent6"/>
          </a:lnRef>
          <a:fillRef idx="1">
            <a:schemeClr val="lt1"/>
          </a:fillRef>
          <a:effectRef idx="0">
            <a:schemeClr val="accent6"/>
          </a:effectRef>
          <a:fontRef idx="minor">
            <a:schemeClr val="dk1"/>
          </a:fontRef>
        </p:style>
        <p:txBody>
          <a:bodyPr>
            <a:normAutofit fontScale="92500" lnSpcReduction="20000"/>
          </a:bodyPr>
          <a:lstStyle/>
          <a:p>
            <a:pPr>
              <a:buClr>
                <a:schemeClr val="accent6"/>
              </a:buClr>
            </a:pPr>
            <a:r>
              <a:rPr lang="en-GB" sz="3200" dirty="0" smtClean="0"/>
              <a:t> Feel that you should be marking students’ work as a measure of your worth: for accountability purposes, rather than to give feedback?</a:t>
            </a:r>
          </a:p>
          <a:p>
            <a:pPr>
              <a:buClr>
                <a:schemeClr val="accent6"/>
              </a:buClr>
            </a:pPr>
            <a:r>
              <a:rPr lang="en-GB" sz="3200" dirty="0"/>
              <a:t> </a:t>
            </a:r>
            <a:r>
              <a:rPr lang="en-GB" sz="3200" dirty="0" smtClean="0"/>
              <a:t>Feel that the quality of feedback is measured by how much you have written on students’ work?</a:t>
            </a:r>
          </a:p>
          <a:p>
            <a:pPr>
              <a:buClr>
                <a:schemeClr val="accent6"/>
              </a:buClr>
            </a:pPr>
            <a:r>
              <a:rPr lang="en-GB" sz="3200" dirty="0"/>
              <a:t> </a:t>
            </a:r>
            <a:r>
              <a:rPr lang="en-GB" sz="3200" dirty="0" smtClean="0"/>
              <a:t>Feel that verbal/oral feedback is important but not as valid as written marking (and difficult to do in a class of 30+)?</a:t>
            </a:r>
          </a:p>
          <a:p>
            <a:pPr>
              <a:buClr>
                <a:schemeClr val="accent6"/>
              </a:buClr>
            </a:pPr>
            <a:r>
              <a:rPr lang="en-GB" sz="3200" dirty="0" smtClean="0"/>
              <a:t>Feel guilty if </a:t>
            </a:r>
            <a:r>
              <a:rPr lang="en-GB" sz="3200" b="1" u="sng" dirty="0" smtClean="0"/>
              <a:t>every</a:t>
            </a:r>
            <a:r>
              <a:rPr lang="en-GB" sz="3200" dirty="0" smtClean="0"/>
              <a:t> piece of work is not marked thoroughly?</a:t>
            </a:r>
          </a:p>
          <a:p>
            <a:pPr>
              <a:buClr>
                <a:schemeClr val="accent6"/>
              </a:buClr>
            </a:pPr>
            <a:r>
              <a:rPr lang="en-GB" sz="3200" dirty="0" smtClean="0"/>
              <a:t>Wonder if your marking really makes any impact on student progress?</a:t>
            </a:r>
            <a:endParaRPr lang="en-GB" sz="3200" dirty="0"/>
          </a:p>
        </p:txBody>
      </p:sp>
    </p:spTree>
    <p:extLst>
      <p:ext uri="{BB962C8B-B14F-4D97-AF65-F5344CB8AC3E}">
        <p14:creationId xmlns:p14="http://schemas.microsoft.com/office/powerpoint/2010/main" val="198753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59854"/>
            <a:ext cx="2575775" cy="5318974"/>
          </a:xfrm>
        </p:spPr>
        <p:style>
          <a:lnRef idx="2">
            <a:schemeClr val="accent6">
              <a:shade val="50000"/>
            </a:schemeClr>
          </a:lnRef>
          <a:fillRef idx="1">
            <a:schemeClr val="accent6"/>
          </a:fillRef>
          <a:effectRef idx="0">
            <a:schemeClr val="accent6"/>
          </a:effectRef>
          <a:fontRef idx="minor">
            <a:schemeClr val="lt1"/>
          </a:fontRef>
        </p:style>
        <p:txBody>
          <a:bodyPr>
            <a:noAutofit/>
          </a:bodyPr>
          <a:lstStyle/>
          <a:p>
            <a:pPr algn="ctr"/>
            <a:r>
              <a:rPr lang="en-GB" sz="4800" dirty="0" smtClean="0"/>
              <a:t>Key principles of effective feedback</a:t>
            </a:r>
            <a:br>
              <a:rPr lang="en-GB" sz="4800" dirty="0" smtClean="0"/>
            </a:br>
            <a:r>
              <a:rPr lang="en-GB" sz="4800" dirty="0"/>
              <a:t/>
            </a:r>
            <a:br>
              <a:rPr lang="en-GB" sz="4800" dirty="0"/>
            </a:br>
            <a:r>
              <a:rPr lang="en-GB" sz="4800" dirty="0" smtClean="0"/>
              <a:t>EXPERTS</a:t>
            </a:r>
            <a:endParaRPr lang="en-GB" sz="4800" dirty="0"/>
          </a:p>
        </p:txBody>
      </p:sp>
      <p:sp>
        <p:nvSpPr>
          <p:cNvPr id="3" name="Content Placeholder 2"/>
          <p:cNvSpPr>
            <a:spLocks noGrp="1"/>
          </p:cNvSpPr>
          <p:nvPr>
            <p:ph idx="1"/>
          </p:nvPr>
        </p:nvSpPr>
        <p:spPr>
          <a:xfrm>
            <a:off x="2684956" y="122831"/>
            <a:ext cx="6336213" cy="6550924"/>
          </a:xfrm>
        </p:spPr>
        <p:style>
          <a:lnRef idx="2">
            <a:schemeClr val="accent6"/>
          </a:lnRef>
          <a:fillRef idx="1">
            <a:schemeClr val="lt1"/>
          </a:fillRef>
          <a:effectRef idx="0">
            <a:schemeClr val="accent6"/>
          </a:effectRef>
          <a:fontRef idx="minor">
            <a:schemeClr val="dk1"/>
          </a:fontRef>
        </p:style>
        <p:txBody>
          <a:bodyPr>
            <a:normAutofit fontScale="85000" lnSpcReduction="20000"/>
          </a:bodyPr>
          <a:lstStyle/>
          <a:p>
            <a:pPr marL="514350" indent="-514350">
              <a:buClr>
                <a:schemeClr val="accent6"/>
              </a:buClr>
              <a:buFont typeface="+mj-lt"/>
              <a:buAutoNum type="arabicPeriod"/>
            </a:pPr>
            <a:r>
              <a:rPr lang="en-GB" sz="3200" dirty="0"/>
              <a:t>Students </a:t>
            </a:r>
            <a:r>
              <a:rPr lang="en-GB" sz="3200" b="1" dirty="0"/>
              <a:t>need time and opportunities to make improvements </a:t>
            </a:r>
            <a:r>
              <a:rPr lang="en-GB" sz="3200" dirty="0"/>
              <a:t>on their work.</a:t>
            </a:r>
          </a:p>
          <a:p>
            <a:pPr marL="514350" indent="-514350">
              <a:buClr>
                <a:schemeClr val="accent6"/>
              </a:buClr>
              <a:buFont typeface="+mj-lt"/>
              <a:buAutoNum type="arabicPeriod"/>
            </a:pPr>
            <a:r>
              <a:rPr lang="en-GB" sz="3200" dirty="0" smtClean="0"/>
              <a:t>Focussing </a:t>
            </a:r>
            <a:r>
              <a:rPr lang="en-GB" sz="3200" dirty="0"/>
              <a:t>feedback (oral or written) on success and improvement needs </a:t>
            </a:r>
            <a:r>
              <a:rPr lang="en-GB" sz="3200" b="1" dirty="0"/>
              <a:t>against the learning objective or success criteria </a:t>
            </a:r>
            <a:r>
              <a:rPr lang="en-GB" sz="3200" dirty="0"/>
              <a:t>leads to students embedding their improvements and applying them in subsequent pieces of work</a:t>
            </a:r>
            <a:r>
              <a:rPr lang="en-GB" sz="3200" dirty="0" smtClean="0"/>
              <a:t>.</a:t>
            </a:r>
          </a:p>
          <a:p>
            <a:pPr marL="514350" indent="-514350">
              <a:buClr>
                <a:schemeClr val="accent6"/>
              </a:buClr>
              <a:buFont typeface="+mj-lt"/>
              <a:buAutoNum type="arabicPeriod"/>
            </a:pPr>
            <a:r>
              <a:rPr lang="en-GB" sz="3200" dirty="0" smtClean="0"/>
              <a:t>Feedback offers guidance on </a:t>
            </a:r>
            <a:r>
              <a:rPr lang="en-GB" sz="3200" b="1" u="sng" dirty="0" smtClean="0"/>
              <a:t>how</a:t>
            </a:r>
            <a:r>
              <a:rPr lang="en-GB" sz="3200" b="1" dirty="0" smtClean="0"/>
              <a:t> to improve</a:t>
            </a:r>
            <a:r>
              <a:rPr lang="en-GB" sz="3200" dirty="0" smtClean="0"/>
              <a:t> further and ‘close the gap’ between where they are now and the next step in their learning.</a:t>
            </a:r>
            <a:endParaRPr lang="en-GB" sz="3200" dirty="0"/>
          </a:p>
          <a:p>
            <a:pPr marL="514350" indent="-514350">
              <a:buClr>
                <a:schemeClr val="accent6"/>
              </a:buClr>
              <a:buFont typeface="+mj-lt"/>
              <a:buAutoNum type="arabicPeriod"/>
            </a:pPr>
            <a:r>
              <a:rPr lang="en-GB" sz="3200" b="1" dirty="0" smtClean="0"/>
              <a:t>Comment-only feedback </a:t>
            </a:r>
            <a:r>
              <a:rPr lang="en-GB" sz="3200" dirty="0" smtClean="0"/>
              <a:t>leads to higher gains than grades alone or grades with comments.</a:t>
            </a:r>
          </a:p>
          <a:p>
            <a:pPr marL="514350" indent="-514350">
              <a:buClr>
                <a:schemeClr val="accent6"/>
              </a:buClr>
              <a:buFont typeface="+mj-lt"/>
              <a:buAutoNum type="arabicPeriod"/>
            </a:pPr>
            <a:r>
              <a:rPr lang="en-GB" sz="3200" dirty="0" smtClean="0"/>
              <a:t>Teachers should </a:t>
            </a:r>
            <a:r>
              <a:rPr lang="en-GB" sz="3200" b="1" dirty="0" smtClean="0"/>
              <a:t>model feedback processes</a:t>
            </a:r>
            <a:r>
              <a:rPr lang="en-GB" sz="3200" dirty="0" smtClean="0"/>
              <a:t> so students can take control over their own marking (and learning).</a:t>
            </a:r>
          </a:p>
        </p:txBody>
      </p:sp>
    </p:spTree>
    <p:extLst>
      <p:ext uri="{BB962C8B-B14F-4D97-AF65-F5344CB8AC3E}">
        <p14:creationId xmlns:p14="http://schemas.microsoft.com/office/powerpoint/2010/main" val="93886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style>
          <a:lnRef idx="2">
            <a:schemeClr val="accent2">
              <a:shade val="50000"/>
            </a:schemeClr>
          </a:lnRef>
          <a:fillRef idx="1">
            <a:schemeClr val="accent2"/>
          </a:fillRef>
          <a:effectRef idx="0">
            <a:schemeClr val="accent2"/>
          </a:effectRef>
          <a:fontRef idx="minor">
            <a:schemeClr val="lt1"/>
          </a:fontRef>
        </p:style>
        <p:txBody>
          <a:bodyPr anchor="ctr">
            <a:normAutofit/>
          </a:bodyPr>
          <a:lstStyle/>
          <a:p>
            <a:r>
              <a:rPr lang="en-GB" sz="6600" dirty="0" smtClean="0"/>
              <a:t>Practical Implications</a:t>
            </a:r>
            <a:endParaRPr lang="en-GB" sz="6600"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1631158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93174"/>
            <a:ext cx="2575775" cy="5385654"/>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en-GB" sz="4800" dirty="0"/>
              <a:t>1. </a:t>
            </a:r>
            <a:r>
              <a:rPr lang="en-GB" sz="4800" b="1" u="sng" dirty="0" smtClean="0"/>
              <a:t>PLAN</a:t>
            </a:r>
            <a:r>
              <a:rPr lang="en-GB" sz="4800" dirty="0" smtClean="0"/>
              <a:t> for feedback in your Scheme of Learning.</a:t>
            </a:r>
            <a:endParaRPr lang="en-GB" sz="4800" dirty="0"/>
          </a:p>
        </p:txBody>
      </p:sp>
      <p:sp>
        <p:nvSpPr>
          <p:cNvPr id="3" name="Content Placeholder 2"/>
          <p:cNvSpPr>
            <a:spLocks noGrp="1"/>
          </p:cNvSpPr>
          <p:nvPr>
            <p:ph idx="1"/>
          </p:nvPr>
        </p:nvSpPr>
        <p:spPr>
          <a:xfrm>
            <a:off x="2684957" y="294004"/>
            <a:ext cx="6254326" cy="6250674"/>
          </a:xfrm>
        </p:spPr>
        <p:style>
          <a:lnRef idx="2">
            <a:schemeClr val="accent4"/>
          </a:lnRef>
          <a:fillRef idx="1">
            <a:schemeClr val="lt1"/>
          </a:fillRef>
          <a:effectRef idx="0">
            <a:schemeClr val="accent4"/>
          </a:effectRef>
          <a:fontRef idx="minor">
            <a:schemeClr val="dk1"/>
          </a:fontRef>
        </p:style>
        <p:txBody>
          <a:bodyPr>
            <a:normAutofit fontScale="92500" lnSpcReduction="20000"/>
          </a:bodyPr>
          <a:lstStyle/>
          <a:p>
            <a:pPr>
              <a:buClr>
                <a:schemeClr val="accent4"/>
              </a:buClr>
            </a:pPr>
            <a:r>
              <a:rPr lang="en-GB" sz="3200" dirty="0" smtClean="0"/>
              <a:t>Look at the hand-out.</a:t>
            </a:r>
          </a:p>
          <a:p>
            <a:pPr>
              <a:buClr>
                <a:schemeClr val="accent4"/>
              </a:buClr>
            </a:pPr>
            <a:r>
              <a:rPr lang="en-GB" sz="3200" dirty="0" smtClean="0"/>
              <a:t>I have found this really useful when planning for feedback and marking with my classes.</a:t>
            </a:r>
          </a:p>
          <a:p>
            <a:pPr>
              <a:buClr>
                <a:schemeClr val="accent4"/>
              </a:buClr>
            </a:pPr>
            <a:r>
              <a:rPr lang="en-GB" sz="3200" dirty="0" smtClean="0"/>
              <a:t>It has focused my attention on the pieces of work I need to mark to ensure students can make the most progress.</a:t>
            </a:r>
          </a:p>
          <a:p>
            <a:pPr>
              <a:buClr>
                <a:schemeClr val="accent4"/>
              </a:buClr>
            </a:pPr>
            <a:r>
              <a:rPr lang="en-GB" sz="3200" dirty="0" smtClean="0"/>
              <a:t>It also reminded me of the importance of building in </a:t>
            </a:r>
            <a:r>
              <a:rPr lang="en-GB" sz="3200" b="1" dirty="0" smtClean="0"/>
              <a:t>TIME</a:t>
            </a:r>
            <a:r>
              <a:rPr lang="en-GB" sz="3200" dirty="0" smtClean="0"/>
              <a:t> and opportunities for students to put their targets into practice.</a:t>
            </a:r>
          </a:p>
          <a:p>
            <a:pPr>
              <a:buClr>
                <a:schemeClr val="accent4"/>
              </a:buClr>
            </a:pPr>
            <a:r>
              <a:rPr lang="en-GB" sz="3200" dirty="0" smtClean="0"/>
              <a:t>It also allows me to stagger the key pieces of work to mark around my other classes.</a:t>
            </a:r>
            <a:endParaRPr lang="en-GB" sz="3200" dirty="0"/>
          </a:p>
        </p:txBody>
      </p:sp>
    </p:spTree>
    <p:extLst>
      <p:ext uri="{BB962C8B-B14F-4D97-AF65-F5344CB8AC3E}">
        <p14:creationId xmlns:p14="http://schemas.microsoft.com/office/powerpoint/2010/main" val="376537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6981"/>
            <a:ext cx="2575775" cy="6518787"/>
          </a:xfrm>
        </p:spPr>
        <p:style>
          <a:lnRef idx="2">
            <a:schemeClr val="accent4">
              <a:shade val="50000"/>
            </a:schemeClr>
          </a:lnRef>
          <a:fillRef idx="1">
            <a:schemeClr val="accent4"/>
          </a:fillRef>
          <a:effectRef idx="0">
            <a:schemeClr val="accent4"/>
          </a:effectRef>
          <a:fontRef idx="minor">
            <a:schemeClr val="lt1"/>
          </a:fontRef>
        </p:style>
        <p:txBody>
          <a:bodyPr anchor="ctr">
            <a:noAutofit/>
          </a:bodyPr>
          <a:lstStyle/>
          <a:p>
            <a:r>
              <a:rPr lang="en-GB" sz="3400" dirty="0" smtClean="0"/>
              <a:t>2. Focus </a:t>
            </a:r>
            <a:r>
              <a:rPr lang="en-GB" sz="3400" dirty="0"/>
              <a:t>feedback </a:t>
            </a:r>
            <a:r>
              <a:rPr lang="en-GB" sz="3400" dirty="0" smtClean="0"/>
              <a:t>on </a:t>
            </a:r>
            <a:r>
              <a:rPr lang="en-GB" sz="3400" dirty="0"/>
              <a:t>success and improvement needs </a:t>
            </a:r>
            <a:r>
              <a:rPr lang="en-GB" sz="3400" b="1" dirty="0"/>
              <a:t>against the learning </a:t>
            </a:r>
            <a:r>
              <a:rPr lang="en-GB" sz="3400" b="1" dirty="0" smtClean="0"/>
              <a:t>objective, </a:t>
            </a:r>
            <a:r>
              <a:rPr lang="en-GB" sz="3400" b="1" dirty="0"/>
              <a:t>success </a:t>
            </a:r>
            <a:r>
              <a:rPr lang="en-GB" sz="3400" b="1" dirty="0" smtClean="0"/>
              <a:t>criteria, or mark schemes.</a:t>
            </a:r>
            <a:endParaRPr lang="en-GB" sz="3400" dirty="0"/>
          </a:p>
        </p:txBody>
      </p:sp>
      <p:sp>
        <p:nvSpPr>
          <p:cNvPr id="3" name="Content Placeholder 2"/>
          <p:cNvSpPr>
            <a:spLocks noGrp="1"/>
          </p:cNvSpPr>
          <p:nvPr>
            <p:ph idx="1"/>
          </p:nvPr>
        </p:nvSpPr>
        <p:spPr>
          <a:xfrm>
            <a:off x="2684956" y="150124"/>
            <a:ext cx="6349861" cy="6591869"/>
          </a:xfrm>
        </p:spPr>
        <p:style>
          <a:lnRef idx="2">
            <a:schemeClr val="accent4"/>
          </a:lnRef>
          <a:fillRef idx="1">
            <a:schemeClr val="lt1"/>
          </a:fillRef>
          <a:effectRef idx="0">
            <a:schemeClr val="accent4"/>
          </a:effectRef>
          <a:fontRef idx="minor">
            <a:schemeClr val="dk1"/>
          </a:fontRef>
        </p:style>
        <p:txBody>
          <a:bodyPr>
            <a:normAutofit fontScale="92500" lnSpcReduction="20000"/>
          </a:bodyPr>
          <a:lstStyle/>
          <a:p>
            <a:pPr>
              <a:buClr>
                <a:schemeClr val="accent4"/>
              </a:buClr>
            </a:pPr>
            <a:r>
              <a:rPr lang="en-GB" sz="3200" dirty="0" smtClean="0"/>
              <a:t>In English at Fairfield, we established learning ladders outlining the success criteria and increasing levels of challenge for each skill set required at GCSE.</a:t>
            </a:r>
          </a:p>
          <a:p>
            <a:pPr>
              <a:buClr>
                <a:schemeClr val="accent4"/>
              </a:buClr>
            </a:pPr>
            <a:r>
              <a:rPr lang="en-GB" sz="3200" dirty="0" smtClean="0"/>
              <a:t>We now print these ladders for students to stick in their books for peer marking and use the same ladders for our marking of WWW/EBI.</a:t>
            </a:r>
          </a:p>
          <a:p>
            <a:pPr>
              <a:buClr>
                <a:schemeClr val="accent4"/>
              </a:buClr>
            </a:pPr>
            <a:r>
              <a:rPr lang="en-GB" sz="3200" dirty="0" smtClean="0"/>
              <a:t>This allows our feedback to focus on the learning and next steps, whilst our handwritten comments can praise students’ effort separately.</a:t>
            </a:r>
          </a:p>
          <a:p>
            <a:pPr>
              <a:buClr>
                <a:schemeClr val="accent4"/>
              </a:buClr>
            </a:pPr>
            <a:r>
              <a:rPr lang="en-GB" sz="3200" dirty="0" smtClean="0"/>
              <a:t>It also allows students to see the steps beyond those they have achieved to continue striving for success.</a:t>
            </a:r>
          </a:p>
        </p:txBody>
      </p:sp>
    </p:spTree>
    <p:extLst>
      <p:ext uri="{BB962C8B-B14F-4D97-AF65-F5344CB8AC3E}">
        <p14:creationId xmlns:p14="http://schemas.microsoft.com/office/powerpoint/2010/main" val="2200765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513" y="220748"/>
            <a:ext cx="8683792" cy="1054600"/>
          </a:xfrm>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pPr algn="ctr"/>
            <a:r>
              <a:rPr lang="en-GB" sz="3600" b="1" dirty="0" smtClean="0">
                <a:effectLst>
                  <a:outerShdw blurRad="38100" dist="38100" dir="2700000" algn="tl">
                    <a:srgbClr val="000000">
                      <a:alpha val="43137"/>
                    </a:srgbClr>
                  </a:outerShdw>
                </a:effectLst>
                <a:latin typeface="+mj-lt"/>
              </a:rPr>
              <a:t>Writing to Describe: </a:t>
            </a:r>
            <a:br>
              <a:rPr lang="en-GB" sz="3600" b="1" dirty="0" smtClean="0">
                <a:effectLst>
                  <a:outerShdw blurRad="38100" dist="38100" dir="2700000" algn="tl">
                    <a:srgbClr val="000000">
                      <a:alpha val="43137"/>
                    </a:srgbClr>
                  </a:outerShdw>
                </a:effectLst>
                <a:latin typeface="+mj-lt"/>
              </a:rPr>
            </a:br>
            <a:r>
              <a:rPr lang="en-GB" sz="3600" b="1" dirty="0" smtClean="0">
                <a:effectLst>
                  <a:outerShdw blurRad="38100" dist="38100" dir="2700000" algn="tl">
                    <a:srgbClr val="000000">
                      <a:alpha val="43137"/>
                    </a:srgbClr>
                  </a:outerShdw>
                </a:effectLst>
                <a:latin typeface="+mj-lt"/>
              </a:rPr>
              <a:t>Success Criteria</a:t>
            </a:r>
            <a:endParaRPr lang="en-GB" sz="3600" b="1" dirty="0">
              <a:effectLst>
                <a:outerShdw blurRad="38100" dist="38100" dir="2700000" algn="tl">
                  <a:srgbClr val="000000">
                    <a:alpha val="43137"/>
                  </a:srgbClr>
                </a:outerShdw>
              </a:effectLst>
              <a:latin typeface="+mj-l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04494283"/>
              </p:ext>
            </p:extLst>
          </p:nvPr>
        </p:nvGraphicFramePr>
        <p:xfrm>
          <a:off x="207637" y="1395664"/>
          <a:ext cx="8671668" cy="5244592"/>
        </p:xfrm>
        <a:graphic>
          <a:graphicData uri="http://schemas.openxmlformats.org/drawingml/2006/table">
            <a:tbl>
              <a:tblPr firstRow="1" firstCol="1" bandRow="1">
                <a:tableStyleId>{ED083AE6-46FA-4A59-8FB0-9F97EB10719F}</a:tableStyleId>
              </a:tblPr>
              <a:tblGrid>
                <a:gridCol w="8671668">
                  <a:extLst>
                    <a:ext uri="{9D8B030D-6E8A-4147-A177-3AD203B41FA5}">
                      <a16:colId xmlns:a16="http://schemas.microsoft.com/office/drawing/2014/main" val="20000"/>
                    </a:ext>
                  </a:extLst>
                </a:gridCol>
              </a:tblGrid>
              <a:tr h="516787">
                <a:tc>
                  <a:txBody>
                    <a:bodyPr/>
                    <a:lstStyle/>
                    <a:p>
                      <a:pPr algn="l">
                        <a:spcAft>
                          <a:spcPts val="0"/>
                        </a:spcAft>
                      </a:pPr>
                      <a:r>
                        <a:rPr lang="en-GB" sz="1800" dirty="0">
                          <a:solidFill>
                            <a:srgbClr val="FF0000"/>
                          </a:solidFill>
                          <a:effectLst/>
                        </a:rPr>
                        <a:t>Sustain a THIRD PERSON PERSPECTIVE throughout my description. E.g. The smell of roses wafts… The park was…</a:t>
                      </a:r>
                      <a:endParaRPr lang="en-GB" sz="3600" dirty="0">
                        <a:solidFill>
                          <a:srgbClr val="FF0000"/>
                        </a:solidFill>
                        <a:effectLst/>
                        <a:latin typeface="Arial"/>
                        <a:ea typeface="Calibri"/>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24976">
                <a:tc>
                  <a:txBody>
                    <a:bodyPr/>
                    <a:lstStyle/>
                    <a:p>
                      <a:pPr algn="l">
                        <a:lnSpc>
                          <a:spcPct val="107000"/>
                        </a:lnSpc>
                        <a:spcAft>
                          <a:spcPts val="800"/>
                        </a:spcAft>
                      </a:pPr>
                      <a:r>
                        <a:rPr lang="en-GB" sz="1800" dirty="0">
                          <a:solidFill>
                            <a:srgbClr val="FF0000"/>
                          </a:solidFill>
                          <a:effectLst/>
                        </a:rPr>
                        <a:t>Introduce the setting in a way that my reader can imagine it clearly. E.g. Perhaps by using effective ADJECTIVES – “</a:t>
                      </a:r>
                      <a:r>
                        <a:rPr lang="en-GB" sz="1800" u="sng" dirty="0">
                          <a:solidFill>
                            <a:srgbClr val="FF0000"/>
                          </a:solidFill>
                          <a:effectLst/>
                        </a:rPr>
                        <a:t>vast blue</a:t>
                      </a:r>
                      <a:r>
                        <a:rPr lang="en-GB" sz="1800" dirty="0">
                          <a:solidFill>
                            <a:srgbClr val="FF0000"/>
                          </a:solidFill>
                          <a:effectLst/>
                        </a:rPr>
                        <a:t> ocean”; VERBS – “Teenagers </a:t>
                      </a:r>
                      <a:r>
                        <a:rPr lang="en-GB" sz="1800" u="sng" dirty="0">
                          <a:solidFill>
                            <a:srgbClr val="FF0000"/>
                          </a:solidFill>
                          <a:effectLst/>
                        </a:rPr>
                        <a:t>sauntered</a:t>
                      </a:r>
                      <a:r>
                        <a:rPr lang="en-GB" sz="1800" dirty="0">
                          <a:solidFill>
                            <a:srgbClr val="FF0000"/>
                          </a:solidFill>
                          <a:effectLst/>
                        </a:rPr>
                        <a:t> to school”; ADVERBS – “Children ran </a:t>
                      </a:r>
                      <a:r>
                        <a:rPr lang="en-GB" sz="1800" u="sng" dirty="0">
                          <a:solidFill>
                            <a:srgbClr val="FF0000"/>
                          </a:solidFill>
                          <a:effectLst/>
                        </a:rPr>
                        <a:t>clumsily</a:t>
                      </a:r>
                      <a:r>
                        <a:rPr lang="en-GB" sz="1800" dirty="0">
                          <a:solidFill>
                            <a:srgbClr val="FF0000"/>
                          </a:solidFill>
                          <a:effectLst/>
                        </a:rPr>
                        <a:t>”.</a:t>
                      </a:r>
                      <a:endParaRPr lang="en-GB" sz="3200" dirty="0">
                        <a:solidFill>
                          <a:srgbClr val="FF000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48481">
                <a:tc>
                  <a:txBody>
                    <a:bodyPr/>
                    <a:lstStyle/>
                    <a:p>
                      <a:pPr algn="l">
                        <a:lnSpc>
                          <a:spcPct val="107000"/>
                        </a:lnSpc>
                        <a:spcAft>
                          <a:spcPts val="800"/>
                        </a:spcAft>
                      </a:pPr>
                      <a:r>
                        <a:rPr lang="en-GB" sz="1800" dirty="0">
                          <a:solidFill>
                            <a:srgbClr val="FF6600"/>
                          </a:solidFill>
                          <a:effectLst/>
                        </a:rPr>
                        <a:t>Sequence my ideas consciously in paragraphs. E.g. Chronologically; using different “camera lenses” to “zoom” in and out of objects in my description.</a:t>
                      </a:r>
                      <a:endParaRPr lang="en-GB" sz="3200" dirty="0">
                        <a:solidFill>
                          <a:srgbClr val="FF660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48481">
                <a:tc>
                  <a:txBody>
                    <a:bodyPr/>
                    <a:lstStyle/>
                    <a:p>
                      <a:pPr algn="l">
                        <a:lnSpc>
                          <a:spcPct val="107000"/>
                        </a:lnSpc>
                        <a:spcAft>
                          <a:spcPts val="800"/>
                        </a:spcAft>
                      </a:pPr>
                      <a:r>
                        <a:rPr lang="en-GB" sz="1800" dirty="0">
                          <a:solidFill>
                            <a:srgbClr val="FF6600"/>
                          </a:solidFill>
                          <a:effectLst/>
                        </a:rPr>
                        <a:t>Use a variety of ADVERBIALS to link ideas in and between paragraphs. E.g. As the sun sets on the park, When the bell rings, the dining hall… </a:t>
                      </a:r>
                      <a:endParaRPr lang="en-GB" sz="3200" dirty="0">
                        <a:solidFill>
                          <a:srgbClr val="FF660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824976">
                <a:tc>
                  <a:txBody>
                    <a:bodyPr/>
                    <a:lstStyle/>
                    <a:p>
                      <a:pPr algn="l">
                        <a:lnSpc>
                          <a:spcPct val="107000"/>
                        </a:lnSpc>
                        <a:spcAft>
                          <a:spcPts val="800"/>
                        </a:spcAft>
                      </a:pPr>
                      <a:r>
                        <a:rPr lang="en-GB" sz="1800" dirty="0">
                          <a:solidFill>
                            <a:srgbClr val="00B050"/>
                          </a:solidFill>
                          <a:effectLst/>
                        </a:rPr>
                        <a:t>Employ a range of STYLISTIC DEVICES to interest and engage my reader. E.g. Perhaps by using SIMILES – “The </a:t>
                      </a:r>
                      <a:r>
                        <a:rPr lang="en-GB" sz="1800" u="sng" dirty="0">
                          <a:solidFill>
                            <a:srgbClr val="00B050"/>
                          </a:solidFill>
                          <a:effectLst/>
                        </a:rPr>
                        <a:t>earth was</a:t>
                      </a:r>
                      <a:r>
                        <a:rPr lang="en-GB" sz="1800" dirty="0">
                          <a:solidFill>
                            <a:srgbClr val="00B050"/>
                          </a:solidFill>
                          <a:effectLst/>
                        </a:rPr>
                        <a:t> </a:t>
                      </a:r>
                      <a:r>
                        <a:rPr lang="en-GB" sz="1800" u="sng" dirty="0">
                          <a:solidFill>
                            <a:srgbClr val="00B050"/>
                          </a:solidFill>
                          <a:effectLst/>
                        </a:rPr>
                        <a:t>like a</a:t>
                      </a:r>
                      <a:r>
                        <a:rPr lang="en-GB" sz="1800" dirty="0">
                          <a:solidFill>
                            <a:srgbClr val="00B050"/>
                          </a:solidFill>
                          <a:effectLst/>
                        </a:rPr>
                        <a:t> blue and white </a:t>
                      </a:r>
                      <a:r>
                        <a:rPr lang="en-GB" sz="1800" u="sng" dirty="0">
                          <a:solidFill>
                            <a:srgbClr val="00B050"/>
                          </a:solidFill>
                          <a:effectLst/>
                        </a:rPr>
                        <a:t>marble</a:t>
                      </a:r>
                      <a:r>
                        <a:rPr lang="en-GB" sz="1800" dirty="0">
                          <a:solidFill>
                            <a:srgbClr val="00B050"/>
                          </a:solidFill>
                          <a:effectLst/>
                        </a:rPr>
                        <a:t>.” METAPHORS – “The lion’s </a:t>
                      </a:r>
                      <a:r>
                        <a:rPr lang="en-GB" sz="1800" u="sng" dirty="0">
                          <a:solidFill>
                            <a:srgbClr val="00B050"/>
                          </a:solidFill>
                          <a:effectLst/>
                        </a:rPr>
                        <a:t>fiery mane</a:t>
                      </a:r>
                      <a:r>
                        <a:rPr lang="en-GB" sz="1800" dirty="0">
                          <a:solidFill>
                            <a:srgbClr val="00B050"/>
                          </a:solidFill>
                          <a:effectLst/>
                        </a:rPr>
                        <a:t>…” PERSONIFICATION – “</a:t>
                      </a:r>
                      <a:r>
                        <a:rPr lang="en-GB" sz="1800" u="sng" dirty="0">
                          <a:solidFill>
                            <a:srgbClr val="00B050"/>
                          </a:solidFill>
                          <a:effectLst/>
                        </a:rPr>
                        <a:t>Cold and unfeeling</a:t>
                      </a:r>
                      <a:r>
                        <a:rPr lang="en-GB" sz="1800" dirty="0">
                          <a:solidFill>
                            <a:srgbClr val="00B050"/>
                          </a:solidFill>
                          <a:effectLst/>
                        </a:rPr>
                        <a:t>, the moon shone in the sky.”</a:t>
                      </a:r>
                      <a:endParaRPr lang="en-GB" sz="3200" dirty="0">
                        <a:solidFill>
                          <a:srgbClr val="00B05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824976">
                <a:tc>
                  <a:txBody>
                    <a:bodyPr/>
                    <a:lstStyle/>
                    <a:p>
                      <a:pPr algn="l">
                        <a:lnSpc>
                          <a:spcPct val="107000"/>
                        </a:lnSpc>
                        <a:spcAft>
                          <a:spcPts val="800"/>
                        </a:spcAft>
                      </a:pPr>
                      <a:r>
                        <a:rPr lang="en-GB" sz="1800" dirty="0">
                          <a:solidFill>
                            <a:srgbClr val="7030A0"/>
                          </a:solidFill>
                          <a:effectLst/>
                        </a:rPr>
                        <a:t>Vary my sentence lengths and structures to add detail or create pace in my description. E.g. Perhaps using a series of short sentences/lists to create a busy/bustling sense of place or longer sentences to create a calm/serene sense of place.</a:t>
                      </a:r>
                      <a:endParaRPr lang="en-GB" sz="3200" dirty="0">
                        <a:solidFill>
                          <a:srgbClr val="7030A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48481">
                <a:tc>
                  <a:txBody>
                    <a:bodyPr/>
                    <a:lstStyle/>
                    <a:p>
                      <a:pPr algn="l">
                        <a:lnSpc>
                          <a:spcPct val="107000"/>
                        </a:lnSpc>
                        <a:spcAft>
                          <a:spcPts val="800"/>
                        </a:spcAft>
                      </a:pPr>
                      <a:r>
                        <a:rPr lang="en-GB" sz="1800" dirty="0">
                          <a:solidFill>
                            <a:srgbClr val="7030A0"/>
                          </a:solidFill>
                          <a:effectLst/>
                        </a:rPr>
                        <a:t>Use a varied range of STYLISTIC DEVICES to achieve an intended effect. E.g. Using contrast to emphasise an object or setting. </a:t>
                      </a:r>
                      <a:endParaRPr lang="en-GB" sz="3200" dirty="0">
                        <a:solidFill>
                          <a:srgbClr val="7030A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sp>
        <p:nvSpPr>
          <p:cNvPr id="3" name="Explosion 1 2"/>
          <p:cNvSpPr/>
          <p:nvPr/>
        </p:nvSpPr>
        <p:spPr>
          <a:xfrm>
            <a:off x="-468560" y="-459432"/>
            <a:ext cx="2555776" cy="1872208"/>
          </a:xfrm>
          <a:prstGeom prst="irregularSeal1">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b="1" dirty="0" smtClean="0">
                <a:effectLst>
                  <a:outerShdw blurRad="38100" dist="38100" dir="2700000" algn="tl">
                    <a:srgbClr val="000000">
                      <a:alpha val="43137"/>
                    </a:srgbClr>
                  </a:outerShdw>
                </a:effectLst>
                <a:latin typeface="+mj-lt"/>
              </a:rPr>
              <a:t>Example!</a:t>
            </a:r>
            <a:endParaRPr lang="en-GB" b="1" dirty="0">
              <a:effectLst>
                <a:outerShdw blurRad="38100" dist="38100" dir="2700000" algn="tl">
                  <a:srgbClr val="000000">
                    <a:alpha val="43137"/>
                  </a:srgbClr>
                </a:outerShdw>
              </a:effectLst>
              <a:latin typeface="+mj-lt"/>
            </a:endParaRPr>
          </a:p>
        </p:txBody>
      </p:sp>
    </p:spTree>
    <p:extLst>
      <p:ext uri="{BB962C8B-B14F-4D97-AF65-F5344CB8AC3E}">
        <p14:creationId xmlns:p14="http://schemas.microsoft.com/office/powerpoint/2010/main" val="30138741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59854"/>
            <a:ext cx="2575775" cy="5318974"/>
          </a:xfrm>
        </p:spPr>
        <p:style>
          <a:lnRef idx="2">
            <a:schemeClr val="accent4">
              <a:shade val="50000"/>
            </a:schemeClr>
          </a:lnRef>
          <a:fillRef idx="1">
            <a:schemeClr val="accent4"/>
          </a:fillRef>
          <a:effectRef idx="0">
            <a:schemeClr val="accent4"/>
          </a:effectRef>
          <a:fontRef idx="minor">
            <a:schemeClr val="lt1"/>
          </a:fontRef>
        </p:style>
        <p:txBody>
          <a:bodyPr anchor="ctr">
            <a:noAutofit/>
          </a:bodyPr>
          <a:lstStyle/>
          <a:p>
            <a:r>
              <a:rPr lang="en-GB" sz="3600" dirty="0"/>
              <a:t>3</a:t>
            </a:r>
            <a:r>
              <a:rPr lang="en-GB" sz="3600" dirty="0" smtClean="0"/>
              <a:t>. Offer </a:t>
            </a:r>
            <a:r>
              <a:rPr lang="en-GB" sz="3600" dirty="0"/>
              <a:t>guidance on </a:t>
            </a:r>
            <a:r>
              <a:rPr lang="en-GB" sz="3600" b="1" u="sng" dirty="0"/>
              <a:t>how</a:t>
            </a:r>
            <a:r>
              <a:rPr lang="en-GB" sz="3600" b="1" dirty="0"/>
              <a:t> to improve</a:t>
            </a:r>
            <a:r>
              <a:rPr lang="en-GB" sz="3600" dirty="0"/>
              <a:t> further</a:t>
            </a:r>
            <a:r>
              <a:rPr lang="en-GB" sz="3600" b="1" dirty="0" smtClean="0"/>
              <a:t>.</a:t>
            </a:r>
            <a:endParaRPr lang="en-GB" sz="3600" dirty="0"/>
          </a:p>
        </p:txBody>
      </p:sp>
      <p:sp>
        <p:nvSpPr>
          <p:cNvPr id="3" name="Content Placeholder 2"/>
          <p:cNvSpPr>
            <a:spLocks noGrp="1"/>
          </p:cNvSpPr>
          <p:nvPr>
            <p:ph idx="1"/>
          </p:nvPr>
        </p:nvSpPr>
        <p:spPr>
          <a:xfrm>
            <a:off x="2684956" y="150124"/>
            <a:ext cx="6349861" cy="6591869"/>
          </a:xfrm>
        </p:spPr>
        <p:style>
          <a:lnRef idx="2">
            <a:schemeClr val="accent4"/>
          </a:lnRef>
          <a:fillRef idx="1">
            <a:schemeClr val="lt1"/>
          </a:fillRef>
          <a:effectRef idx="0">
            <a:schemeClr val="accent4"/>
          </a:effectRef>
          <a:fontRef idx="minor">
            <a:schemeClr val="dk1"/>
          </a:fontRef>
        </p:style>
        <p:txBody>
          <a:bodyPr>
            <a:normAutofit lnSpcReduction="10000"/>
          </a:bodyPr>
          <a:lstStyle/>
          <a:p>
            <a:pPr>
              <a:buClr>
                <a:schemeClr val="accent4"/>
              </a:buClr>
            </a:pPr>
            <a:r>
              <a:rPr lang="en-GB" sz="3200" dirty="0" smtClean="0"/>
              <a:t>Differentiated improvement prompts are important to remember.</a:t>
            </a:r>
          </a:p>
          <a:p>
            <a:pPr lvl="1">
              <a:buClr>
                <a:schemeClr val="accent4"/>
              </a:buClr>
            </a:pPr>
            <a:r>
              <a:rPr lang="en-GB" sz="3000" b="1" dirty="0" smtClean="0">
                <a:solidFill>
                  <a:srgbClr val="FF0000"/>
                </a:solidFill>
              </a:rPr>
              <a:t>Example prompt </a:t>
            </a:r>
            <a:r>
              <a:rPr lang="en-GB" sz="3000" dirty="0" smtClean="0">
                <a:solidFill>
                  <a:srgbClr val="FF0000"/>
                </a:solidFill>
              </a:rPr>
              <a:t>(particularly supportive of lower attaining students).</a:t>
            </a:r>
          </a:p>
          <a:p>
            <a:pPr lvl="1">
              <a:buClr>
                <a:schemeClr val="accent4"/>
              </a:buClr>
            </a:pPr>
            <a:r>
              <a:rPr lang="en-GB" sz="3000" b="1" dirty="0" smtClean="0">
                <a:solidFill>
                  <a:srgbClr val="FF6600"/>
                </a:solidFill>
              </a:rPr>
              <a:t>Scaffold prompts </a:t>
            </a:r>
            <a:r>
              <a:rPr lang="en-GB" sz="3000" dirty="0" smtClean="0">
                <a:solidFill>
                  <a:srgbClr val="FF6600"/>
                </a:solidFill>
              </a:rPr>
              <a:t>(suitable for most students as it provides more structure to improve their work).</a:t>
            </a:r>
          </a:p>
          <a:p>
            <a:pPr lvl="1">
              <a:buClr>
                <a:schemeClr val="accent4"/>
              </a:buClr>
            </a:pPr>
            <a:r>
              <a:rPr lang="en-GB" sz="3000" b="1" dirty="0" smtClean="0">
                <a:solidFill>
                  <a:srgbClr val="00B050"/>
                </a:solidFill>
              </a:rPr>
              <a:t>Reminder prompts </a:t>
            </a:r>
            <a:r>
              <a:rPr lang="en-GB" sz="3000" dirty="0" smtClean="0">
                <a:solidFill>
                  <a:srgbClr val="00B050"/>
                </a:solidFill>
              </a:rPr>
              <a:t>(most suitable for higher attaining students).</a:t>
            </a:r>
          </a:p>
          <a:p>
            <a:pPr>
              <a:buClr>
                <a:schemeClr val="accent4"/>
              </a:buClr>
            </a:pPr>
            <a:r>
              <a:rPr lang="en-GB" sz="3200" dirty="0" smtClean="0"/>
              <a:t>Then allow </a:t>
            </a:r>
            <a:r>
              <a:rPr lang="en-GB" sz="3200" b="1" u="sng" dirty="0" smtClean="0"/>
              <a:t>TIME</a:t>
            </a:r>
            <a:r>
              <a:rPr lang="en-GB" sz="3200" dirty="0" smtClean="0"/>
              <a:t> for students to read and </a:t>
            </a:r>
            <a:r>
              <a:rPr lang="en-GB" sz="3200" b="1" u="sng" dirty="0" smtClean="0"/>
              <a:t>RESPOND</a:t>
            </a:r>
            <a:r>
              <a:rPr lang="en-GB" sz="3200" dirty="0" smtClean="0"/>
              <a:t> to their improvement comment.</a:t>
            </a:r>
          </a:p>
        </p:txBody>
      </p:sp>
    </p:spTree>
    <p:extLst>
      <p:ext uri="{BB962C8B-B14F-4D97-AF65-F5344CB8AC3E}">
        <p14:creationId xmlns:p14="http://schemas.microsoft.com/office/powerpoint/2010/main" val="209991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59854"/>
            <a:ext cx="2575775" cy="5318974"/>
          </a:xfrm>
        </p:spPr>
        <p:style>
          <a:lnRef idx="2">
            <a:schemeClr val="accent4">
              <a:shade val="50000"/>
            </a:schemeClr>
          </a:lnRef>
          <a:fillRef idx="1">
            <a:schemeClr val="accent4"/>
          </a:fillRef>
          <a:effectRef idx="0">
            <a:schemeClr val="accent4"/>
          </a:effectRef>
          <a:fontRef idx="minor">
            <a:schemeClr val="lt1"/>
          </a:fontRef>
        </p:style>
        <p:txBody>
          <a:bodyPr anchor="ctr">
            <a:noAutofit/>
          </a:bodyPr>
          <a:lstStyle/>
          <a:p>
            <a:r>
              <a:rPr lang="en-GB" sz="3600" dirty="0"/>
              <a:t>3</a:t>
            </a:r>
            <a:r>
              <a:rPr lang="en-GB" sz="3600" dirty="0" smtClean="0"/>
              <a:t>. </a:t>
            </a:r>
            <a:r>
              <a:rPr lang="en-GB" sz="3600" dirty="0"/>
              <a:t>Feedback offers guidance on </a:t>
            </a:r>
            <a:r>
              <a:rPr lang="en-GB" sz="3600" b="1" u="sng" dirty="0"/>
              <a:t>how</a:t>
            </a:r>
            <a:r>
              <a:rPr lang="en-GB" sz="3600" b="1" dirty="0"/>
              <a:t> to improve</a:t>
            </a:r>
            <a:r>
              <a:rPr lang="en-GB" sz="3600" dirty="0"/>
              <a:t> further</a:t>
            </a:r>
            <a:r>
              <a:rPr lang="en-GB" sz="3600" b="1" dirty="0" smtClean="0"/>
              <a:t>.</a:t>
            </a:r>
            <a:endParaRPr lang="en-GB" sz="3600" dirty="0"/>
          </a:p>
        </p:txBody>
      </p:sp>
      <p:sp>
        <p:nvSpPr>
          <p:cNvPr id="3" name="Content Placeholder 2"/>
          <p:cNvSpPr>
            <a:spLocks noGrp="1"/>
          </p:cNvSpPr>
          <p:nvPr>
            <p:ph idx="1"/>
          </p:nvPr>
        </p:nvSpPr>
        <p:spPr>
          <a:xfrm>
            <a:off x="2684956" y="150124"/>
            <a:ext cx="6349861" cy="6591869"/>
          </a:xfrm>
        </p:spPr>
        <p:style>
          <a:lnRef idx="2">
            <a:schemeClr val="accent4"/>
          </a:lnRef>
          <a:fillRef idx="1">
            <a:schemeClr val="lt1"/>
          </a:fillRef>
          <a:effectRef idx="0">
            <a:schemeClr val="accent4"/>
          </a:effectRef>
          <a:fontRef idx="minor">
            <a:schemeClr val="dk1"/>
          </a:fontRef>
        </p:style>
        <p:txBody>
          <a:bodyPr anchor="t">
            <a:normAutofit/>
          </a:bodyPr>
          <a:lstStyle/>
          <a:p>
            <a:pPr marL="0" indent="0">
              <a:buClr>
                <a:schemeClr val="accent4"/>
              </a:buClr>
              <a:buNone/>
            </a:pPr>
            <a:r>
              <a:rPr lang="en-GB" sz="3600" b="1" dirty="0" smtClean="0"/>
              <a:t>Example prompt </a:t>
            </a:r>
            <a:r>
              <a:rPr lang="en-GB" sz="3600" dirty="0" smtClean="0"/>
              <a:t>(particularly supportive of (very) low attaining students).</a:t>
            </a:r>
          </a:p>
          <a:p>
            <a:pPr>
              <a:buClr>
                <a:schemeClr val="accent4"/>
              </a:buClr>
            </a:pPr>
            <a:r>
              <a:rPr lang="en-GB" sz="3200" b="1" i="1" dirty="0" smtClean="0"/>
              <a:t>Choose one of these statements that you think was important for… and/or offer one of your own.</a:t>
            </a:r>
          </a:p>
          <a:p>
            <a:pPr>
              <a:buClr>
                <a:schemeClr val="accent4"/>
              </a:buClr>
            </a:pPr>
            <a:r>
              <a:rPr lang="en-GB" sz="3200" b="1" i="1" dirty="0" smtClean="0"/>
              <a:t>Consider these facts about… and give 2 more from what you have learned.</a:t>
            </a:r>
          </a:p>
          <a:p>
            <a:pPr>
              <a:buClr>
                <a:schemeClr val="accent4"/>
              </a:buClr>
            </a:pPr>
            <a:r>
              <a:rPr lang="en-GB" sz="3200" b="1" i="1" dirty="0" smtClean="0"/>
              <a:t>Add 3 more adjectives to this list describing… </a:t>
            </a:r>
          </a:p>
        </p:txBody>
      </p:sp>
    </p:spTree>
    <p:extLst>
      <p:ext uri="{BB962C8B-B14F-4D97-AF65-F5344CB8AC3E}">
        <p14:creationId xmlns:p14="http://schemas.microsoft.com/office/powerpoint/2010/main" val="3543233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07923"/>
            <a:ext cx="2575775" cy="5370905"/>
          </a:xfrm>
        </p:spPr>
        <p:style>
          <a:lnRef idx="2">
            <a:schemeClr val="accent4">
              <a:shade val="50000"/>
            </a:schemeClr>
          </a:lnRef>
          <a:fillRef idx="1">
            <a:schemeClr val="accent4"/>
          </a:fillRef>
          <a:effectRef idx="0">
            <a:schemeClr val="accent4"/>
          </a:effectRef>
          <a:fontRef idx="minor">
            <a:schemeClr val="lt1"/>
          </a:fontRef>
        </p:style>
        <p:txBody>
          <a:bodyPr anchor="ctr">
            <a:noAutofit/>
          </a:bodyPr>
          <a:lstStyle/>
          <a:p>
            <a:r>
              <a:rPr lang="en-GB" sz="3600" dirty="0"/>
              <a:t>3</a:t>
            </a:r>
            <a:r>
              <a:rPr lang="en-GB" sz="3600" dirty="0" smtClean="0"/>
              <a:t>. </a:t>
            </a:r>
            <a:r>
              <a:rPr lang="en-GB" sz="3600" dirty="0"/>
              <a:t>Feedback offers guidance on </a:t>
            </a:r>
            <a:r>
              <a:rPr lang="en-GB" sz="3600" b="1" u="sng" dirty="0"/>
              <a:t>how</a:t>
            </a:r>
            <a:r>
              <a:rPr lang="en-GB" sz="3600" b="1" dirty="0"/>
              <a:t> to improve</a:t>
            </a:r>
            <a:r>
              <a:rPr lang="en-GB" sz="3600" dirty="0"/>
              <a:t> further</a:t>
            </a:r>
            <a:r>
              <a:rPr lang="en-GB" sz="3600" b="1" dirty="0" smtClean="0"/>
              <a:t>.</a:t>
            </a:r>
            <a:endParaRPr lang="en-GB" sz="3600" dirty="0"/>
          </a:p>
        </p:txBody>
      </p:sp>
      <p:sp>
        <p:nvSpPr>
          <p:cNvPr id="3" name="Content Placeholder 2"/>
          <p:cNvSpPr>
            <a:spLocks noGrp="1"/>
          </p:cNvSpPr>
          <p:nvPr>
            <p:ph idx="1"/>
          </p:nvPr>
        </p:nvSpPr>
        <p:spPr>
          <a:xfrm>
            <a:off x="2684956" y="150124"/>
            <a:ext cx="6349861" cy="6591869"/>
          </a:xfrm>
        </p:spPr>
        <p:style>
          <a:lnRef idx="2">
            <a:schemeClr val="accent4"/>
          </a:lnRef>
          <a:fillRef idx="1">
            <a:schemeClr val="lt1"/>
          </a:fillRef>
          <a:effectRef idx="0">
            <a:schemeClr val="accent4"/>
          </a:effectRef>
          <a:fontRef idx="minor">
            <a:schemeClr val="dk1"/>
          </a:fontRef>
        </p:style>
        <p:txBody>
          <a:bodyPr anchor="t">
            <a:normAutofit lnSpcReduction="10000"/>
          </a:bodyPr>
          <a:lstStyle/>
          <a:p>
            <a:pPr marL="0" indent="0">
              <a:buClr>
                <a:schemeClr val="accent4"/>
              </a:buClr>
              <a:buNone/>
            </a:pPr>
            <a:r>
              <a:rPr lang="en-GB" sz="3600" b="1" dirty="0" smtClean="0"/>
              <a:t>Scaffold prompts </a:t>
            </a:r>
            <a:r>
              <a:rPr lang="en-GB" sz="3600" dirty="0" smtClean="0"/>
              <a:t>(suitable for most students as it provides more structure to improve their work).</a:t>
            </a:r>
          </a:p>
          <a:p>
            <a:pPr>
              <a:buClr>
                <a:schemeClr val="accent4"/>
              </a:buClr>
            </a:pPr>
            <a:r>
              <a:rPr lang="en-GB" sz="3200" b="1" dirty="0" smtClean="0"/>
              <a:t>A question: </a:t>
            </a:r>
            <a:r>
              <a:rPr lang="en-GB" sz="3200" i="1" dirty="0" smtClean="0"/>
              <a:t>Can you explain why a reader would want to read more of the story after Chapter 4?</a:t>
            </a:r>
          </a:p>
          <a:p>
            <a:pPr>
              <a:buClr>
                <a:schemeClr val="accent4"/>
              </a:buClr>
            </a:pPr>
            <a:r>
              <a:rPr lang="en-GB" sz="3200" b="1" dirty="0" smtClean="0"/>
              <a:t>A directive/instruction: </a:t>
            </a:r>
            <a:r>
              <a:rPr lang="en-GB" sz="3200" i="1" dirty="0" smtClean="0"/>
              <a:t>Describe how Bruno feels about what he sees in Chapter 4.</a:t>
            </a:r>
          </a:p>
          <a:p>
            <a:pPr>
              <a:buClr>
                <a:schemeClr val="accent4"/>
              </a:buClr>
            </a:pPr>
            <a:r>
              <a:rPr lang="en-GB" sz="3200" b="1" dirty="0" smtClean="0"/>
              <a:t>An unfinished sentence: </a:t>
            </a:r>
            <a:r>
              <a:rPr lang="en-GB" sz="3200" i="1" dirty="0" smtClean="0"/>
              <a:t>John Boyne creates an air of mystery in Chapter 4 when…</a:t>
            </a:r>
            <a:endParaRPr lang="en-GB" sz="3200" dirty="0" smtClean="0"/>
          </a:p>
        </p:txBody>
      </p:sp>
    </p:spTree>
    <p:extLst>
      <p:ext uri="{BB962C8B-B14F-4D97-AF65-F5344CB8AC3E}">
        <p14:creationId xmlns:p14="http://schemas.microsoft.com/office/powerpoint/2010/main" val="57441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34181"/>
            <a:ext cx="2575775" cy="5444647"/>
          </a:xfrm>
        </p:spPr>
        <p:style>
          <a:lnRef idx="2">
            <a:schemeClr val="accent4">
              <a:shade val="50000"/>
            </a:schemeClr>
          </a:lnRef>
          <a:fillRef idx="1">
            <a:schemeClr val="accent4"/>
          </a:fillRef>
          <a:effectRef idx="0">
            <a:schemeClr val="accent4"/>
          </a:effectRef>
          <a:fontRef idx="minor">
            <a:schemeClr val="lt1"/>
          </a:fontRef>
        </p:style>
        <p:txBody>
          <a:bodyPr anchor="ctr">
            <a:noAutofit/>
          </a:bodyPr>
          <a:lstStyle/>
          <a:p>
            <a:r>
              <a:rPr lang="en-GB" sz="3600" dirty="0"/>
              <a:t>3</a:t>
            </a:r>
            <a:r>
              <a:rPr lang="en-GB" sz="3600" dirty="0" smtClean="0"/>
              <a:t>. </a:t>
            </a:r>
            <a:r>
              <a:rPr lang="en-GB" sz="3600" dirty="0"/>
              <a:t>Feedback offers guidance on </a:t>
            </a:r>
            <a:r>
              <a:rPr lang="en-GB" sz="3600" b="1" u="sng" dirty="0"/>
              <a:t>how</a:t>
            </a:r>
            <a:r>
              <a:rPr lang="en-GB" sz="3600" b="1" dirty="0"/>
              <a:t> to improve</a:t>
            </a:r>
            <a:r>
              <a:rPr lang="en-GB" sz="3600" dirty="0"/>
              <a:t> further</a:t>
            </a:r>
            <a:r>
              <a:rPr lang="en-GB" sz="3600" b="1" dirty="0" smtClean="0"/>
              <a:t>.</a:t>
            </a:r>
            <a:endParaRPr lang="en-GB" sz="3600" dirty="0"/>
          </a:p>
        </p:txBody>
      </p:sp>
      <p:sp>
        <p:nvSpPr>
          <p:cNvPr id="3" name="Content Placeholder 2"/>
          <p:cNvSpPr>
            <a:spLocks noGrp="1"/>
          </p:cNvSpPr>
          <p:nvPr>
            <p:ph idx="1"/>
          </p:nvPr>
        </p:nvSpPr>
        <p:spPr>
          <a:xfrm>
            <a:off x="2684956" y="150124"/>
            <a:ext cx="6349861" cy="6591869"/>
          </a:xfrm>
        </p:spPr>
        <p:style>
          <a:lnRef idx="2">
            <a:schemeClr val="accent4"/>
          </a:lnRef>
          <a:fillRef idx="1">
            <a:schemeClr val="lt1"/>
          </a:fillRef>
          <a:effectRef idx="0">
            <a:schemeClr val="accent4"/>
          </a:effectRef>
          <a:fontRef idx="minor">
            <a:schemeClr val="dk1"/>
          </a:fontRef>
        </p:style>
        <p:txBody>
          <a:bodyPr anchor="t">
            <a:normAutofit/>
          </a:bodyPr>
          <a:lstStyle/>
          <a:p>
            <a:pPr marL="0" indent="0">
              <a:buClr>
                <a:schemeClr val="accent4"/>
              </a:buClr>
              <a:buNone/>
            </a:pPr>
            <a:r>
              <a:rPr lang="en-GB" sz="3600" b="1" dirty="0" smtClean="0"/>
              <a:t>Reminder prompts </a:t>
            </a:r>
            <a:r>
              <a:rPr lang="en-GB" sz="3600" dirty="0" smtClean="0"/>
              <a:t>(most suitable for higher attaining students).</a:t>
            </a:r>
          </a:p>
          <a:p>
            <a:pPr>
              <a:buClr>
                <a:schemeClr val="accent4"/>
              </a:buClr>
            </a:pPr>
            <a:r>
              <a:rPr lang="en-GB" sz="3200" b="1" i="1" dirty="0" smtClean="0"/>
              <a:t>Say more about...</a:t>
            </a:r>
          </a:p>
          <a:p>
            <a:pPr>
              <a:buClr>
                <a:schemeClr val="accent4"/>
              </a:buClr>
            </a:pPr>
            <a:r>
              <a:rPr lang="en-GB" sz="3200" b="1" i="1" dirty="0" smtClean="0"/>
              <a:t>Explain why you think this...</a:t>
            </a:r>
          </a:p>
          <a:p>
            <a:pPr>
              <a:buClr>
                <a:schemeClr val="accent4"/>
              </a:buClr>
            </a:pPr>
            <a:r>
              <a:rPr lang="en-GB" sz="3200" b="1" i="1" dirty="0" smtClean="0"/>
              <a:t>Explain how this is different to…</a:t>
            </a:r>
          </a:p>
          <a:p>
            <a:pPr>
              <a:buClr>
                <a:schemeClr val="accent4"/>
              </a:buClr>
            </a:pPr>
            <a:r>
              <a:rPr lang="en-GB" sz="3200" b="1" i="1" dirty="0" smtClean="0"/>
              <a:t>Compare this to…</a:t>
            </a:r>
          </a:p>
        </p:txBody>
      </p:sp>
    </p:spTree>
    <p:extLst>
      <p:ext uri="{BB962C8B-B14F-4D97-AF65-F5344CB8AC3E}">
        <p14:creationId xmlns:p14="http://schemas.microsoft.com/office/powerpoint/2010/main" val="353319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0017068"/>
              </p:ext>
            </p:extLst>
          </p:nvPr>
        </p:nvGraphicFramePr>
        <p:xfrm>
          <a:off x="162232" y="173891"/>
          <a:ext cx="4472897" cy="6480721"/>
        </p:xfrm>
        <a:graphic>
          <a:graphicData uri="http://schemas.openxmlformats.org/drawingml/2006/table">
            <a:tbl>
              <a:tblPr firstRow="1" firstCol="1" bandRow="1">
                <a:tableStyleId>{F5AB1C69-6EDB-4FF4-983F-18BD219EF322}</a:tableStyleId>
              </a:tblPr>
              <a:tblGrid>
                <a:gridCol w="348524">
                  <a:extLst>
                    <a:ext uri="{9D8B030D-6E8A-4147-A177-3AD203B41FA5}">
                      <a16:colId xmlns:a16="http://schemas.microsoft.com/office/drawing/2014/main" val="20000"/>
                    </a:ext>
                  </a:extLst>
                </a:gridCol>
                <a:gridCol w="3390286">
                  <a:extLst>
                    <a:ext uri="{9D8B030D-6E8A-4147-A177-3AD203B41FA5}">
                      <a16:colId xmlns:a16="http://schemas.microsoft.com/office/drawing/2014/main" val="20001"/>
                    </a:ext>
                  </a:extLst>
                </a:gridCol>
                <a:gridCol w="734087">
                  <a:extLst>
                    <a:ext uri="{9D8B030D-6E8A-4147-A177-3AD203B41FA5}">
                      <a16:colId xmlns:a16="http://schemas.microsoft.com/office/drawing/2014/main" val="20002"/>
                    </a:ext>
                  </a:extLst>
                </a:gridCol>
              </a:tblGrid>
              <a:tr h="643763">
                <a:tc gridSpan="2">
                  <a:txBody>
                    <a:bodyPr/>
                    <a:lstStyle/>
                    <a:p>
                      <a:pPr algn="ctr">
                        <a:lnSpc>
                          <a:spcPct val="107000"/>
                        </a:lnSpc>
                        <a:spcAft>
                          <a:spcPts val="0"/>
                        </a:spcAft>
                      </a:pPr>
                      <a:r>
                        <a:rPr lang="en-GB" sz="1600" kern="1200" dirty="0">
                          <a:effectLst/>
                        </a:rPr>
                        <a:t>WWW – I can… / EBI – Next time, I must…</a:t>
                      </a:r>
                      <a:endParaRPr lang="en-GB" sz="1600" dirty="0">
                        <a:effectLst/>
                        <a:latin typeface="Calibri"/>
                        <a:ea typeface="Calibri"/>
                        <a:cs typeface="Times New Roman"/>
                      </a:endParaRPr>
                    </a:p>
                  </a:txBody>
                  <a:tcPr marL="65714" marR="65714" marT="17037" marB="17037" anchor="ctr"/>
                </a:tc>
                <a:tc hMerge="1">
                  <a:txBody>
                    <a:bodyPr/>
                    <a:lstStyle/>
                    <a:p>
                      <a:endParaRPr lang="en-GB"/>
                    </a:p>
                  </a:txBody>
                  <a:tcPr/>
                </a:tc>
                <a:tc>
                  <a:txBody>
                    <a:bodyPr/>
                    <a:lstStyle/>
                    <a:p>
                      <a:pPr algn="ctr">
                        <a:lnSpc>
                          <a:spcPct val="107000"/>
                        </a:lnSpc>
                        <a:spcAft>
                          <a:spcPts val="0"/>
                        </a:spcAft>
                      </a:pPr>
                      <a:r>
                        <a:rPr lang="en-GB" sz="1200">
                          <a:effectLst/>
                        </a:rPr>
                        <a:t>Reading</a:t>
                      </a:r>
                    </a:p>
                    <a:p>
                      <a:pPr algn="ctr">
                        <a:lnSpc>
                          <a:spcPct val="107000"/>
                        </a:lnSpc>
                        <a:spcAft>
                          <a:spcPts val="0"/>
                        </a:spcAft>
                      </a:pPr>
                      <a:r>
                        <a:rPr lang="en-GB" sz="1200">
                          <a:effectLst/>
                        </a:rPr>
                        <a:t>Fiction </a:t>
                      </a:r>
                      <a:endParaRPr lang="en-GB" sz="1200">
                        <a:effectLst/>
                        <a:latin typeface="Calibri"/>
                        <a:ea typeface="Calibri"/>
                        <a:cs typeface="Times New Roman"/>
                      </a:endParaRPr>
                    </a:p>
                  </a:txBody>
                  <a:tcPr marL="65714" marR="65714" marT="17037" marB="17037" anchor="ctr"/>
                </a:tc>
                <a:extLst>
                  <a:ext uri="{0D108BD9-81ED-4DB2-BD59-A6C34878D82A}">
                    <a16:rowId xmlns:a16="http://schemas.microsoft.com/office/drawing/2014/main" val="10000"/>
                  </a:ext>
                </a:extLst>
              </a:tr>
              <a:tr h="710049">
                <a:tc>
                  <a:txBody>
                    <a:bodyPr/>
                    <a:lstStyle/>
                    <a:p>
                      <a:pPr algn="ctr">
                        <a:lnSpc>
                          <a:spcPct val="107000"/>
                        </a:lnSpc>
                        <a:spcAft>
                          <a:spcPts val="0"/>
                        </a:spcAft>
                      </a:pPr>
                      <a:r>
                        <a:rPr lang="en-GB" sz="1200" dirty="0">
                          <a:effectLst/>
                        </a:rPr>
                        <a:t>P</a:t>
                      </a:r>
                      <a:endParaRPr lang="en-GB" sz="1200" dirty="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kern="1200">
                          <a:effectLst/>
                        </a:rPr>
                        <a:t>Make a POINT about a significant moment for a character or theme in the text, stating where it is in the text and what is happening.</a:t>
                      </a:r>
                      <a:endParaRPr lang="en-GB" sz="120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a:effectLst/>
                        </a:rPr>
                        <a:t> </a:t>
                      </a:r>
                      <a:endParaRPr lang="en-GB" sz="1200">
                        <a:effectLst/>
                        <a:latin typeface="Calibri"/>
                        <a:ea typeface="Calibri"/>
                        <a:cs typeface="Times New Roman"/>
                      </a:endParaRPr>
                    </a:p>
                  </a:txBody>
                  <a:tcPr marL="65714" marR="65714" marT="17037" marB="17037"/>
                </a:tc>
                <a:extLst>
                  <a:ext uri="{0D108BD9-81ED-4DB2-BD59-A6C34878D82A}">
                    <a16:rowId xmlns:a16="http://schemas.microsoft.com/office/drawing/2014/main" val="10001"/>
                  </a:ext>
                </a:extLst>
              </a:tr>
              <a:tr h="643895">
                <a:tc>
                  <a:txBody>
                    <a:bodyPr/>
                    <a:lstStyle/>
                    <a:p>
                      <a:pPr algn="ctr">
                        <a:lnSpc>
                          <a:spcPct val="107000"/>
                        </a:lnSpc>
                        <a:spcAft>
                          <a:spcPts val="0"/>
                        </a:spcAft>
                      </a:pPr>
                      <a:r>
                        <a:rPr lang="en-GB" sz="1200" dirty="0">
                          <a:effectLst/>
                        </a:rPr>
                        <a:t>E</a:t>
                      </a:r>
                      <a:endParaRPr lang="en-GB" sz="1200" dirty="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kern="1200">
                          <a:effectLst/>
                        </a:rPr>
                        <a:t>Support my point with relevant EVIDENCE from the text, usually in the form of a direct quotation.</a:t>
                      </a:r>
                      <a:endParaRPr lang="en-GB" sz="120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a:effectLst/>
                        </a:rPr>
                        <a:t> </a:t>
                      </a:r>
                      <a:endParaRPr lang="en-GB" sz="1200">
                        <a:effectLst/>
                        <a:latin typeface="Calibri"/>
                        <a:ea typeface="Calibri"/>
                        <a:cs typeface="Times New Roman"/>
                      </a:endParaRPr>
                    </a:p>
                  </a:txBody>
                  <a:tcPr marL="65714" marR="65714" marT="17037" marB="17037"/>
                </a:tc>
                <a:extLst>
                  <a:ext uri="{0D108BD9-81ED-4DB2-BD59-A6C34878D82A}">
                    <a16:rowId xmlns:a16="http://schemas.microsoft.com/office/drawing/2014/main" val="10002"/>
                  </a:ext>
                </a:extLst>
              </a:tr>
              <a:tr h="932770">
                <a:tc>
                  <a:txBody>
                    <a:bodyPr/>
                    <a:lstStyle/>
                    <a:p>
                      <a:pPr algn="ctr">
                        <a:lnSpc>
                          <a:spcPct val="107000"/>
                        </a:lnSpc>
                        <a:spcAft>
                          <a:spcPts val="0"/>
                        </a:spcAft>
                      </a:pPr>
                      <a:r>
                        <a:rPr lang="en-GB" sz="1200" dirty="0">
                          <a:effectLst/>
                        </a:rPr>
                        <a:t>Ex 1</a:t>
                      </a:r>
                      <a:endParaRPr lang="en-GB" sz="1200" dirty="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kern="1200" cap="all" dirty="0">
                          <a:effectLst/>
                        </a:rPr>
                        <a:t>Explain</a:t>
                      </a:r>
                      <a:r>
                        <a:rPr lang="en-GB" sz="1200" kern="1200" dirty="0">
                          <a:effectLst/>
                        </a:rPr>
                        <a:t> the effect or impression created by my chosen piece of EVIDENCE using “because” to explain my thinking in more detail, without repeating words from my quote.</a:t>
                      </a:r>
                      <a:endParaRPr lang="en-GB" sz="1200" dirty="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a:effectLst/>
                        </a:rPr>
                        <a:t> </a:t>
                      </a:r>
                      <a:endParaRPr lang="en-GB" sz="1200">
                        <a:effectLst/>
                        <a:latin typeface="Calibri"/>
                        <a:ea typeface="Calibri"/>
                        <a:cs typeface="Times New Roman"/>
                      </a:endParaRPr>
                    </a:p>
                  </a:txBody>
                  <a:tcPr marL="65714" marR="65714" marT="17037" marB="17037"/>
                </a:tc>
                <a:extLst>
                  <a:ext uri="{0D108BD9-81ED-4DB2-BD59-A6C34878D82A}">
                    <a16:rowId xmlns:a16="http://schemas.microsoft.com/office/drawing/2014/main" val="10003"/>
                  </a:ext>
                </a:extLst>
              </a:tr>
              <a:tr h="710049">
                <a:tc>
                  <a:txBody>
                    <a:bodyPr/>
                    <a:lstStyle/>
                    <a:p>
                      <a:pPr algn="ctr">
                        <a:lnSpc>
                          <a:spcPct val="107000"/>
                        </a:lnSpc>
                        <a:spcAft>
                          <a:spcPts val="0"/>
                        </a:spcAft>
                      </a:pPr>
                      <a:r>
                        <a:rPr lang="en-GB" sz="1200" dirty="0">
                          <a:effectLst/>
                        </a:rPr>
                        <a:t>Ex 2</a:t>
                      </a:r>
                      <a:endParaRPr lang="en-GB" sz="1200" dirty="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kern="1200" cap="all">
                          <a:effectLst/>
                        </a:rPr>
                        <a:t>ExPLORE </a:t>
                      </a:r>
                      <a:r>
                        <a:rPr lang="en-GB" sz="1200" kern="1200">
                          <a:effectLst/>
                        </a:rPr>
                        <a:t>a second, and different, effect or impression created by my EVIDENCE, without repeating words from my quote.</a:t>
                      </a:r>
                      <a:endParaRPr lang="en-GB" sz="1200">
                        <a:effectLst/>
                        <a:latin typeface="Calibri"/>
                        <a:ea typeface="Calibri"/>
                        <a:cs typeface="Times New Roman"/>
                      </a:endParaRPr>
                    </a:p>
                  </a:txBody>
                  <a:tcPr marL="65714" marR="65714" marT="17037" marB="17037" anchor="ctr"/>
                </a:tc>
                <a:tc>
                  <a:txBody>
                    <a:bodyPr/>
                    <a:lstStyle/>
                    <a:p>
                      <a:pPr algn="ctr">
                        <a:lnSpc>
                          <a:spcPct val="107000"/>
                        </a:lnSpc>
                        <a:spcAft>
                          <a:spcPts val="0"/>
                        </a:spcAft>
                      </a:pPr>
                      <a:r>
                        <a:rPr lang="en-GB" sz="1200">
                          <a:effectLst/>
                        </a:rPr>
                        <a:t> </a:t>
                      </a:r>
                      <a:endParaRPr lang="en-GB" sz="1200">
                        <a:effectLst/>
                        <a:latin typeface="Calibri"/>
                        <a:ea typeface="Calibri"/>
                        <a:cs typeface="Times New Roman"/>
                      </a:endParaRPr>
                    </a:p>
                  </a:txBody>
                  <a:tcPr marL="65714" marR="65714" marT="17037" marB="17037"/>
                </a:tc>
                <a:extLst>
                  <a:ext uri="{0D108BD9-81ED-4DB2-BD59-A6C34878D82A}">
                    <a16:rowId xmlns:a16="http://schemas.microsoft.com/office/drawing/2014/main" val="10004"/>
                  </a:ext>
                </a:extLst>
              </a:tr>
              <a:tr h="710049">
                <a:tc>
                  <a:txBody>
                    <a:bodyPr/>
                    <a:lstStyle/>
                    <a:p>
                      <a:pPr algn="ctr">
                        <a:lnSpc>
                          <a:spcPct val="107000"/>
                        </a:lnSpc>
                        <a:spcAft>
                          <a:spcPts val="0"/>
                        </a:spcAft>
                      </a:pPr>
                      <a:r>
                        <a:rPr lang="en-GB" sz="1200">
                          <a:effectLst/>
                        </a:rPr>
                        <a:t>L</a:t>
                      </a:r>
                      <a:endParaRPr lang="en-GB" sz="120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a:effectLst/>
                        </a:rPr>
                        <a:t>EXPLORE the impression(s) created by a single word, phrase or stylistic device being used in my EVIDENCE. (LANGUAGE)</a:t>
                      </a:r>
                      <a:endParaRPr lang="en-GB" sz="1200">
                        <a:effectLst/>
                        <a:latin typeface="Calibri"/>
                        <a:ea typeface="Calibri"/>
                        <a:cs typeface="Times New Roman"/>
                      </a:endParaRPr>
                    </a:p>
                  </a:txBody>
                  <a:tcPr marL="65714" marR="65714" marT="17037" marB="17037" anchor="ctr"/>
                </a:tc>
                <a:tc>
                  <a:txBody>
                    <a:bodyPr/>
                    <a:lstStyle/>
                    <a:p>
                      <a:pPr algn="ctr">
                        <a:lnSpc>
                          <a:spcPct val="107000"/>
                        </a:lnSpc>
                        <a:spcAft>
                          <a:spcPts val="0"/>
                        </a:spcAft>
                      </a:pPr>
                      <a:r>
                        <a:rPr lang="en-GB" sz="1200">
                          <a:effectLst/>
                        </a:rPr>
                        <a:t> </a:t>
                      </a:r>
                      <a:endParaRPr lang="en-GB" sz="1200">
                        <a:effectLst/>
                        <a:latin typeface="Calibri"/>
                        <a:ea typeface="Calibri"/>
                        <a:cs typeface="Times New Roman"/>
                      </a:endParaRPr>
                    </a:p>
                  </a:txBody>
                  <a:tcPr marL="65714" marR="65714" marT="17037" marB="17037"/>
                </a:tc>
                <a:extLst>
                  <a:ext uri="{0D108BD9-81ED-4DB2-BD59-A6C34878D82A}">
                    <a16:rowId xmlns:a16="http://schemas.microsoft.com/office/drawing/2014/main" val="10005"/>
                  </a:ext>
                </a:extLst>
              </a:tr>
              <a:tr h="487327">
                <a:tc>
                  <a:txBody>
                    <a:bodyPr/>
                    <a:lstStyle/>
                    <a:p>
                      <a:pPr algn="ctr">
                        <a:lnSpc>
                          <a:spcPct val="107000"/>
                        </a:lnSpc>
                        <a:spcAft>
                          <a:spcPts val="0"/>
                        </a:spcAft>
                      </a:pPr>
                      <a:r>
                        <a:rPr lang="en-GB" sz="1200">
                          <a:effectLst/>
                        </a:rPr>
                        <a:t>A</a:t>
                      </a:r>
                      <a:endParaRPr lang="en-GB" sz="120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a:effectLst/>
                        </a:rPr>
                        <a:t>EXPLAIN the impact my piece of EVIDENCE has on the AUDIENCE or READER.</a:t>
                      </a:r>
                      <a:endParaRPr lang="en-GB" sz="1200">
                        <a:effectLst/>
                        <a:latin typeface="Calibri"/>
                        <a:ea typeface="Calibri"/>
                        <a:cs typeface="Times New Roman"/>
                      </a:endParaRPr>
                    </a:p>
                  </a:txBody>
                  <a:tcPr marL="65714" marR="65714" marT="17037" marB="17037" anchor="ctr"/>
                </a:tc>
                <a:tc>
                  <a:txBody>
                    <a:bodyPr/>
                    <a:lstStyle/>
                    <a:p>
                      <a:pPr algn="ctr">
                        <a:lnSpc>
                          <a:spcPct val="107000"/>
                        </a:lnSpc>
                        <a:spcAft>
                          <a:spcPts val="0"/>
                        </a:spcAft>
                      </a:pPr>
                      <a:r>
                        <a:rPr lang="en-GB" sz="1200">
                          <a:effectLst/>
                        </a:rPr>
                        <a:t> </a:t>
                      </a:r>
                      <a:endParaRPr lang="en-GB" sz="1200">
                        <a:effectLst/>
                        <a:latin typeface="Calibri"/>
                        <a:ea typeface="Calibri"/>
                        <a:cs typeface="Times New Roman"/>
                      </a:endParaRPr>
                    </a:p>
                  </a:txBody>
                  <a:tcPr marL="65714" marR="65714" marT="17037" marB="17037"/>
                </a:tc>
                <a:extLst>
                  <a:ext uri="{0D108BD9-81ED-4DB2-BD59-A6C34878D82A}">
                    <a16:rowId xmlns:a16="http://schemas.microsoft.com/office/drawing/2014/main" val="10006"/>
                  </a:ext>
                </a:extLst>
              </a:tr>
              <a:tr h="710049">
                <a:tc>
                  <a:txBody>
                    <a:bodyPr/>
                    <a:lstStyle/>
                    <a:p>
                      <a:pPr algn="ctr">
                        <a:lnSpc>
                          <a:spcPct val="107000"/>
                        </a:lnSpc>
                        <a:spcAft>
                          <a:spcPts val="0"/>
                        </a:spcAft>
                      </a:pPr>
                      <a:r>
                        <a:rPr lang="en-GB" sz="1200">
                          <a:effectLst/>
                        </a:rPr>
                        <a:t>C</a:t>
                      </a:r>
                      <a:endParaRPr lang="en-GB" sz="120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a:effectLst/>
                        </a:rPr>
                        <a:t>EXPLAIN how the influence of different HISTORICAL or CULTURAL CONTEXTS affects the impressions created by my EVIDENCE.</a:t>
                      </a:r>
                      <a:endParaRPr lang="en-GB" sz="1200">
                        <a:effectLst/>
                        <a:latin typeface="Calibri"/>
                        <a:ea typeface="Calibri"/>
                        <a:cs typeface="Times New Roman"/>
                      </a:endParaRPr>
                    </a:p>
                  </a:txBody>
                  <a:tcPr marL="65714" marR="65714" marT="17037" marB="17037" anchor="ctr"/>
                </a:tc>
                <a:tc>
                  <a:txBody>
                    <a:bodyPr/>
                    <a:lstStyle/>
                    <a:p>
                      <a:pPr algn="ctr">
                        <a:lnSpc>
                          <a:spcPct val="107000"/>
                        </a:lnSpc>
                        <a:spcAft>
                          <a:spcPts val="0"/>
                        </a:spcAft>
                      </a:pPr>
                      <a:r>
                        <a:rPr lang="en-GB" sz="1200">
                          <a:effectLst/>
                        </a:rPr>
                        <a:t> </a:t>
                      </a:r>
                      <a:endParaRPr lang="en-GB" sz="1200">
                        <a:effectLst/>
                        <a:latin typeface="Calibri"/>
                        <a:ea typeface="Calibri"/>
                        <a:cs typeface="Times New Roman"/>
                      </a:endParaRPr>
                    </a:p>
                  </a:txBody>
                  <a:tcPr marL="65714" marR="65714" marT="17037" marB="17037"/>
                </a:tc>
                <a:extLst>
                  <a:ext uri="{0D108BD9-81ED-4DB2-BD59-A6C34878D82A}">
                    <a16:rowId xmlns:a16="http://schemas.microsoft.com/office/drawing/2014/main" val="10007"/>
                  </a:ext>
                </a:extLst>
              </a:tr>
              <a:tr h="932770">
                <a:tc>
                  <a:txBody>
                    <a:bodyPr/>
                    <a:lstStyle/>
                    <a:p>
                      <a:pPr algn="ctr">
                        <a:lnSpc>
                          <a:spcPct val="107000"/>
                        </a:lnSpc>
                        <a:spcAft>
                          <a:spcPts val="0"/>
                        </a:spcAft>
                      </a:pPr>
                      <a:r>
                        <a:rPr lang="en-GB" sz="1200">
                          <a:effectLst/>
                        </a:rPr>
                        <a:t>Ev</a:t>
                      </a:r>
                      <a:endParaRPr lang="en-GB" sz="1200">
                        <a:effectLst/>
                        <a:latin typeface="Calibri"/>
                        <a:ea typeface="Calibri"/>
                        <a:cs typeface="Times New Roman"/>
                      </a:endParaRPr>
                    </a:p>
                  </a:txBody>
                  <a:tcPr marL="65714" marR="65714" marT="17037" marB="17037" anchor="ctr"/>
                </a:tc>
                <a:tc>
                  <a:txBody>
                    <a:bodyPr/>
                    <a:lstStyle/>
                    <a:p>
                      <a:pPr algn="l">
                        <a:lnSpc>
                          <a:spcPct val="107000"/>
                        </a:lnSpc>
                        <a:spcAft>
                          <a:spcPts val="0"/>
                        </a:spcAft>
                      </a:pPr>
                      <a:r>
                        <a:rPr lang="en-GB" sz="1200">
                          <a:effectLst/>
                        </a:rPr>
                        <a:t>EVALUATE how the effects or impressions created by my piece of EVIDENCE compare to OTHERS from across the text. Perhaps how a character or theme has changed or developed.</a:t>
                      </a:r>
                      <a:endParaRPr lang="en-GB" sz="1200">
                        <a:effectLst/>
                        <a:latin typeface="Calibri"/>
                        <a:ea typeface="Calibri"/>
                        <a:cs typeface="Times New Roman"/>
                      </a:endParaRPr>
                    </a:p>
                  </a:txBody>
                  <a:tcPr marL="65714" marR="65714" marT="17037" marB="17037" anchor="ctr"/>
                </a:tc>
                <a:tc>
                  <a:txBody>
                    <a:bodyPr/>
                    <a:lstStyle/>
                    <a:p>
                      <a:pPr algn="ctr">
                        <a:lnSpc>
                          <a:spcPct val="107000"/>
                        </a:lnSpc>
                        <a:spcAft>
                          <a:spcPts val="0"/>
                        </a:spcAft>
                      </a:pPr>
                      <a:r>
                        <a:rPr lang="en-GB" sz="1200" dirty="0">
                          <a:effectLst/>
                        </a:rPr>
                        <a:t> </a:t>
                      </a:r>
                      <a:endParaRPr lang="en-GB" sz="1200" dirty="0">
                        <a:effectLst/>
                        <a:latin typeface="Calibri"/>
                        <a:ea typeface="Calibri"/>
                        <a:cs typeface="Times New Roman"/>
                      </a:endParaRPr>
                    </a:p>
                  </a:txBody>
                  <a:tcPr marL="65714" marR="65714" marT="17037" marB="17037"/>
                </a:tc>
                <a:extLst>
                  <a:ext uri="{0D108BD9-81ED-4DB2-BD59-A6C34878D82A}">
                    <a16:rowId xmlns:a16="http://schemas.microsoft.com/office/drawing/2014/main" val="10008"/>
                  </a:ext>
                </a:extLst>
              </a:tr>
            </a:tbl>
          </a:graphicData>
        </a:graphic>
      </p:graphicFrame>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3902528" y="857160"/>
              <a:ext cx="732600" cy="1902600"/>
            </p14:xfrm>
          </p:contentPart>
        </mc:Choice>
        <mc:Fallback xmlns="">
          <p:pic>
            <p:nvPicPr>
              <p:cNvPr id="7" name="Ink 6"/>
              <p:cNvPicPr/>
              <p:nvPr/>
            </p:nvPicPr>
            <p:blipFill>
              <a:blip r:embed="rId3"/>
              <a:stretch>
                <a:fillRect/>
              </a:stretch>
            </p:blipFill>
            <p:spPr>
              <a:xfrm>
                <a:off x="3893168" y="847800"/>
                <a:ext cx="751320" cy="1921320"/>
              </a:xfrm>
              <a:prstGeom prst="rect">
                <a:avLst/>
              </a:prstGeom>
            </p:spPr>
          </p:pic>
        </mc:Fallback>
      </mc:AlternateContent>
      <p:sp>
        <p:nvSpPr>
          <p:cNvPr id="6" name="Rectangle 5"/>
          <p:cNvSpPr/>
          <p:nvPr/>
        </p:nvSpPr>
        <p:spPr>
          <a:xfrm>
            <a:off x="4782612" y="5132439"/>
            <a:ext cx="4236433" cy="162232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400" dirty="0" smtClean="0"/>
              <a:t>Differentiated feedback – I’d choose ONE of these options depending on where the student was in their learning.</a:t>
            </a:r>
            <a:endParaRPr lang="en-GB" sz="2400" dirty="0"/>
          </a:p>
        </p:txBody>
      </p:sp>
      <p:sp>
        <p:nvSpPr>
          <p:cNvPr id="2" name="Rectangle 1"/>
          <p:cNvSpPr/>
          <p:nvPr/>
        </p:nvSpPr>
        <p:spPr>
          <a:xfrm>
            <a:off x="4782612" y="476672"/>
            <a:ext cx="4236433" cy="453650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r>
              <a:rPr lang="en-GB" sz="2800" b="1" dirty="0" smtClean="0"/>
              <a:t>OR:</a:t>
            </a:r>
          </a:p>
          <a:p>
            <a:pPr marL="285750" indent="-285750">
              <a:buFont typeface="Arial" pitchFamily="34" charset="0"/>
              <a:buChar char="•"/>
            </a:pPr>
            <a:r>
              <a:rPr lang="en-GB" sz="2800" b="1" dirty="0" smtClean="0">
                <a:solidFill>
                  <a:srgbClr val="FF0000"/>
                </a:solidFill>
              </a:rPr>
              <a:t>List 3 words to describe Bruno in the quote you have chosen. (Easy)</a:t>
            </a:r>
          </a:p>
          <a:p>
            <a:pPr marL="285750" indent="-285750">
              <a:buFont typeface="Arial" pitchFamily="34" charset="0"/>
              <a:buChar char="•"/>
            </a:pPr>
            <a:r>
              <a:rPr lang="en-GB" sz="2800" b="1" dirty="0" smtClean="0">
                <a:solidFill>
                  <a:srgbClr val="FF6600"/>
                </a:solidFill>
              </a:rPr>
              <a:t>Why do you think Bruno is scared here, according to your quote? (Medium)</a:t>
            </a:r>
          </a:p>
          <a:p>
            <a:pPr marL="285750" indent="-285750">
              <a:buFont typeface="Arial" pitchFamily="34" charset="0"/>
              <a:buChar char="•"/>
            </a:pPr>
            <a:r>
              <a:rPr lang="en-GB" sz="2800" b="1" dirty="0" smtClean="0">
                <a:solidFill>
                  <a:srgbClr val="00B050"/>
                </a:solidFill>
              </a:rPr>
              <a:t>Remember to EXPLAIN your thinking in detail. (Hard)</a:t>
            </a:r>
          </a:p>
        </p:txBody>
      </p:sp>
    </p:spTree>
    <p:extLst>
      <p:ext uri="{BB962C8B-B14F-4D97-AF65-F5344CB8AC3E}">
        <p14:creationId xmlns:p14="http://schemas.microsoft.com/office/powerpoint/2010/main" val="38917361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93174"/>
            <a:ext cx="2575775" cy="5385654"/>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en-GB" sz="4400" dirty="0"/>
              <a:t>4</a:t>
            </a:r>
            <a:r>
              <a:rPr lang="en-GB" sz="4400" dirty="0" smtClean="0"/>
              <a:t>. Comment only feedback is best (within a scheme of learning).</a:t>
            </a:r>
            <a:endParaRPr lang="en-GB" sz="4400" dirty="0"/>
          </a:p>
        </p:txBody>
      </p:sp>
      <p:sp>
        <p:nvSpPr>
          <p:cNvPr id="3" name="Content Placeholder 2"/>
          <p:cNvSpPr>
            <a:spLocks noGrp="1"/>
          </p:cNvSpPr>
          <p:nvPr>
            <p:ph idx="1"/>
          </p:nvPr>
        </p:nvSpPr>
        <p:spPr>
          <a:xfrm>
            <a:off x="2684956" y="150124"/>
            <a:ext cx="6349861" cy="6591869"/>
          </a:xfrm>
        </p:spPr>
        <p:style>
          <a:lnRef idx="2">
            <a:schemeClr val="accent4"/>
          </a:lnRef>
          <a:fillRef idx="1">
            <a:schemeClr val="lt1"/>
          </a:fillRef>
          <a:effectRef idx="0">
            <a:schemeClr val="accent4"/>
          </a:effectRef>
          <a:fontRef idx="minor">
            <a:schemeClr val="dk1"/>
          </a:fontRef>
        </p:style>
        <p:txBody>
          <a:bodyPr anchor="t">
            <a:normAutofit fontScale="92500" lnSpcReduction="10000"/>
          </a:bodyPr>
          <a:lstStyle/>
          <a:p>
            <a:pPr>
              <a:buClr>
                <a:schemeClr val="accent4"/>
              </a:buClr>
            </a:pPr>
            <a:r>
              <a:rPr lang="en-GB" sz="3200" dirty="0" smtClean="0"/>
              <a:t>When planning schemes of learning and when to assign levels to pieces of work, consider giving the grades separate to your formative comments.</a:t>
            </a:r>
          </a:p>
          <a:p>
            <a:pPr>
              <a:buClr>
                <a:schemeClr val="accent4"/>
              </a:buClr>
            </a:pPr>
            <a:r>
              <a:rPr lang="en-GB" sz="3200" dirty="0" smtClean="0"/>
              <a:t>It’s proven that feedback given with grades is not effective.</a:t>
            </a:r>
          </a:p>
          <a:p>
            <a:pPr>
              <a:buClr>
                <a:schemeClr val="accent4"/>
              </a:buClr>
            </a:pPr>
            <a:r>
              <a:rPr lang="en-GB" sz="3200" dirty="0" smtClean="0"/>
              <a:t>In English, we now only give a summative grade at the end of a unit of work and get students to reflect on their assessments to write their own WWW/</a:t>
            </a:r>
            <a:r>
              <a:rPr lang="en-GB" sz="3200" dirty="0" err="1" smtClean="0"/>
              <a:t>EBI</a:t>
            </a:r>
            <a:r>
              <a:rPr lang="en-GB" sz="3200" dirty="0" smtClean="0"/>
              <a:t>.</a:t>
            </a:r>
          </a:p>
          <a:p>
            <a:pPr>
              <a:buClr>
                <a:schemeClr val="accent4"/>
              </a:buClr>
            </a:pPr>
            <a:r>
              <a:rPr lang="en-GB" sz="3200" dirty="0" smtClean="0"/>
              <a:t>We put more time and effort into our </a:t>
            </a:r>
            <a:r>
              <a:rPr lang="en-GB" sz="3200" b="1" dirty="0" smtClean="0"/>
              <a:t>formative marking </a:t>
            </a:r>
            <a:r>
              <a:rPr lang="en-GB" sz="3200" dirty="0" smtClean="0"/>
              <a:t>mid-way through a scheme of learning, as this has the most </a:t>
            </a:r>
            <a:r>
              <a:rPr lang="en-GB" sz="3200" b="1" dirty="0" smtClean="0"/>
              <a:t>IMPACT</a:t>
            </a:r>
            <a:r>
              <a:rPr lang="en-GB" sz="3200" dirty="0" smtClean="0"/>
              <a:t> on student progress.</a:t>
            </a:r>
          </a:p>
        </p:txBody>
      </p:sp>
    </p:spTree>
    <p:extLst>
      <p:ext uri="{BB962C8B-B14F-4D97-AF65-F5344CB8AC3E}">
        <p14:creationId xmlns:p14="http://schemas.microsoft.com/office/powerpoint/2010/main" val="114203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93174"/>
            <a:ext cx="2575775" cy="5385654"/>
          </a:xfrm>
        </p:spPr>
        <p:style>
          <a:lnRef idx="2">
            <a:schemeClr val="accent4">
              <a:shade val="50000"/>
            </a:schemeClr>
          </a:lnRef>
          <a:fillRef idx="1">
            <a:schemeClr val="accent4"/>
          </a:fillRef>
          <a:effectRef idx="0">
            <a:schemeClr val="accent4"/>
          </a:effectRef>
          <a:fontRef idx="minor">
            <a:schemeClr val="lt1"/>
          </a:fontRef>
        </p:style>
        <p:txBody>
          <a:bodyPr anchor="ctr">
            <a:noAutofit/>
          </a:bodyPr>
          <a:lstStyle/>
          <a:p>
            <a:r>
              <a:rPr lang="en-GB" sz="4400" dirty="0"/>
              <a:t>5</a:t>
            </a:r>
            <a:r>
              <a:rPr lang="en-GB" sz="4400" dirty="0" smtClean="0"/>
              <a:t>. Model good feedback.</a:t>
            </a:r>
            <a:endParaRPr lang="en-GB" sz="4400" dirty="0"/>
          </a:p>
        </p:txBody>
      </p:sp>
      <p:sp>
        <p:nvSpPr>
          <p:cNvPr id="3" name="Content Placeholder 2"/>
          <p:cNvSpPr>
            <a:spLocks noGrp="1"/>
          </p:cNvSpPr>
          <p:nvPr>
            <p:ph idx="1"/>
          </p:nvPr>
        </p:nvSpPr>
        <p:spPr>
          <a:xfrm>
            <a:off x="2684956" y="150124"/>
            <a:ext cx="6349861" cy="6591869"/>
          </a:xfrm>
        </p:spPr>
        <p:style>
          <a:lnRef idx="2">
            <a:schemeClr val="accent4"/>
          </a:lnRef>
          <a:fillRef idx="1">
            <a:schemeClr val="lt1"/>
          </a:fillRef>
          <a:effectRef idx="0">
            <a:schemeClr val="accent4"/>
          </a:effectRef>
          <a:fontRef idx="minor">
            <a:schemeClr val="dk1"/>
          </a:fontRef>
        </p:style>
        <p:txBody>
          <a:bodyPr anchor="ctr">
            <a:noAutofit/>
          </a:bodyPr>
          <a:lstStyle/>
          <a:p>
            <a:pPr>
              <a:buClr>
                <a:schemeClr val="accent4"/>
              </a:buClr>
            </a:pPr>
            <a:r>
              <a:rPr lang="en-GB" sz="2800" dirty="0" smtClean="0"/>
              <a:t>Through your own marking, make sure your feedback is clear and focuses on the </a:t>
            </a:r>
            <a:r>
              <a:rPr lang="en-GB" sz="2800" b="1" dirty="0" smtClean="0"/>
              <a:t>LEARNING OBJECTIVE / SUCCESS CRITERIA </a:t>
            </a:r>
            <a:r>
              <a:rPr lang="en-GB" sz="2800" dirty="0" smtClean="0"/>
              <a:t>and </a:t>
            </a:r>
            <a:r>
              <a:rPr lang="en-GB" sz="2800" b="1" dirty="0" smtClean="0"/>
              <a:t>CLOSING THE GAP </a:t>
            </a:r>
            <a:r>
              <a:rPr lang="en-GB" sz="2800" dirty="0" smtClean="0"/>
              <a:t>(between where they are now and where they need to be!).</a:t>
            </a:r>
          </a:p>
          <a:p>
            <a:pPr>
              <a:buClr>
                <a:schemeClr val="accent4"/>
              </a:buClr>
            </a:pPr>
            <a:r>
              <a:rPr lang="en-GB" sz="2800" dirty="0" smtClean="0"/>
              <a:t>Offer students (particularly lower down the school) comment banks on the board, or learning ladders / success criteria that students should use to write peer/self-assessment</a:t>
            </a:r>
            <a:r>
              <a:rPr lang="en-GB" sz="2800" dirty="0"/>
              <a:t> </a:t>
            </a:r>
            <a:r>
              <a:rPr lang="en-GB" sz="2800" dirty="0" smtClean="0"/>
              <a:t>comments.</a:t>
            </a:r>
          </a:p>
          <a:p>
            <a:pPr>
              <a:buClr>
                <a:schemeClr val="accent4"/>
              </a:buClr>
            </a:pPr>
            <a:r>
              <a:rPr lang="en-GB" sz="4000" b="1" dirty="0" smtClean="0"/>
              <a:t>Insist on this!</a:t>
            </a:r>
          </a:p>
        </p:txBody>
      </p:sp>
    </p:spTree>
    <p:extLst>
      <p:ext uri="{BB962C8B-B14F-4D97-AF65-F5344CB8AC3E}">
        <p14:creationId xmlns:p14="http://schemas.microsoft.com/office/powerpoint/2010/main" val="1637976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140968"/>
            <a:ext cx="7543800" cy="1676400"/>
          </a:xfrm>
        </p:spPr>
        <p:txBody>
          <a:bodyPr>
            <a:normAutofit fontScale="90000"/>
          </a:bodyPr>
          <a:lstStyle/>
          <a:p>
            <a:r>
              <a:rPr lang="en-GB" dirty="0" smtClean="0"/>
              <a:t>There’s not enough time now…</a:t>
            </a:r>
            <a:endParaRPr lang="en-GB" dirty="0"/>
          </a:p>
        </p:txBody>
      </p:sp>
      <p:sp>
        <p:nvSpPr>
          <p:cNvPr id="3" name="Text Placeholder 2"/>
          <p:cNvSpPr>
            <a:spLocks noGrp="1"/>
          </p:cNvSpPr>
          <p:nvPr>
            <p:ph type="body" idx="1"/>
          </p:nvPr>
        </p:nvSpPr>
        <p:spPr>
          <a:xfrm>
            <a:off x="755576" y="4797152"/>
            <a:ext cx="7482408" cy="1356320"/>
          </a:xfrm>
        </p:spPr>
        <p:txBody>
          <a:bodyPr>
            <a:normAutofit lnSpcReduction="10000"/>
          </a:bodyPr>
          <a:lstStyle/>
          <a:p>
            <a:r>
              <a:rPr lang="en-GB" dirty="0" smtClean="0"/>
              <a:t>…but in your resource booklets there is a template you may want to use when planning for feedback in units of work if you want to use it for September.</a:t>
            </a:r>
            <a:endParaRPr lang="en-GB" dirty="0"/>
          </a:p>
        </p:txBody>
      </p:sp>
    </p:spTree>
    <p:extLst>
      <p:ext uri="{BB962C8B-B14F-4D97-AF65-F5344CB8AC3E}">
        <p14:creationId xmlns:p14="http://schemas.microsoft.com/office/powerpoint/2010/main" val="25594658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Permitting…</a:t>
            </a:r>
            <a:endParaRPr lang="en-GB" dirty="0"/>
          </a:p>
        </p:txBody>
      </p:sp>
    </p:spTree>
    <p:extLst>
      <p:ext uri="{BB962C8B-B14F-4D97-AF65-F5344CB8AC3E}">
        <p14:creationId xmlns:p14="http://schemas.microsoft.com/office/powerpoint/2010/main" val="3952808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140968"/>
            <a:ext cx="7543800" cy="1812032"/>
          </a:xfrm>
        </p:spPr>
        <p:txBody>
          <a:bodyPr>
            <a:normAutofit/>
          </a:bodyPr>
          <a:lstStyle/>
          <a:p>
            <a:r>
              <a:rPr lang="en-GB" dirty="0" smtClean="0"/>
              <a:t>Successful Strategies for differentiation</a:t>
            </a:r>
            <a:endParaRPr lang="en-GB" dirty="0"/>
          </a:p>
        </p:txBody>
      </p:sp>
      <p:sp>
        <p:nvSpPr>
          <p:cNvPr id="3" name="Text Placeholder 2"/>
          <p:cNvSpPr>
            <a:spLocks noGrp="1"/>
          </p:cNvSpPr>
          <p:nvPr>
            <p:ph type="body" idx="1"/>
          </p:nvPr>
        </p:nvSpPr>
        <p:spPr>
          <a:xfrm>
            <a:off x="762000" y="4953000"/>
            <a:ext cx="7626424" cy="1284312"/>
          </a:xfrm>
        </p:spPr>
        <p:txBody>
          <a:bodyPr>
            <a:normAutofit lnSpcReduction="10000"/>
          </a:bodyPr>
          <a:lstStyle/>
          <a:p>
            <a:r>
              <a:rPr lang="en-GB" dirty="0" smtClean="0"/>
              <a:t>I will leave this PowerPoint with SLT and see if they could email it around to staff or save it somewhere you can all access it…</a:t>
            </a:r>
            <a:endParaRPr lang="en-GB" dirty="0"/>
          </a:p>
        </p:txBody>
      </p:sp>
    </p:spTree>
    <p:extLst>
      <p:ext uri="{BB962C8B-B14F-4D97-AF65-F5344CB8AC3E}">
        <p14:creationId xmlns:p14="http://schemas.microsoft.com/office/powerpoint/2010/main" val="42560174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68960"/>
            <a:ext cx="7543800" cy="1884040"/>
          </a:xfrm>
        </p:spPr>
        <p:txBody>
          <a:bodyPr anchor="ctr">
            <a:noAutofit/>
          </a:bodyPr>
          <a:lstStyle/>
          <a:p>
            <a:r>
              <a:rPr lang="en-GB" dirty="0" smtClean="0"/>
              <a:t>Starter Activities</a:t>
            </a:r>
            <a:endParaRPr lang="en-GB" dirty="0"/>
          </a:p>
        </p:txBody>
      </p:sp>
      <p:sp>
        <p:nvSpPr>
          <p:cNvPr id="3" name="Text Placeholder 2"/>
          <p:cNvSpPr>
            <a:spLocks noGrp="1"/>
          </p:cNvSpPr>
          <p:nvPr>
            <p:ph type="body" idx="1"/>
          </p:nvPr>
        </p:nvSpPr>
        <p:spPr>
          <a:xfrm>
            <a:off x="762000" y="4953000"/>
            <a:ext cx="7626424" cy="1212304"/>
          </a:xfrm>
        </p:spPr>
        <p:txBody>
          <a:bodyPr>
            <a:noAutofit/>
          </a:bodyPr>
          <a:lstStyle/>
          <a:p>
            <a:r>
              <a:rPr lang="en-GB" sz="3200" dirty="0" smtClean="0"/>
              <a:t>Things to consider when differentiating the start of your lesson.</a:t>
            </a:r>
            <a:endParaRPr lang="en-GB" sz="3200" dirty="0"/>
          </a:p>
        </p:txBody>
      </p:sp>
    </p:spTree>
    <p:extLst>
      <p:ext uri="{BB962C8B-B14F-4D97-AF65-F5344CB8AC3E}">
        <p14:creationId xmlns:p14="http://schemas.microsoft.com/office/powerpoint/2010/main" val="320336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360" y="5229200"/>
            <a:ext cx="6073824" cy="1015008"/>
          </a:xfrm>
        </p:spPr>
        <p:txBody>
          <a:bodyPr/>
          <a:lstStyle/>
          <a:p>
            <a:r>
              <a:rPr lang="en-GB" dirty="0" smtClean="0"/>
              <a:t>‘Consider’ Questions</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515856"/>
            <a:ext cx="5904656" cy="4466457"/>
          </a:xfrm>
          <a:prstGeom prst="rect">
            <a:avLst/>
          </a:prstGeom>
          <a:ln/>
        </p:spPr>
        <p:style>
          <a:lnRef idx="2">
            <a:schemeClr val="accent1"/>
          </a:lnRef>
          <a:fillRef idx="1">
            <a:schemeClr val="lt1"/>
          </a:fillRef>
          <a:effectRef idx="0">
            <a:schemeClr val="accent1"/>
          </a:effectRef>
          <a:fontRef idx="minor">
            <a:schemeClr val="dk1"/>
          </a:fontRef>
        </p:style>
      </p:pic>
      <p:sp>
        <p:nvSpPr>
          <p:cNvPr id="4" name="Rectangle 3"/>
          <p:cNvSpPr/>
          <p:nvPr/>
        </p:nvSpPr>
        <p:spPr>
          <a:xfrm>
            <a:off x="6228184" y="515856"/>
            <a:ext cx="2736304" cy="6153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marL="457200" indent="-457200">
              <a:buFont typeface="Arial" pitchFamily="34" charset="0"/>
              <a:buChar char="•"/>
            </a:pPr>
            <a:r>
              <a:rPr lang="en-GB" sz="2100" dirty="0" smtClean="0"/>
              <a:t>Not so much a starter, but a way to get students thinking about the lesson and keeping them engaged, while the rest of the class are still writing the title, date or L.O., or I’m doing the register.</a:t>
            </a:r>
            <a:br>
              <a:rPr lang="en-GB" sz="2100" dirty="0" smtClean="0"/>
            </a:br>
            <a:endParaRPr lang="en-GB" sz="2100" dirty="0" smtClean="0"/>
          </a:p>
          <a:p>
            <a:pPr marL="457200" indent="-457200">
              <a:buFont typeface="Arial" pitchFamily="34" charset="0"/>
              <a:buChar char="•"/>
            </a:pPr>
            <a:r>
              <a:rPr lang="en-GB" sz="2100" dirty="0" smtClean="0"/>
              <a:t>Keep the question open or opinion-based so that </a:t>
            </a:r>
            <a:r>
              <a:rPr lang="en-GB" sz="2100" b="1" dirty="0" smtClean="0"/>
              <a:t>ALL</a:t>
            </a:r>
            <a:r>
              <a:rPr lang="en-GB" sz="2100" dirty="0" smtClean="0"/>
              <a:t> students, of </a:t>
            </a:r>
            <a:r>
              <a:rPr lang="en-GB" sz="2100" b="1" dirty="0" smtClean="0"/>
              <a:t>ALL</a:t>
            </a:r>
            <a:r>
              <a:rPr lang="en-GB" sz="2100" dirty="0" smtClean="0"/>
              <a:t> needs, can access it.</a:t>
            </a:r>
            <a:endParaRPr lang="en-GB" sz="2100" dirty="0"/>
          </a:p>
        </p:txBody>
      </p:sp>
      <p:sp>
        <p:nvSpPr>
          <p:cNvPr id="5" name="Up Arrow 4"/>
          <p:cNvSpPr/>
          <p:nvPr/>
        </p:nvSpPr>
        <p:spPr>
          <a:xfrm rot="20384110">
            <a:off x="1696767" y="947945"/>
            <a:ext cx="1152128" cy="4368250"/>
          </a:xfrm>
          <a:prstGeom prst="upArrow">
            <a:avLst>
              <a:gd name="adj1" fmla="val 30285"/>
              <a:gd name="adj2" fmla="val 50000"/>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78297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229200"/>
            <a:ext cx="6264696" cy="943000"/>
          </a:xfrm>
        </p:spPr>
        <p:txBody>
          <a:bodyPr/>
          <a:lstStyle/>
          <a:p>
            <a:r>
              <a:rPr lang="en-GB" dirty="0" smtClean="0"/>
              <a:t>Using Different Media</a:t>
            </a:r>
            <a:endParaRPr lang="en-GB" dirty="0"/>
          </a:p>
        </p:txBody>
      </p:sp>
      <p:sp>
        <p:nvSpPr>
          <p:cNvPr id="3" name="Content Placeholder 2"/>
          <p:cNvSpPr>
            <a:spLocks noGrp="1"/>
          </p:cNvSpPr>
          <p:nvPr>
            <p:ph idx="1"/>
          </p:nvPr>
        </p:nvSpPr>
        <p:spPr>
          <a:xfrm>
            <a:off x="179512" y="548680"/>
            <a:ext cx="8784976" cy="4608512"/>
          </a:xfrm>
        </p:spPr>
        <p:style>
          <a:lnRef idx="2">
            <a:schemeClr val="accent1"/>
          </a:lnRef>
          <a:fillRef idx="1">
            <a:schemeClr val="lt1"/>
          </a:fillRef>
          <a:effectRef idx="0">
            <a:schemeClr val="accent1"/>
          </a:effectRef>
          <a:fontRef idx="minor">
            <a:schemeClr val="dk1"/>
          </a:fontRef>
        </p:style>
        <p:txBody>
          <a:bodyPr>
            <a:noAutofit/>
          </a:bodyPr>
          <a:lstStyle/>
          <a:p>
            <a:pPr>
              <a:spcBef>
                <a:spcPts val="0"/>
              </a:spcBef>
            </a:pPr>
            <a:r>
              <a:rPr lang="en-GB" dirty="0"/>
              <a:t>By using a range of </a:t>
            </a:r>
            <a:r>
              <a:rPr lang="en-GB" dirty="0" smtClean="0"/>
              <a:t>media </a:t>
            </a:r>
            <a:r>
              <a:rPr lang="en-GB" dirty="0"/>
              <a:t>in your lessons, or across a unit of work, you will be differentiating.</a:t>
            </a:r>
          </a:p>
          <a:p>
            <a:pPr>
              <a:spcBef>
                <a:spcPts val="0"/>
              </a:spcBef>
            </a:pPr>
            <a:r>
              <a:rPr lang="en-GB" dirty="0" smtClean="0"/>
              <a:t>The </a:t>
            </a:r>
            <a:r>
              <a:rPr lang="en-GB" dirty="0"/>
              <a:t>range of material will ensure that students are kept </a:t>
            </a:r>
            <a:r>
              <a:rPr lang="en-GB" dirty="0" smtClean="0"/>
              <a:t>engaged, the content’s memorable and </a:t>
            </a:r>
            <a:r>
              <a:rPr lang="en-GB" dirty="0"/>
              <a:t>that there are different opportunities for accessing the content.</a:t>
            </a:r>
          </a:p>
          <a:p>
            <a:pPr>
              <a:spcBef>
                <a:spcPts val="0"/>
              </a:spcBef>
            </a:pPr>
            <a:endParaRPr lang="en-GB" dirty="0"/>
          </a:p>
          <a:p>
            <a:pPr>
              <a:spcBef>
                <a:spcPts val="0"/>
              </a:spcBef>
            </a:pPr>
            <a:r>
              <a:rPr lang="en-GB" dirty="0"/>
              <a:t>Media include</a:t>
            </a:r>
            <a:r>
              <a:rPr lang="en-GB" dirty="0" smtClean="0"/>
              <a:t>:</a:t>
            </a:r>
            <a:endParaRPr lang="en-GB" dirty="0"/>
          </a:p>
          <a:p>
            <a:pPr marL="605790" lvl="1" indent="-285750">
              <a:spcBef>
                <a:spcPts val="0"/>
              </a:spcBef>
            </a:pPr>
            <a:r>
              <a:rPr lang="en-GB" sz="2400" dirty="0"/>
              <a:t>Videos</a:t>
            </a:r>
          </a:p>
          <a:p>
            <a:pPr marL="605790" lvl="1" indent="-285750">
              <a:spcBef>
                <a:spcPts val="0"/>
              </a:spcBef>
            </a:pPr>
            <a:r>
              <a:rPr lang="en-GB" sz="2400" dirty="0"/>
              <a:t>Songs</a:t>
            </a:r>
          </a:p>
          <a:p>
            <a:pPr marL="605790" lvl="1" indent="-285750">
              <a:spcBef>
                <a:spcPts val="0"/>
              </a:spcBef>
            </a:pPr>
            <a:r>
              <a:rPr lang="en-GB" sz="2400" dirty="0"/>
              <a:t>Animations</a:t>
            </a:r>
          </a:p>
          <a:p>
            <a:pPr marL="605790" lvl="1" indent="-285750">
              <a:spcBef>
                <a:spcPts val="0"/>
              </a:spcBef>
            </a:pPr>
            <a:r>
              <a:rPr lang="en-GB" sz="2400" dirty="0"/>
              <a:t>Computer games</a:t>
            </a:r>
          </a:p>
          <a:p>
            <a:pPr marL="605790" lvl="1" indent="-285750">
              <a:spcBef>
                <a:spcPts val="0"/>
              </a:spcBef>
            </a:pPr>
            <a:r>
              <a:rPr lang="en-GB" sz="2400" dirty="0"/>
              <a:t>Newspaper </a:t>
            </a:r>
            <a:r>
              <a:rPr lang="en-GB" sz="2400" dirty="0" smtClean="0"/>
              <a:t>articles</a:t>
            </a:r>
            <a:endParaRPr lang="en-GB" sz="2400" dirty="0"/>
          </a:p>
        </p:txBody>
      </p:sp>
      <p:pic>
        <p:nvPicPr>
          <p:cNvPr id="4" name="Picture 2" descr="http://t3.gstatic.com/images?q=tbn:ANd9GcRzkLxpEIKGraXSyeNgA8mMHPqAmNNGjj3y9AFzoXhV60-_Xeg_gA"/>
          <p:cNvPicPr>
            <a:picLocks noChangeAspect="1" noChangeArrowheads="1"/>
          </p:cNvPicPr>
          <p:nvPr/>
        </p:nvPicPr>
        <p:blipFill>
          <a:blip r:embed="rId3" cstate="print"/>
          <a:srcRect/>
          <a:stretch>
            <a:fillRect/>
          </a:stretch>
        </p:blipFill>
        <p:spPr bwMode="auto">
          <a:xfrm>
            <a:off x="5076056" y="2348880"/>
            <a:ext cx="3749712" cy="2664270"/>
          </a:xfrm>
          <a:prstGeom prst="rect">
            <a:avLst/>
          </a:prstGeom>
          <a:noFill/>
        </p:spPr>
      </p:pic>
    </p:spTree>
    <p:extLst>
      <p:ext uri="{BB962C8B-B14F-4D97-AF65-F5344CB8AC3E}">
        <p14:creationId xmlns:p14="http://schemas.microsoft.com/office/powerpoint/2010/main" val="19467428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4744"/>
            <a:ext cx="7772400" cy="1656184"/>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en-GB" sz="4800" b="1" u="sng" dirty="0" smtClean="0">
                <a:effectLst>
                  <a:outerShdw blurRad="38100" dist="38100" dir="2700000" algn="tl">
                    <a:srgbClr val="000000">
                      <a:alpha val="43137"/>
                    </a:srgbClr>
                  </a:outerShdw>
                </a:effectLst>
              </a:rPr>
              <a:t>Using Punctuation to Help Your Argument</a:t>
            </a:r>
            <a:endParaRPr lang="en-GB" sz="4800" b="1" u="sng"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683568" y="2924944"/>
            <a:ext cx="7776864" cy="1944216"/>
          </a:xfrm>
        </p:spPr>
        <p:style>
          <a:lnRef idx="2">
            <a:schemeClr val="accent2"/>
          </a:lnRef>
          <a:fillRef idx="1">
            <a:schemeClr val="lt1"/>
          </a:fillRef>
          <a:effectRef idx="0">
            <a:schemeClr val="accent2"/>
          </a:effectRef>
          <a:fontRef idx="minor">
            <a:schemeClr val="dk1"/>
          </a:fontRef>
        </p:style>
        <p:txBody>
          <a:bodyPr>
            <a:noAutofit/>
          </a:bodyPr>
          <a:lstStyle/>
          <a:p>
            <a:pPr algn="l"/>
            <a:r>
              <a:rPr lang="en-GB" sz="2800" b="1" dirty="0" smtClean="0">
                <a:solidFill>
                  <a:schemeClr val="tx1"/>
                </a:solidFill>
              </a:rPr>
              <a:t>Learning Objective: </a:t>
            </a:r>
          </a:p>
          <a:p>
            <a:pPr algn="l"/>
            <a:r>
              <a:rPr lang="en-GB" sz="2800" dirty="0">
                <a:solidFill>
                  <a:schemeClr val="tx1"/>
                </a:solidFill>
              </a:rPr>
              <a:t>T</a:t>
            </a:r>
            <a:r>
              <a:rPr lang="en-GB" sz="2800" dirty="0" smtClean="0">
                <a:solidFill>
                  <a:schemeClr val="tx1"/>
                </a:solidFill>
              </a:rPr>
              <a:t>o </a:t>
            </a:r>
            <a:r>
              <a:rPr lang="en-GB" sz="2800" dirty="0">
                <a:solidFill>
                  <a:schemeClr val="tx1"/>
                </a:solidFill>
              </a:rPr>
              <a:t>understand how punctuation can be used to emphasise meaning in </a:t>
            </a:r>
            <a:r>
              <a:rPr lang="en-GB" sz="2800" dirty="0" smtClean="0">
                <a:solidFill>
                  <a:schemeClr val="tx1"/>
                </a:solidFill>
              </a:rPr>
              <a:t>a </a:t>
            </a:r>
            <a:r>
              <a:rPr lang="en-GB" sz="2800" dirty="0">
                <a:solidFill>
                  <a:schemeClr val="tx1"/>
                </a:solidFill>
              </a:rPr>
              <a:t>speech and guide the reader’s tone of voice.</a:t>
            </a:r>
          </a:p>
        </p:txBody>
      </p:sp>
      <p:sp>
        <p:nvSpPr>
          <p:cNvPr id="4" name="TextBox 3"/>
          <p:cNvSpPr txBox="1"/>
          <p:nvPr/>
        </p:nvSpPr>
        <p:spPr>
          <a:xfrm>
            <a:off x="4247876" y="404664"/>
            <a:ext cx="4497770" cy="584775"/>
          </a:xfrm>
          <a:prstGeom prst="rect">
            <a:avLst/>
          </a:prstGeom>
          <a:noFill/>
        </p:spPr>
        <p:txBody>
          <a:bodyPr wrap="none" rtlCol="0">
            <a:spAutoFit/>
          </a:bodyPr>
          <a:lstStyle/>
          <a:p>
            <a:pPr algn="r"/>
            <a:fld id="{23B3097A-FAAB-4F21-9CBB-D51597F1AE5D}" type="datetime2">
              <a:rPr lang="en-GB" sz="3200" u="sng" smtClean="0">
                <a:solidFill>
                  <a:prstClr val="black"/>
                </a:solidFill>
              </a:rPr>
              <a:pPr algn="r"/>
              <a:t>Sunday, 21 November 2021</a:t>
            </a:fld>
            <a:endParaRPr lang="en-GB" sz="3200" u="sng" dirty="0">
              <a:solidFill>
                <a:prstClr val="black"/>
              </a:solidFill>
            </a:endParaRPr>
          </a:p>
        </p:txBody>
      </p:sp>
      <p:sp>
        <p:nvSpPr>
          <p:cNvPr id="5" name="Rectangle 4"/>
          <p:cNvSpPr/>
          <p:nvPr/>
        </p:nvSpPr>
        <p:spPr>
          <a:xfrm>
            <a:off x="251520" y="5157192"/>
            <a:ext cx="8640960" cy="15121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smtClean="0">
                <a:solidFill>
                  <a:prstClr val="white"/>
                </a:solidFill>
                <a:effectLst>
                  <a:outerShdw blurRad="38100" dist="38100" dir="2700000" algn="tl">
                    <a:srgbClr val="000000">
                      <a:alpha val="43137"/>
                    </a:srgbClr>
                  </a:outerShdw>
                </a:effectLst>
              </a:rPr>
              <a:t>Consider:</a:t>
            </a:r>
          </a:p>
          <a:p>
            <a:r>
              <a:rPr lang="en-GB" sz="3200" dirty="0" smtClean="0">
                <a:solidFill>
                  <a:prstClr val="white"/>
                </a:solidFill>
                <a:effectLst>
                  <a:outerShdw blurRad="38100" dist="38100" dir="2700000" algn="tl">
                    <a:srgbClr val="000000">
                      <a:alpha val="43137"/>
                    </a:srgbClr>
                  </a:outerShdw>
                </a:effectLst>
              </a:rPr>
              <a:t>What do you already know about punctuation?</a:t>
            </a:r>
          </a:p>
          <a:p>
            <a:r>
              <a:rPr lang="en-GB" sz="3200" dirty="0" smtClean="0">
                <a:solidFill>
                  <a:prstClr val="white"/>
                </a:solidFill>
                <a:effectLst>
                  <a:outerShdw blurRad="38100" dist="38100" dir="2700000" algn="tl">
                    <a:srgbClr val="000000">
                      <a:alpha val="43137"/>
                    </a:srgbClr>
                  </a:outerShdw>
                </a:effectLst>
              </a:rPr>
              <a:t>What do you feel confident using accurately?</a:t>
            </a:r>
          </a:p>
        </p:txBody>
      </p:sp>
      <p:sp>
        <p:nvSpPr>
          <p:cNvPr id="6" name="Explosion 1 5"/>
          <p:cNvSpPr/>
          <p:nvPr/>
        </p:nvSpPr>
        <p:spPr>
          <a:xfrm>
            <a:off x="-396552" y="-311061"/>
            <a:ext cx="3456384" cy="2016224"/>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effectLst>
                  <a:outerShdw blurRad="38100" dist="38100" dir="2700000" algn="tl">
                    <a:srgbClr val="000000">
                      <a:alpha val="43137"/>
                    </a:srgbClr>
                  </a:outerShdw>
                </a:effectLst>
              </a:rPr>
              <a:t>EXAMPLE</a:t>
            </a:r>
            <a:endParaRPr lang="en-GB"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770974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70186"/>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GB" b="1" dirty="0" smtClean="0">
                <a:effectLst>
                  <a:outerShdw blurRad="38100" dist="38100" dir="2700000" algn="tl">
                    <a:srgbClr val="000000">
                      <a:alpha val="43137"/>
                    </a:srgbClr>
                  </a:outerShdw>
                </a:effectLst>
              </a:rPr>
              <a:t>What difference does punctuation make?</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988841"/>
            <a:ext cx="8229600" cy="2232248"/>
          </a:xfr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a:lstStyle/>
          <a:p>
            <a:r>
              <a:rPr lang="en-GB" dirty="0" smtClean="0"/>
              <a:t>Ron </a:t>
            </a:r>
            <a:r>
              <a:rPr lang="en-GB" dirty="0" err="1" smtClean="0"/>
              <a:t>Burgandy</a:t>
            </a:r>
            <a:r>
              <a:rPr lang="en-GB" dirty="0" smtClean="0"/>
              <a:t> follows EVERYTHING written on his teleprompter.</a:t>
            </a:r>
          </a:p>
          <a:p>
            <a:r>
              <a:rPr lang="en-GB" dirty="0" smtClean="0"/>
              <a:t>How does the punctuation error affect the meaning of what he says?</a:t>
            </a:r>
            <a:endParaRPr lang="en-GB" dirty="0"/>
          </a:p>
        </p:txBody>
      </p:sp>
      <p:pic>
        <p:nvPicPr>
          <p:cNvPr id="2050" name="Picture 2" descr="http://i.telegraph.co.uk/multimedia/archive/02759/Ron-Burgundy_2759930b.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405245"/>
            <a:ext cx="3472830" cy="2165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9307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157192"/>
            <a:ext cx="8640960" cy="1015008"/>
          </a:xfrm>
        </p:spPr>
        <p:txBody>
          <a:bodyPr/>
          <a:lstStyle/>
          <a:p>
            <a:r>
              <a:rPr lang="en-GB" dirty="0" smtClean="0"/>
              <a:t>Your turn…</a:t>
            </a:r>
            <a:endParaRPr lang="en-GB" dirty="0"/>
          </a:p>
        </p:txBody>
      </p:sp>
      <p:sp>
        <p:nvSpPr>
          <p:cNvPr id="3" name="Content Placeholder 2"/>
          <p:cNvSpPr>
            <a:spLocks noGrp="1"/>
          </p:cNvSpPr>
          <p:nvPr>
            <p:ph idx="1"/>
          </p:nvPr>
        </p:nvSpPr>
        <p:spPr>
          <a:xfrm>
            <a:off x="251520" y="548680"/>
            <a:ext cx="8640960" cy="4608512"/>
          </a:xfrm>
        </p:spPr>
        <p:style>
          <a:lnRef idx="2">
            <a:schemeClr val="accent1"/>
          </a:lnRef>
          <a:fillRef idx="1">
            <a:schemeClr val="lt1"/>
          </a:fillRef>
          <a:effectRef idx="0">
            <a:schemeClr val="accent1"/>
          </a:effectRef>
          <a:fontRef idx="minor">
            <a:schemeClr val="dk1"/>
          </a:fontRef>
        </p:style>
        <p:txBody>
          <a:bodyPr>
            <a:normAutofit/>
          </a:bodyPr>
          <a:lstStyle/>
          <a:p>
            <a:pPr marL="457200" indent="-457200">
              <a:buFont typeface="+mj-lt"/>
              <a:buAutoNum type="arabicPeriod"/>
            </a:pPr>
            <a:r>
              <a:rPr lang="en-GB" dirty="0" smtClean="0"/>
              <a:t>In pairs, help one another to devise one or two ‘consider’ questions for a lesson you will teach later this week.</a:t>
            </a:r>
          </a:p>
          <a:p>
            <a:pPr lvl="1"/>
            <a:r>
              <a:rPr lang="en-GB" dirty="0" smtClean="0"/>
              <a:t>Keep them open-ended (to invite multiple responses)</a:t>
            </a:r>
          </a:p>
          <a:p>
            <a:pPr lvl="1"/>
            <a:r>
              <a:rPr lang="en-GB" dirty="0" smtClean="0"/>
              <a:t>Tap into students’ personal opinion (so there’s no right or wrong answer).</a:t>
            </a:r>
          </a:p>
          <a:p>
            <a:pPr marL="457200" indent="-457200">
              <a:buFont typeface="+mj-lt"/>
              <a:buAutoNum type="arabicPeriod"/>
            </a:pPr>
            <a:r>
              <a:rPr lang="en-GB" dirty="0" smtClean="0"/>
              <a:t>Now consider a piece of media you could use to showcase the skills needed that lesson.</a:t>
            </a:r>
          </a:p>
          <a:p>
            <a:pPr lvl="1"/>
            <a:r>
              <a:rPr lang="en-GB" dirty="0" err="1" smtClean="0"/>
              <a:t>Youtube</a:t>
            </a:r>
            <a:r>
              <a:rPr lang="en-GB" dirty="0" smtClean="0"/>
              <a:t> has many interesting clips</a:t>
            </a:r>
          </a:p>
          <a:p>
            <a:pPr lvl="1"/>
            <a:r>
              <a:rPr lang="en-GB" dirty="0" smtClean="0"/>
              <a:t>Recent, topical newspaper articles</a:t>
            </a:r>
          </a:p>
          <a:p>
            <a:pPr lvl="1"/>
            <a:r>
              <a:rPr lang="en-GB" dirty="0" smtClean="0"/>
              <a:t>Music / Songs / Poetry</a:t>
            </a:r>
          </a:p>
          <a:p>
            <a:pPr lvl="1"/>
            <a:r>
              <a:rPr lang="en-GB" dirty="0" smtClean="0"/>
              <a:t>Interactive games</a:t>
            </a:r>
            <a:endParaRPr lang="en-GB" dirty="0"/>
          </a:p>
        </p:txBody>
      </p:sp>
      <p:sp>
        <p:nvSpPr>
          <p:cNvPr id="4" name="Explosion 1 3"/>
          <p:cNvSpPr/>
          <p:nvPr/>
        </p:nvSpPr>
        <p:spPr>
          <a:xfrm>
            <a:off x="5220072" y="3284984"/>
            <a:ext cx="3923928" cy="3573016"/>
          </a:xfrm>
          <a:prstGeom prst="irregularSeal1">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400" b="1" dirty="0" smtClean="0"/>
              <a:t>Take this opportunity to think more creatively.</a:t>
            </a:r>
            <a:endParaRPr lang="en-GB" sz="2400" b="1" dirty="0"/>
          </a:p>
        </p:txBody>
      </p:sp>
    </p:spTree>
    <p:extLst>
      <p:ext uri="{BB962C8B-B14F-4D97-AF65-F5344CB8AC3E}">
        <p14:creationId xmlns:p14="http://schemas.microsoft.com/office/powerpoint/2010/main" val="19426981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68960"/>
            <a:ext cx="7543800" cy="1884040"/>
          </a:xfrm>
        </p:spPr>
        <p:txBody>
          <a:bodyPr anchor="ctr">
            <a:noAutofit/>
          </a:bodyPr>
          <a:lstStyle/>
          <a:p>
            <a:r>
              <a:rPr lang="en-GB" dirty="0" smtClean="0"/>
              <a:t>Inclusive Activities</a:t>
            </a:r>
            <a:endParaRPr lang="en-GB" dirty="0"/>
          </a:p>
        </p:txBody>
      </p:sp>
      <p:sp>
        <p:nvSpPr>
          <p:cNvPr id="3" name="Text Placeholder 2"/>
          <p:cNvSpPr>
            <a:spLocks noGrp="1"/>
          </p:cNvSpPr>
          <p:nvPr>
            <p:ph type="body" idx="1"/>
          </p:nvPr>
        </p:nvSpPr>
        <p:spPr>
          <a:xfrm>
            <a:off x="762000" y="4953000"/>
            <a:ext cx="7626424" cy="1212304"/>
          </a:xfrm>
        </p:spPr>
        <p:txBody>
          <a:bodyPr>
            <a:noAutofit/>
          </a:bodyPr>
          <a:lstStyle/>
          <a:p>
            <a:r>
              <a:rPr lang="en-GB" sz="3200" dirty="0" smtClean="0"/>
              <a:t>Activities that include all students of all levels of attainment.</a:t>
            </a:r>
            <a:endParaRPr lang="en-GB" sz="3200" dirty="0"/>
          </a:p>
        </p:txBody>
      </p:sp>
    </p:spTree>
    <p:extLst>
      <p:ext uri="{BB962C8B-B14F-4D97-AF65-F5344CB8AC3E}">
        <p14:creationId xmlns:p14="http://schemas.microsoft.com/office/powerpoint/2010/main" val="50411406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229200"/>
            <a:ext cx="6781800" cy="943000"/>
          </a:xfrm>
        </p:spPr>
        <p:txBody>
          <a:bodyPr/>
          <a:lstStyle/>
          <a:p>
            <a:r>
              <a:rPr lang="en-GB" dirty="0" smtClean="0"/>
              <a:t>Questioning</a:t>
            </a:r>
            <a:endParaRPr lang="en-GB" dirty="0"/>
          </a:p>
        </p:txBody>
      </p:sp>
      <p:sp>
        <p:nvSpPr>
          <p:cNvPr id="3" name="Content Placeholder 2"/>
          <p:cNvSpPr>
            <a:spLocks noGrp="1"/>
          </p:cNvSpPr>
          <p:nvPr>
            <p:ph idx="1"/>
          </p:nvPr>
        </p:nvSpPr>
        <p:spPr>
          <a:xfrm>
            <a:off x="251520" y="548680"/>
            <a:ext cx="8640960" cy="4680520"/>
          </a:xfrm>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GB" dirty="0" smtClean="0"/>
              <a:t>Not so much an ‘activity’, but an important strategy to employ when differentiating a lesson.</a:t>
            </a:r>
          </a:p>
          <a:p>
            <a:pPr marL="0" indent="0">
              <a:buNone/>
            </a:pPr>
            <a:endParaRPr lang="en-GB" dirty="0"/>
          </a:p>
          <a:p>
            <a:r>
              <a:rPr lang="en-GB" dirty="0" smtClean="0"/>
              <a:t>Often, I use </a:t>
            </a:r>
            <a:r>
              <a:rPr lang="en-GB" b="1" dirty="0" smtClean="0"/>
              <a:t>paired discussion </a:t>
            </a:r>
            <a:r>
              <a:rPr lang="en-GB" dirty="0" smtClean="0"/>
              <a:t>with a question stimulus on the board. Then I will nominate students in the class (no hands up!) to check their understanding. This is best if there is a range of “correct” answers I’m looking for.</a:t>
            </a:r>
          </a:p>
          <a:p>
            <a:endParaRPr lang="en-GB" dirty="0" smtClean="0"/>
          </a:p>
          <a:p>
            <a:r>
              <a:rPr lang="en-GB" dirty="0" smtClean="0"/>
              <a:t>If it’s a question asking for an opinion or a prediction, however, nominating students is fair game! There’s no right or wrong answer, or fear of failure for students of different levels of attainment.</a:t>
            </a:r>
          </a:p>
        </p:txBody>
      </p:sp>
    </p:spTree>
    <p:extLst>
      <p:ext uri="{BB962C8B-B14F-4D97-AF65-F5344CB8AC3E}">
        <p14:creationId xmlns:p14="http://schemas.microsoft.com/office/powerpoint/2010/main" val="90454243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569260" y="467445"/>
            <a:ext cx="4574740" cy="4524315"/>
          </a:xfrm>
          <a:prstGeom prst="rect">
            <a:avLst/>
          </a:prstGeom>
          <a:noFill/>
        </p:spPr>
        <p:txBody>
          <a:bodyPr wrap="square" rtlCol="0">
            <a:spAutoFit/>
          </a:bodyPr>
          <a:lstStyle/>
          <a:p>
            <a:pPr>
              <a:spcBef>
                <a:spcPct val="50000"/>
              </a:spcBef>
            </a:pPr>
            <a:r>
              <a:rPr lang="en-GB" b="1" dirty="0" smtClean="0"/>
              <a:t>Analysis</a:t>
            </a:r>
            <a:r>
              <a:rPr lang="en-GB" dirty="0" smtClean="0"/>
              <a:t>:  Analyse, Appraise, Categorize,</a:t>
            </a:r>
            <a:r>
              <a:rPr lang="en-GB" dirty="0"/>
              <a:t>	</a:t>
            </a:r>
            <a:r>
              <a:rPr lang="en-GB" dirty="0" smtClean="0"/>
              <a:t>Compare,</a:t>
            </a:r>
            <a:r>
              <a:rPr lang="en-GB" dirty="0"/>
              <a:t>	</a:t>
            </a:r>
            <a:r>
              <a:rPr lang="en-GB" dirty="0" smtClean="0"/>
              <a:t> Contrast, Differentiate,</a:t>
            </a:r>
            <a:r>
              <a:rPr lang="en-GB" dirty="0"/>
              <a:t>	</a:t>
            </a:r>
            <a:r>
              <a:rPr lang="en-GB" dirty="0" smtClean="0"/>
              <a:t>Discriminate, Distinguish, Examine,</a:t>
            </a:r>
            <a:r>
              <a:rPr lang="en-GB" dirty="0"/>
              <a:t>	</a:t>
            </a:r>
            <a:r>
              <a:rPr lang="en-GB" dirty="0" smtClean="0"/>
              <a:t>Experiment, Explore, Investigate, 	Question</a:t>
            </a:r>
            <a:r>
              <a:rPr lang="en-GB" dirty="0"/>
              <a:t>,</a:t>
            </a:r>
            <a:r>
              <a:rPr lang="en-GB" dirty="0" smtClean="0"/>
              <a:t> Research, Test.</a:t>
            </a:r>
          </a:p>
          <a:p>
            <a:endParaRPr lang="en-GB" b="1" dirty="0" smtClean="0"/>
          </a:p>
          <a:p>
            <a:r>
              <a:rPr lang="en-GB" b="1" dirty="0" smtClean="0"/>
              <a:t>Synthesis</a:t>
            </a:r>
            <a:r>
              <a:rPr lang="en-GB" dirty="0" smtClean="0"/>
              <a:t>: Combine, Compose, Construct,</a:t>
            </a:r>
          </a:p>
          <a:p>
            <a:r>
              <a:rPr lang="en-GB" dirty="0"/>
              <a:t>	 </a:t>
            </a:r>
            <a:r>
              <a:rPr lang="en-GB" dirty="0" smtClean="0"/>
              <a:t> Create, Devise, Design</a:t>
            </a:r>
            <a:r>
              <a:rPr lang="en-GB" dirty="0"/>
              <a:t>		</a:t>
            </a:r>
            <a:r>
              <a:rPr lang="en-GB" dirty="0" smtClean="0"/>
              <a:t>  Formulate, Hypothesise, Integrate,</a:t>
            </a:r>
            <a:r>
              <a:rPr lang="en-GB" dirty="0"/>
              <a:t>	</a:t>
            </a:r>
            <a:r>
              <a:rPr lang="en-GB" dirty="0" smtClean="0"/>
              <a:t>  Merge, Organise, Plan, Propose,</a:t>
            </a:r>
            <a:r>
              <a:rPr lang="en-GB" dirty="0"/>
              <a:t>	</a:t>
            </a:r>
            <a:r>
              <a:rPr lang="en-GB" dirty="0" smtClean="0"/>
              <a:t>  Synthesise, Unite.</a:t>
            </a:r>
          </a:p>
          <a:p>
            <a:endParaRPr lang="en-GB" dirty="0"/>
          </a:p>
          <a:p>
            <a:r>
              <a:rPr lang="en-GB" b="1" dirty="0" smtClean="0"/>
              <a:t>Evaluate</a:t>
            </a:r>
            <a:r>
              <a:rPr lang="en-GB" dirty="0" smtClean="0"/>
              <a:t>: Appraise, Argue, Assess, Critique, 	Defend, Evaluate, Examine, Grade,</a:t>
            </a:r>
          </a:p>
          <a:p>
            <a:r>
              <a:rPr lang="en-GB" dirty="0"/>
              <a:t>	</a:t>
            </a:r>
            <a:r>
              <a:rPr lang="en-GB" dirty="0" smtClean="0"/>
              <a:t>Inspect, Judge, Justify, Rank, Rate,</a:t>
            </a:r>
          </a:p>
          <a:p>
            <a:r>
              <a:rPr lang="en-GB" dirty="0"/>
              <a:t>	</a:t>
            </a:r>
            <a:r>
              <a:rPr lang="en-GB" dirty="0" smtClean="0"/>
              <a:t>Review, Value.</a:t>
            </a:r>
          </a:p>
        </p:txBody>
      </p:sp>
      <p:sp>
        <p:nvSpPr>
          <p:cNvPr id="10" name="TextBox 9"/>
          <p:cNvSpPr txBox="1"/>
          <p:nvPr/>
        </p:nvSpPr>
        <p:spPr>
          <a:xfrm>
            <a:off x="143264" y="5301208"/>
            <a:ext cx="6120680" cy="923330"/>
          </a:xfrm>
          <a:prstGeom prst="rect">
            <a:avLst/>
          </a:prstGeom>
          <a:noFill/>
        </p:spPr>
        <p:txBody>
          <a:bodyPr wrap="square" rtlCol="0">
            <a:spAutoFit/>
          </a:bodyPr>
          <a:lstStyle/>
          <a:p>
            <a:r>
              <a:rPr lang="en-GB" sz="5400" b="1" dirty="0" smtClean="0">
                <a:latin typeface="+mj-lt"/>
              </a:rPr>
              <a:t>Blooming Questions</a:t>
            </a:r>
            <a:endParaRPr lang="en-GB" sz="5400" b="1" dirty="0">
              <a:latin typeface="+mj-lt"/>
            </a:endParaRPr>
          </a:p>
        </p:txBody>
      </p:sp>
      <p:sp>
        <p:nvSpPr>
          <p:cNvPr id="20482" name="AutoShape 2" descr="data:image/jpeg;base64,/9j/4AAQSkZJRgABAQAAAQABAAD/2wCEAAkGBhQRERQQEBQSFRUVEhUYGRcYFRoaHBwYHRYYFxYVGhwYHygeFxojHBgWHy8gIycpLCwsGR4xNTEqNSYrLCkBCQoKDgwOGg8PGiskHyUpKjEyMC01MDUqNDUuLCksLi41MjAyKi8vMCk0KiwqLSwvKTIuLDQsLCwsKjEsLDUpL//AABEIAOEA4QMBIgACEQEDEQH/xAAcAAEAAgMBAQEAAAAAAAAAAAAAAQYDBAUHAgj/xABBEAACAgEDAgUBBgMGAwcFAAABAgMRAAQSIQUxBhMiQVFhBxQycYGRQqGxIzNSYsHwFRfRFlRkgpTT8SRTc5Ki/8QAGgEAAQUBAAAAAAAAAAAAAAAAAAECAwQFBv/EADURAAEDAwMCBQMDAwMFAAAAAAEAAhEDBCESMUEFURNhcYHwIpGhMrHBFCPxYtHhBhUkM1L/2gAMAwEAAhEDEQA/APaMYxmMpkxjGCExjGCExjGCFOMYxUJjGMEKcYxjkiYxjFQmTkZOOCFOMYx4SIMYGMcEinGMY8IU5ORk5IEiZORk5IEinGMY9ItbGMZjKZMYxghMYxghMYxghTjIZgBZ4GYo9YjGgwu67/0+f0xpe1pAJyUoBOyzYyCcnHpFOMZoa/qRjYKADxfOMq1mUW637IW7JIFBZiAALJJoAfJJ7Zi0mtjlXfE6SLdWjBhfxYOUnxhHNqNOUW3/ALRGaPgb1U2VF8fBr3rOJ4Q6umh1MrakPAsmnG1WSt7KxNmuFIAKi++78rZaXIujFMZ7cq422Y6gamrI4XrGTlA6R9qcXkIdUD57SFSigABSQUdixCotMOSfYnLRP4jRdbDoatpYJJQ18UrKAK97Bc3/AJfrmjUoPpmHBU3AjddjMc0wRSzdh+vvQAA7kmhWaUnXIjHNJG6SeSWVtp3U4AOw7bo8i/i8r/hnxkOoPJAyFKsgi7FEFfagRV2e5A4xzKTnAujA3StpucNQ2Vp0OuWVd6Gxdfr/ALrtn3q9WkSNLIwVEUszH2A7nKZ1/qur6edsaQeQeQ6xcg+4dQwAPw1Ue3HbKx1vxdq3hkQsjxyRsrAoooEfiUrVV9ScnZQ1OGcFApk7L1jp/UEnjWaI7kYWpoixdXTAHNjKF9kXUnfTPC5JEbei/YGyV/IHkfmcvuNqs8N5b2THCDCnJyMnECamTkZOSBIpxjGPSLWxjGYymTGMYITGMYITGMnBC1epITGwX9qux8ZWdFccv9o4Xu3J7AH1NR7AWP3GZfHfV9MsR087yI5AdCiMSrC9r3wO98XdXlEl1M8g+8PIGfyfLshT6aPe+C1ker6A98zLu2ZUqte50bD7Gcdlv2No51ElxgHuPtHcd+y2vEfjaTcI2fcFk3KygL2NA8UbA5Fj3zqxfaBJ9z1GoZ1MmxREm0cEmixrg1YJBPtlLj6ck1bWYsCL4PPPPNe/YWfjO51LSDR6V4JEDNKFVJFo1tYM4Jr3FDgc851VerbeAAI1HjE/O6kNp/fFFwxIjEHcT87LknVTqfPGrn8/bu3ebx2uq7bf5fTLXL47j+7nUScyrp1mMbeksL2kp7FdwI9N1ldHhVjo/vnmLVXsr+Hdt733+lZwD1ErJE+ojOqh0yufKcKFVWsABttt6iDRsCh24zmtFO7BE6tJ22yOM4ztuN91L1agx1LXSzpMHy7/AO+PNe4nrsGoEsMLCRotu7aCQpPIXd23ADlRyPfvnm/jKGaOWM6mSEpubywnpKihv3AqxIqgRZs1+m14B0ksYkUvNCFdn+7COPy9khJR0lrc61x3sFaPxlv6v0KFWj1U21nBVQW+SbG2zVknvV9ssU7pttdmpo1Q0bROZiJ7+U4xlc0w6TleUdXmRqWFT6gF22vO5ABYYUfSQt7uPpdno9Q8DaiKESRaiUyxwmNFU0FRvxxBmNhTubmxV9hnem8KRwwSLSsVkeRd6muaCKQpB4AA4Pz37ZV+uda1bxFZdvluVqgOSGDAqb3Xa5fqXr+o1WNs3hrWuhxcN/TnacY9VcewBpe4TjCvHhDqUsMEej/4c+miEZ9Tyo+6+7EDa1sb5A/YZ1unaUaZjJEgXdfNcEGuPy4BzQ8OrKIlbUMzMxDkMACt0Wj49gboe117Za9d1CNoyAbJHA+P+lZztS5fWdUPi6dPAJg/ff571DLPpXL+7vI/nlWba10m3mlX0HcQQLB7Xe5u1kmtL0uXq6+jTw6LTh7LFAZXZbFcBeAbv6juaOXTocRstfp7V8ng/wC/zz40PR5EmVy3pVdv4jyApUemuCeGPJ5vvY29F0y7e+3D3/qjB/n3TJhZvDvhyPRReVFZ+WPc/wDQcn9znVxjJ5JMlRkypycjJxwSJk5GfWSBImMYx6Ra2MnGY6mUYycYIUYycYITNHqctLw+1gbq+/0zQ8YdWm0sAngCHa4DhwT6TY4ojm6zzufxlM076naKdAuw3tBA4I7Wbs/rWWR02vdUHGjHuef47hVK15Tou0uV46zHqHiZ4Qm9gF3EgBQRRf8AMfFdzlOTwwfPXSGU7W05csB2a2TbXxZXjvz3vLh0rrxmgUB0Y7BuIJ4O2yO9g3mxpJ0W2exXfi+O/tznMeJ4NbwDvJnV/wDS3LO8q06Z8MYP78HnZcvpuu+5Qn78u7YQgZAGsfwuRxz7fPH1zg9e8TRzltPGQIZFvcVJIYNuAruOBt/83053/FvXRKG0+naMoVtmb3HehY49uSO/xlK0+oVRwvrvufj/AEzsemdGpvpl9YfUCSIxv38/eO4WLe3le3umOI0yQdvPtP3C+5J0jUwPI+0m6N0OLDV2PPuMzQdOIWRhGzxLGDIxAoBmCgci75/CD/TNLW9MDuzK6gDluboUTZs+5HYZva3WxLogkRDSvIAacmolAkJq/dhXN8A5YuLCk+nppDK7IXrxPi5aT/tn7KweHPF8KROs5dLkLDiwQAAQD2BsHv8APfOBrtVPqd0AlM0aSlo3ogkBW2UxAB5IsHkH5HbS6XrVdREVApST2rv359z3zJF0+aOB9bGoWLdtUqfUQbQEUeFDUT8n8so9NoUqVUio2HYiY9o5n4VUv6NIO8WnsT+fnmu30/xMTJK+umJO0KkWxlQ2RuK8bfoCxs8/IydZ1bTabUiVAshdaO07mUAAACzSEnuPf9M+IfB00SvPPGjI8akMtWrkqCpU8gG27cWPbtlV6r0xo5liAAZ+QpFAAn09/oDjq1pY1HuraiGlsEAwHCBxjbf13UFCkaoAZG/2Vy0vVXWWQx7VRzvoi/Ue54P5fTjLBpupBozI3oC3d9uBZYfTPMZNPPCm4SAhRZHsPoPnv9MuHWYTrNHp5YB5i7Vd4iQv4QRJHvUbwTtaMbKvfzxnK9QtaT3h1Mw0kCeRj8zCvXtFrGh5bJVr0HWCLEbDmj2/mL/32y06WTcitxyBdfPvnmnhXo0kCnzaB3MQoIbubB3fibggern0/FX6J0rTBIxRJ3U37gY7pTnNruosdqYB32WTdtbpDoglbmTkZOdOFmoMnAxkgSKckZGSMkCamMYxyFr4xjMdTJjGMEJjPiWZUFswUfJIH6c4MlruWm4sc8Hjjn4PzghU/wC06GL7ukkm/wAzfsjAahuPJJBsGgCfnsL5zzSeVgm1uAvPb2/2ct/jXxJFrNKqhWTURagXG34kIVwzWO4BFX7e9ZS9V1B3Bj2gNYUkGxyaABHFHt9c17C9rsHhU26vXif47q3W6BSqNFWuS0zkd48/MbfyvR+kabbpIXSNU3xBvTzuP+MmzZIo/S6z60rMQ2+9tHvf6/XtnK0vjaMwQ6WKFx5emAMhPCsEqlH8Y3irJHvV5w9f46kaTagCrRU9zdkerldw4vjObuegXtzdPeAIcZknI/f2381cty2lRDIwMD5+64+rib7wwj37N522D+Df7gc7bzZ1MgkmWDaAESmoBQR+LiuWNt3J7flnV0XX40aOQ6fzAqOrhjwzEnYbrigQKI9s7fWfBC6ibT63QGPyjQkCm6q7ZQe/+EjuKHHfOq6lUrUaIGRg59j25Kgs7ywrVSHZjMkds+qrGq6QzRN5ScAUTz278kd/Y85reG0iLBJrokjkg87SHqhYXbwTddvccXLqvVtQmpSGGDdFtBd6NBSaJDfhXb3575UtS8MCmEryxO6TuxUjb3+ByaFXu9+My+h1qlem9rhEgQRk5n9o7cq7We6uA4gNHr/HdWXqvh5dRHMjQxQeUP7KW15VfUb7bVNVyf4vpn34f8SadI10hjKRUSjyvu9rO7ivx3VUAM1+neIYIGj1MkLk+X5arGaXZtG7ejsVJYkHirKk5XNF1RELFot4NivMIO0ggpYFUbBJq7UVWDKFClSqUq8lx2icGAOS48TvGTAVQ9N6jXLBT/8AWCJyPeJXpk3WWE0WisESRM4YfA5UWO4NN+wygeNtQia5Z42DLsVJCtEBhYIB+ar+efGm048oPuYEKQvqbgeu1HvRtrA70frmtq9BL5SxGNkDKGWyKZSfxci6NXYzOsLanUqlsnaMyVs07NlqTUYZIERtO8nPtgLDrOtoUIQksy0BtuieKP1/fPR/A/hd49FGHO1juYg9wSbr6VwPzvKF4W6UwlUsdhYjaaFg/wBQe375dZ/tAWHTyrCyvLGdgVwQwcttsrxuANnjJbrpzRVbbulwO8TucCTGBv7qj1G6dVY1rRHK5HiLq851B0GlNPKjxnekkWx1O/esjLtcFVIoWexHBOWvwH4tbWiQy2rl2KxrDII40U7QomK7JWPckNXwODlD8V9Q0+sUO5aSV4hS36YS1MzAVRc/h5N0B297N9nPXY43bSbfKDuzohb0BmN+XEpFoCOa3VYNAWct9P6fUp25cGEAd98EyfTbjiZMyucq3LRU0PP1L0TJyMkZME5SMYxkgQpyRkZIyQJqYxjHIWvjFYrMhTJkO4AJJAAFkn2Hzk1nN8RatItNJLKwVYwJCT2Owh9v1vbXHPOKBJSLj+KvEEKPpo3b0TGYM6MPQqqu57HwWUH/ACls6+s6ZIYBFppjCw/jKByRzd38k3Yzz7qAg1Omh1ujlaVUZxIXILxlwm0OB2optJ99wPIzV6F9qiQad9K8ck8om8qGJCRcZVQBvrimLqALPYdheSFpP0jhOY7S4O/5/BWMK0k8ybzqHLFTKq8EhTZ9XpHAI5718Zw4H8nUMJbZlamsMDywHPO0LyGsjvVfI9G+8iNFCoVBAIQ0K4qjXFjtmDWwefBMqKoeRCpvizQqyBz7V+QzDset/wBNWLnM+h2NxO+8xtHH5XSXBNcAgRt8jAH2wqX0jSLrdV5SyGFnUlK3UWUEiMndQFAkEL7dhlh6h9nLpICAHJjZi9sF3Ajgnkg9qIHYnjjKjJ0d9PIkltDID6XQ+oEcHsaJHwcunQvHjmN4dZLvJG0OIttiiCfRyCfyzr6lzXq0jXtwS2DEZJzGI7bweyxbuuy0q+C57Sf2xPOPtK1f+w7ejdMgRyxcL/BQFfird3Px2zbj8b6kCtPCjwaa1dlHDqBQb/JYG6lvv8ZZOiaiOTejgMmxCr2SGU+khiQBu3LyATw3NXWVSTwjqULpBIFgmZtw4UBeaFE2ePT6T/LOcq9Uurhg8ZzfIdo3nmY2UvSbeypOeagEmN5jz25jbz2Wl4h8WCRYPuxO+T+zkgdH8sM17JFm20GU1a2bHHcZwtZ05ZHb1AMm3zKUgDi2JPbd249h3y4dT8IoujU6knyYYnO0cI0zAqs7Aep2FqFHa/zrOV0hdNB07VMjyJINABNDIvpeYoI01CXdMXJWwedwsA5odOvGUhFIR5RHv7+nbKUnSXmm0mnq9guC2pXy4xGwZSoJAFWL7kdxdH+vxnW8T+INPqFRdPEUMbGztVfTtHp4783/APr9cqnSdPEIBu3+e0oYWVVPKAqtxN7ibNgHtX5dbXdGEcavuB3Dj1Kvdi1kk0SFIAA49+w5v1Oltuntr1XEO47efrj91o0eohopnRls7HeR87q3dM8FUdM0mySF4ZGdkJ23zsFjksN4o/5T8ZZeh9IOlj2kh43JCFgCyobuMn3F2fbuc0en+OYl0IYaeWJYwqKHPDACrRq9ZFC+B3x4c8SpqE3gUy0Nu496O417Dt898xb62uKE1W4a3c/JnHbuqVe6ubofVt29zn8xPZdyeRNJp9mmjWRlsqrMB6ru2ajR/wCnt3zyzVu0mseTVxrE7MjMqqNu6/QwO8ncT8XfNjucu2u1jK1Dji7/APnONJ4UWZZZwWeeUExknhWsFNoHfgBbN8HI+l9d0vJuYDXQBEkyfxHPdK61LG69yqjqmCuVhBZWHA2Dtdlg1k7rFE0PccDOp4c8SnQasSzxsYyuxm71dHcD71XYEXznJ0OhMczxzBkkjc9yO4NMvwf0+ct/h7TRSSMrqkjqm5EYAiwR6uboix7fxHNm/wCrOafDp/p5xn4VL/2u3DTc1my6OD8yF6tHIGAZSCCAQR7g8g595yfD00rRDzgFbaLANgH4HyM62Q0KgqsDwN1hOEGFOMYywExTkjIGTkgSJjGMchYMYxmSpUzj9X6dK8ivEVH4RZriixYcg8Na3XJ2Afl2MYoMIVL8XfZbpdaC0arBL7sigBvo4HBP1q/zzS8G/ZJFo5fPmYTOL232BIrdyBzyf637Z6DjHFxIg7IVS1/TCeWVlAPB/wBPrnJ61q100DgOEkMbMl8k1xYFGxYrtx3zH1jreoGpdSxUK5XbYYBWMXmDzNm0V6eSDs3/AJZxvGukkg1EXnTvOzgusRBJjH+FfLIU2QVsKBSkkfOTY9DpVq+lzzpGYjfntELdqOqUWs1Rn584Vbm6hK+0S7mINWfqA3f3NUca/XPC0LIhVo2U7mW4iCyj+0PsASOe4PbI6x1JJGBUBaFcXxxdiiFong8Xx7+2smoMm0SWwQ7hfI3cUWB/FQBoGxznd1NFO2cxgAGZAjlZj+mf1dw15nUYA3jz74jttkra3amGYaEazekYADQtQogu11yW9RFWf+m9DqpNEySxySMm9d8bNYYHuaP8X9M5Wn6E6RLKorb2cV7E813I571m+NLP5K68GLULp5UaSAWGVQeJGFcqaNkXV38gccaYqO0gg8HAyefvuulZQZa2n90DzjOTwfMbL1Tq+jbUadtKxAFKQwHI2sGU88cED9s8o8TaCzBAk6vJqG2sdmxUQOoWxZPLeon4QZZvFXitNVGmp0yuBsPqNd+CykXxtNg0ffK10vXNJuVu2080OLJPJJuvYDNSz6Q5tPWXnynj5hYtMObS8PUfqzGPmf8AKu/UfDT6iKLS6V4ESCt+4/gAUFBtomjy3NA1ycpOo0LGWXThy+3gNuBDXJu3t88Me3I/fM2skkBd2e/O/ER/FyG5H5gHMk3UYll3aZCiBFtWckk2Ax71fNAfHOWHW13063DaR1YOf9WCSZ9wPLfKp9Gr0ryq6m7BEwMQcxvO+2ys/ReqPrBHpNY8McEMS+ZudQ0hApeW5HFE18G+4quarVCP06dpEh9MsVrtL1arIAOwPqIv2Pvnzoo1n1SLO3oQJLLsDMQnls4jPsm+hf8AIjMGoll1v9szCJSAI40QAKi8IOOWAHHOQWl//TyawmePNafUOmOuopW79IET255mSZ3mIj0XUbqU3lhXMcomhbbTqXQ1Xqrm/faf0PBGdDw/1iZJIYA6RLEo3sWXc6huEXd23AAfNWeMquk17KdojAeOw7At6gSArML2ir9qu86Om1kLSg6pd6FT2Leg2asDuaAuvkfXMx1hUrPdVoUvpyRHBjjzztyrVe5trOgKFd4mAONU7TpmPv6nK9E6vpI9VGU1CF4ywZe49Q5sMO3uOPbNbpn2Z6MTfeCrtRBEbOSoI9zfqbn2JrjNjS9URtGogi2oqWAB7AmqUc8nn9c0vA3i5tTO8JQgKGo0TXagT7Dg8n5GMsaNZz3Hdrd5xB5EcwsOnUqhh8Jx0q9AZOMnNgKkmMYx4SKcnIyceEiYxjHIWDGMZlqVMYxghcrrXVDEPT8c8fPAr+eR0TqhlFN8ccfHBs/tm7rdAsopr4uv1+R75Gh6esQ9N8gX+nwPbMvwbn+q1z9HriI2j15/wrWul4OmPqWZoFLBiBYDAGuQDW4frQ/bNPqsAWOWeONGmEDhTtBY0rFUvvV+31zD17rw0gR2QsjNtJUi1P8ACdvdgTwa7cd7zQ8KeKG1W2N0IdIgZXJAG8nhUXu1gEk8AfrmnqAMTlDbeqafjR9I+fPUd15L0fQRtCCVDFu5I+vb6fpmvoyux0CkkSnY3+WjuBFc/wAPN8c/OerdR+yvRyyGRfNiDG2SNwFPN9iDt59hxlF6n0c6OaZYFkaKIhS7LxzXcjj8RrNDpNuHVyXmR2Kn611j/wAXTbyHHnaBz99vRacWsldBpoxuvgAC2rvQyNPq30zkqWjkB2stVY4JRhxYJAtTnfj00GkgTVMrM5UH1Xw1XYWuKPGbUkEOtT724c1EV2iuwtgDQtjZ4544qsgp39ta1X1mUj4JOmYH6pjGSYPdV6tO7vbVjKz4IJJI5nOdtuPTuqnoptNDOiudumnKPIoP9xJyjLtIIKhgG+QlDuovH1vWfdNW+kKLSCmYCydw3ggj+EhlP65j6wEdnVPwkkEcHndbcbbB3C7vkV7cDXdNk0ck4atirbA/hVNkZ5HqAUAfplu5uRbu0Uz7fn+VsW3T61WnMww+k87b/lZZNSpkSJH8wFgoNMoFiyaYAgf1zIehSmXkE36vqRf5d65/LMyyJJOGW2KgUY7sMSAhJ7D1FQPrQ751tZ1iUwxwvDJHqYmALneCYwC43bze8sCb7Edu9ZZd1B/9OKtSM8e3yVUtelUre4NOgD6k7efGBO+6t3hXpdxEIb3rTXQAAsbfrfOUbrnRJunnYjxsjMwUH8a882OxA7Xf6Z3+seLNQYp59GjRxxAXISqHfwVFPwwJoFKJIYdiRnE0Onl1hmgjP3oovmI3EO1pJWec7JDvkp90YN7VqqvOUax9V5qunJMjcRxEDBEjeCcqa3rvtruKuA6J2xO0+nPkubo+jyeWZzRskn5+Ca+O+N67Kr1X3+mdL/hmsSQaDYwdhYT0/hI3H1dtve+a7jLv4N8DbFjn1UZSaN5DtsEEEAKWAJFj1VX650XSr40GuZUHJiP5VP8A6m6b472121BwAJ4nBA7bznJWb7OOn3pfNaVpFe1EZHpSiQV55/oOe2T4z1cXT4C2mURzyMNjKosAbd55FBaUCvk5boNOqCkVVF3SgAX7nj3ymfaX4fknVJYlLbByoFmuea/X+X1ytdVSS57Rufm3zlQdIpsbWp06p+nnsf8Aj/C63TPGenaNA8yl/LTeQrbdxUFuQNo5+vGbWr6yr7Rp5oj6vUFdS23/ACryT+VfGUjwx0BdRGvlyxI4sPHR3oQfi7I97+vzlq8I9OSHdSNvYG5H/EdpFrVelQWHA9wb7WatKpWeYcABweVfura3olxYSSOD/gY7RP8AKscDEqpYU20WPrXOfeMZfCxCpycjJx4TUxjGOQsGMmsVmapFGMmsYIUYzV1nV4YSqzSxRs34Q7qpP5AnnNsYJSCMqueJ/Cv3pkZBEjA+qUrb7QPSi+xsnkk8D5vOd4T8JsjpqNSkTM0YamX1xSA8BfYij9CCBl0xjPDbq1RlXG31VtLwgcfn7/NvVMx6jTh1KN2Ir/d5lxjy2RBVJUjrHTg9xmmpj39/bNeDT+RE5AHCkhR9ATWXefQo4IIHPuAL/O80tf0GJ4TG26hzuB9Vj+v5HjOfb0qvIol/9uZjPfaJ/K1W3zdOkryHqOuh84uwpmYMRVgEeqwK7HixzZv5zN4u6+2p2BlVQoYjv/FXBv4r+ea/UPCcrSIdrL5ppQVNk17bu/qIFD5ywazwWH6XqvMjkWeFS6Xur0Lv4v8AFdMOb9s667sbXSx7R9TdvJaLb00HeI8Tp/Tn2WL7OtZHPpn0GoLws82+MxNtLDaGrcoN0QT6uOR8ZxpuqQw6iRIWeRedrOQWYDu1gXtLVX0N5yPB/X0Or0scyjZ56BiQCOfSCRVfi2/kOctHT+ix67r+tjcUkaUAtCvLMCAD2ANMP1yC9tqDwBTJIj8rK6b1CrTLxdDDjx65Pr2/ZdDwz4eSbUyQ6k6iGZCJFRWCBlBB3AgcsDzuB54I7HPSND0mKEARoooyEHuR5jmSSieaLG6/L4zJqCi077bFgEjkX3A9xeRpuoJJwp5+D3ysx1OkRT1Ce3KivLp1y4OIiBtx7LY2++MZh10jLG7ILYKSBYHNfJ4/fLQCpASYWbJyg+BvEmrn1MiTg7PUeaH+HkcfFekV+K8vOpnCIXPsPmr+mSVm+DOs7CVJUpOY7Sqxr+kQ6vVRyvGVeOUeoHmQDd6W4/hIBP0se4y0Q6ZUsqACe59+Ows+30zkaPr6vIRtUWQL7EDtyffO5lO1uKVcF1MzntCnuXVBpY6QAMCUyRkZOXgqSZORk44JExjGOQsWMYzPhSJjGMIQvMfGPhfUvrJZUgadJggUgr6aQKY23EbRYLX25+cvvh3QvBpYIZW3PHEisfqBVD5A7X9M6GTjQwAk91brXb6tNtMgQ1M43ibxGNHGJCFY3+EtRqjZHzzQ/XOznH8SeHV1kYjO1TfLbbO2jajkEXx75NTDdQ17KClp1DXsuF4P8e/enEUmwH1WxO0k36FA7X/vvl1yn+EvAY0j+axUm3BWt3v6WDHsa+nY5cKyW48PX/b2T6+jV9H42UZzOt9RbT7ZiahX+8IQsa7A8cgXXPYc3mLUU8rrIxQDsL/Y/wCuE0rajTtGWYW34r5I9x/PMqjeCpW8OO/43kceUqEjCrniX7S9NEImVd7ieOt6NwrErI6kcFlUn0ki/wBMsv8AwiRpWdtS7Qvu/sdiVtZSNu7vXN3V/JyoQeCV10v/ANSYokglJEEAf1C/Q8jvxyFBCqvFm+TQ9GVQBQ7AZoEbAoa8jZfkvUQGN2j7FHZf1Ukf1GeofYzrGn6hrNRJW54tzfm0oY/0yi+NoNnUdYv/AImU/u5b/XLl9haBtRqkPvp14+m/n+oxylOy9X6hqEloROjlW5QMDfpDdr54IPHs2NKpeUSBCigV+f0/38Zxdbo9H0qtVI0l8hFsEngWAOL5BayRW74oZYuh9SOo08c7LsLqGK7g1fSx9K49rrM82eup4rjGQY9Ns7j0TKrqQdopmccreycw6nVJGu+Rgq2BZNDngZrdL67DqP7pwTRJHuADts/HOaYaYlM0uI1AYW8qAXQAs2fqaAs/JoAfpmPV6bzEK8c9j8H2OZsY17A9pa7YpASDIXB0XhrZIWNVY+tjv+md7IZgBZ4A98oWq+04rK22HdGu5C3mLtMm8BHEgsCPYCSavkfBxll09lEEUR6yfspXvqVzJyr9k5i02oWRQ8bKysLDKQQR8gjgjMuWVAgycDGOCRMYxioWLGTispQnqMZNYrCEKMZNYrCEKMZNYwQoycr3i7xX9yQUhdnV1Tb6j5u24VZB6yrt6dwujV1d5m8L+J11qM6qVCkL6uCWAqSkPqVVa1tqJIPHuVhC6k+iR+WUE/PvmVIwooAAfAz6xjBTaHFwAkoXOk1KKWCrVmmZRXJ7Gx79++fPS+hiBi4m1MlrVSTFx+dH3+uZ5OmgtdkWbI9r9sxtqphMIxADDX975o44/wAFX34xtu2uS7xIjjZI4gL89faQtdU1f/5Qf3RTmb7L+sfdupwEmllJhb8n4X/+wmav2gSbup6w/wDiGH7Uv+mcCOQqQymmUgg/BBsH98nViJC/Q/2j9NimjjZyS8LiTyl/E8e5VkCj/FXI/IjNXwx0SWKWWPTzbYq5BiIux3Hq/s3F1ZF2DY4oWnpUseqhg1e0EvEjg/FgNX1o/PY5R/EXUtauvKx+aFDKFCAshQmP7wS5j3JS+SfQkm0u9HvtXSJlU9H1Eq19f6BJNo/u6yMX4FlqDc/x3yQBz+gzjfZ94Pm0jM8pIB3UA1chtvqX3BHIN5eIyaG4AGhYBsX7gEgWP0GfWTtquDCzhWW1i1mgJjGMjUKhlsUeQco+p+zBWlLCZljcyOyqqqFfcDEEXbt2qLu7JoZecnJWVHM/SnBxbsvmNNoAFcADgV/L2z6xjGpqnGMY4JExjGKhY8YxlWE9MYxhCExjGEITGTjCEKr+MfB33wCSIrHNGrsjqiiQyBT5IMpG5Yw3JA78cgWDm8J+EF0W82ru53GRkXzbajKrSj1SKXthfIuuaFWKsYsJFp9W1MkcMkkMfmyKpKx3W4/F5RV8a9RvjS7m4/s/u06n243k0PzIrPRsYxzCdjCtUazKYIcwO9ZWpPqJBEHWLdJtU+XvUUT3Xd24+fpmLo+ukmTfLEIrqqkWQEEA7rXsM1/FnTpZ9M8cBpyRXb5HuT6a739K98qfToZ+m9L1c2oJDCIlAa/ERsS/cHcVFHLAYNGqc9lGGAsLpz2XivW9Z52pnm/+5PK/6M7Ef1zTyAMnIE9foD7HeqiTpaqxA8iSSMknsL8xb+lPX6Zb9J1SCZqilhkYC/S6sQD78Hsa/lnln2CaqxrIDyP7J6/Perf0XPV9N06KMkxxxoT3Koq/0GSDZV3YKarWhKFEk9gMyaecOu4dsxarR7yCCVI7EZk02nCLtGV2+N4xmNHHz7/hJiFlxjJy2kUZOMYqEwMZOKkTGMYqExjGKhfNYrGMghOSsVjGEISsVjGEISsVjGLCExjGEITNSbRszbhIQOOOePy5rn6g5t5xvEmu1MSA6SJZWvsb+D7Cq9ubxjqLasNd+8JzAXGAuzle8b+FW6jpxphN5K+YrMdm/cFul/EKF0f0GaHhXrPUJWA1UAVPV6iCp4Pv7cc8UL+cuGTPYWmClew0zC8j/wCQI/76f/Tj/wBzH/IEf99P/px/7meq63WpEpeQgAfUcn4F9z9Mrf8AzP0HfzW2V/eeW+3fu2+V2vzPeq7e+M0hJqctTwH9mv8AwyWSUagy+ZGEry9lUwa73m8u2YNFrUmUPGQQfqLH0Ndj9M0+l9DMDs51Gpl3CtsjhgObsChz7flixGECCCScrp4rDNQs8AZWupfaJo4G2s5J3V6Rf/mB7Efkce1hdgBI1jnbBWbGczpHiODVWYHDfnwT9QDyR+mdPAgjBSOaWmCmMZOCamMYxUJjGMVCYxjBC+cZOMZCVRjJxhCFGMnGEITFZOMWEKKxWTjCEKKxWTjCEKMZOMISL4kjDAqwsEEEH3B7g5zv+zGl3b/u8G7y/L/u1/Bu3baqqvntnUxghfEcYUBVAAAAAHYAdgM+snGEIUVnM1nhjTSktJDGxLBia5v8+/6Z1MY4SNk4OLditbR9NjhBESKgPcKKH7DjNnGMRISTkpjGMEiYxjFQmMYwQmMYwQmMYwQmMYwQmMYwQmMYwQmMYwQmMYwQmMYwQmMYwQmMYwQmMYwQmMYwQmMYwQmMYwQmMYwQmMYwQv/Z"/>
          <p:cNvSpPr>
            <a:spLocks noChangeAspect="1" noChangeArrowheads="1"/>
          </p:cNvSpPr>
          <p:nvPr/>
        </p:nvSpPr>
        <p:spPr bwMode="auto">
          <a:xfrm>
            <a:off x="6350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1053891"/>
            <a:ext cx="4574740" cy="4247317"/>
          </a:xfrm>
          <a:prstGeom prst="rect">
            <a:avLst/>
          </a:prstGeom>
          <a:noFill/>
        </p:spPr>
        <p:txBody>
          <a:bodyPr wrap="square" rtlCol="0">
            <a:spAutoFit/>
          </a:bodyPr>
          <a:lstStyle/>
          <a:p>
            <a:pPr>
              <a:spcBef>
                <a:spcPct val="50000"/>
              </a:spcBef>
            </a:pPr>
            <a:r>
              <a:rPr lang="en-GB" b="1" dirty="0" smtClean="0"/>
              <a:t>Knowledge: </a:t>
            </a:r>
            <a:r>
              <a:rPr lang="en-GB" dirty="0" smtClean="0"/>
              <a:t>Arrange, Define, Describe, List, 	     Match, Memorise, Name, Order, 	     Quote, Recognise, Recall, Repeat 	     Reproduce, Restate, Retain.</a:t>
            </a:r>
          </a:p>
          <a:p>
            <a:pPr>
              <a:spcBef>
                <a:spcPct val="50000"/>
              </a:spcBef>
            </a:pPr>
            <a:r>
              <a:rPr lang="en-GB" b="1" dirty="0" smtClean="0"/>
              <a:t>Comprehension: </a:t>
            </a:r>
            <a:r>
              <a:rPr lang="en-GB" dirty="0" smtClean="0"/>
              <a:t>Characterise, Classify, 		Complete, Describe, Discuss, 	Establish, explain, Express, Identify, 	Illustrate, Recognise, Report, Relate,	Sort, Translate.</a:t>
            </a:r>
            <a:endParaRPr lang="en-GB" dirty="0"/>
          </a:p>
          <a:p>
            <a:pPr>
              <a:spcBef>
                <a:spcPct val="50000"/>
              </a:spcBef>
            </a:pPr>
            <a:r>
              <a:rPr lang="en-GB" b="1" dirty="0" smtClean="0"/>
              <a:t>Application: </a:t>
            </a:r>
            <a:r>
              <a:rPr lang="en-GB" dirty="0" smtClean="0"/>
              <a:t>Apply, Calculate, Choose, 		Demonstrate, Dramatise, Employ, 	Implement, Interpret, Operate, 	Perform, Practise, Role-Play, Sketch, 	Solve, Suggest. </a:t>
            </a:r>
            <a:endParaRPr lang="en-GB" b="1" dirty="0" smtClean="0"/>
          </a:p>
        </p:txBody>
      </p:sp>
      <p:sp>
        <p:nvSpPr>
          <p:cNvPr id="6" name="Rectangle 5"/>
          <p:cNvSpPr/>
          <p:nvPr/>
        </p:nvSpPr>
        <p:spPr>
          <a:xfrm>
            <a:off x="6263944" y="4991760"/>
            <a:ext cx="2772552" cy="174960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dirty="0" smtClean="0"/>
              <a:t>Use BLOOM to inform questioning and differentiate the level of challenge posed by your questions.</a:t>
            </a:r>
            <a:endParaRPr lang="en-GB" sz="2000" dirty="0"/>
          </a:p>
        </p:txBody>
      </p:sp>
    </p:spTree>
    <p:extLst>
      <p:ext uri="{BB962C8B-B14F-4D97-AF65-F5344CB8AC3E}">
        <p14:creationId xmlns:p14="http://schemas.microsoft.com/office/powerpoint/2010/main" val="286764939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157192"/>
            <a:ext cx="8496944" cy="1024136"/>
          </a:xfrm>
        </p:spPr>
        <p:txBody>
          <a:bodyPr>
            <a:normAutofit/>
          </a:bodyPr>
          <a:lstStyle/>
          <a:p>
            <a:r>
              <a:rPr lang="en-GB" dirty="0" smtClean="0"/>
              <a:t>Key Word Activities</a:t>
            </a:r>
            <a:endParaRPr lang="en-GB" dirty="0"/>
          </a:p>
        </p:txBody>
      </p:sp>
      <p:sp>
        <p:nvSpPr>
          <p:cNvPr id="3" name="Content Placeholder 2"/>
          <p:cNvSpPr>
            <a:spLocks noGrp="1"/>
          </p:cNvSpPr>
          <p:nvPr>
            <p:ph idx="1"/>
          </p:nvPr>
        </p:nvSpPr>
        <p:spPr>
          <a:xfrm>
            <a:off x="251520" y="476672"/>
            <a:ext cx="8424936" cy="4680520"/>
          </a:xfrm>
        </p:spPr>
        <p:style>
          <a:lnRef idx="2">
            <a:schemeClr val="accent1"/>
          </a:lnRef>
          <a:fillRef idx="1">
            <a:schemeClr val="lt1"/>
          </a:fillRef>
          <a:effectRef idx="0">
            <a:schemeClr val="accent1"/>
          </a:effectRef>
          <a:fontRef idx="minor">
            <a:schemeClr val="dk1"/>
          </a:fontRef>
        </p:style>
        <p:txBody>
          <a:bodyPr>
            <a:noAutofit/>
          </a:bodyPr>
          <a:lstStyle/>
          <a:p>
            <a:r>
              <a:rPr lang="en-GB" sz="2800" b="1" dirty="0" smtClean="0">
                <a:solidFill>
                  <a:schemeClr val="accent5"/>
                </a:solidFill>
              </a:rPr>
              <a:t>Lower </a:t>
            </a:r>
            <a:r>
              <a:rPr lang="en-GB" sz="2800" b="1" dirty="0" err="1" smtClean="0">
                <a:solidFill>
                  <a:schemeClr val="accent5"/>
                </a:solidFill>
              </a:rPr>
              <a:t>attainers</a:t>
            </a:r>
            <a:r>
              <a:rPr lang="en-GB" sz="2800" b="1" dirty="0" smtClean="0">
                <a:solidFill>
                  <a:schemeClr val="accent5"/>
                </a:solidFill>
              </a:rPr>
              <a:t>:</a:t>
            </a:r>
          </a:p>
          <a:p>
            <a:pPr lvl="1"/>
            <a:r>
              <a:rPr lang="en-GB" sz="2400" b="1" dirty="0" err="1" smtClean="0">
                <a:solidFill>
                  <a:schemeClr val="accent5"/>
                </a:solidFill>
              </a:rPr>
              <a:t>Wordsearch</a:t>
            </a:r>
            <a:r>
              <a:rPr lang="en-GB" sz="2400" b="1" dirty="0" smtClean="0">
                <a:solidFill>
                  <a:schemeClr val="accent5"/>
                </a:solidFill>
              </a:rPr>
              <a:t> activities (with key words for the topic in)</a:t>
            </a:r>
          </a:p>
          <a:p>
            <a:pPr lvl="1"/>
            <a:r>
              <a:rPr lang="en-GB" sz="2400" b="1" dirty="0" smtClean="0">
                <a:solidFill>
                  <a:schemeClr val="accent5"/>
                </a:solidFill>
              </a:rPr>
              <a:t>Use to establish a word bank for the lesson.</a:t>
            </a:r>
          </a:p>
          <a:p>
            <a:pPr lvl="1"/>
            <a:r>
              <a:rPr lang="en-GB" sz="2400" b="1" dirty="0" smtClean="0">
                <a:solidFill>
                  <a:schemeClr val="accent5"/>
                </a:solidFill>
              </a:rPr>
              <a:t>Also good for weaker spellers and vocabulary.</a:t>
            </a:r>
            <a:endParaRPr lang="en-GB" sz="2400" b="1" dirty="0" smtClean="0"/>
          </a:p>
          <a:p>
            <a:r>
              <a:rPr lang="en-GB" sz="2800" b="1" dirty="0" smtClean="0">
                <a:solidFill>
                  <a:schemeClr val="accent3"/>
                </a:solidFill>
              </a:rPr>
              <a:t>Middle </a:t>
            </a:r>
            <a:r>
              <a:rPr lang="en-GB" sz="2800" b="1" dirty="0" err="1" smtClean="0">
                <a:solidFill>
                  <a:schemeClr val="accent3"/>
                </a:solidFill>
              </a:rPr>
              <a:t>attainers</a:t>
            </a:r>
            <a:r>
              <a:rPr lang="en-GB" sz="2800" b="1" dirty="0" smtClean="0">
                <a:solidFill>
                  <a:schemeClr val="accent3"/>
                </a:solidFill>
              </a:rPr>
              <a:t>: </a:t>
            </a:r>
          </a:p>
          <a:p>
            <a:pPr lvl="1"/>
            <a:r>
              <a:rPr lang="en-GB" sz="2400" b="1" dirty="0" smtClean="0">
                <a:solidFill>
                  <a:schemeClr val="accent3"/>
                </a:solidFill>
              </a:rPr>
              <a:t>Crossword activities (clues or definitions for key words for the topic)</a:t>
            </a:r>
            <a:endParaRPr lang="en-GB" sz="2400" b="1" dirty="0" smtClean="0"/>
          </a:p>
          <a:p>
            <a:r>
              <a:rPr lang="en-GB" sz="2800" b="1" dirty="0" smtClean="0">
                <a:solidFill>
                  <a:schemeClr val="accent1"/>
                </a:solidFill>
              </a:rPr>
              <a:t>Higher </a:t>
            </a:r>
            <a:r>
              <a:rPr lang="en-GB" sz="2800" b="1" dirty="0" err="1">
                <a:solidFill>
                  <a:schemeClr val="accent1"/>
                </a:solidFill>
              </a:rPr>
              <a:t>a</a:t>
            </a:r>
            <a:r>
              <a:rPr lang="en-GB" sz="2800" b="1" dirty="0" err="1" smtClean="0">
                <a:solidFill>
                  <a:schemeClr val="accent1"/>
                </a:solidFill>
              </a:rPr>
              <a:t>ttainers</a:t>
            </a:r>
            <a:r>
              <a:rPr lang="en-GB" sz="2800" b="1" dirty="0" smtClean="0">
                <a:solidFill>
                  <a:schemeClr val="accent1"/>
                </a:solidFill>
              </a:rPr>
              <a:t>:</a:t>
            </a:r>
          </a:p>
          <a:p>
            <a:pPr lvl="1"/>
            <a:r>
              <a:rPr lang="en-GB" sz="2400" b="1" dirty="0" smtClean="0">
                <a:solidFill>
                  <a:schemeClr val="accent1"/>
                </a:solidFill>
              </a:rPr>
              <a:t>Devise their own crossword clues for key words in the topic.</a:t>
            </a:r>
            <a:endParaRPr lang="en-GB" sz="2400" b="1" dirty="0">
              <a:solidFill>
                <a:schemeClr val="accent1"/>
              </a:solidFill>
            </a:endParaRPr>
          </a:p>
        </p:txBody>
      </p:sp>
    </p:spTree>
    <p:extLst>
      <p:ext uri="{BB962C8B-B14F-4D97-AF65-F5344CB8AC3E}">
        <p14:creationId xmlns:p14="http://schemas.microsoft.com/office/powerpoint/2010/main" val="163062276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229200"/>
            <a:ext cx="8496944" cy="1024136"/>
          </a:xfrm>
        </p:spPr>
        <p:txBody>
          <a:bodyPr>
            <a:normAutofit/>
          </a:bodyPr>
          <a:lstStyle/>
          <a:p>
            <a:r>
              <a:rPr lang="en-GB" dirty="0" smtClean="0"/>
              <a:t>Key Word Activities</a:t>
            </a:r>
            <a:endParaRPr lang="en-GB" dirty="0"/>
          </a:p>
        </p:txBody>
      </p:sp>
      <p:sp>
        <p:nvSpPr>
          <p:cNvPr id="3" name="Content Placeholder 2"/>
          <p:cNvSpPr>
            <a:spLocks noGrp="1"/>
          </p:cNvSpPr>
          <p:nvPr>
            <p:ph idx="1"/>
          </p:nvPr>
        </p:nvSpPr>
        <p:spPr>
          <a:xfrm>
            <a:off x="323528" y="476672"/>
            <a:ext cx="8496944" cy="4752528"/>
          </a:xfrm>
        </p:spPr>
        <p:style>
          <a:lnRef idx="2">
            <a:schemeClr val="accent1"/>
          </a:lnRef>
          <a:fillRef idx="1">
            <a:schemeClr val="lt1"/>
          </a:fillRef>
          <a:effectRef idx="0">
            <a:schemeClr val="accent1"/>
          </a:effectRef>
          <a:fontRef idx="minor">
            <a:schemeClr val="dk1"/>
          </a:fontRef>
        </p:style>
        <p:txBody>
          <a:bodyPr>
            <a:noAutofit/>
          </a:bodyPr>
          <a:lstStyle/>
          <a:p>
            <a:r>
              <a:rPr lang="en-GB" sz="3200" b="1" dirty="0" smtClean="0">
                <a:solidFill>
                  <a:schemeClr val="accent5"/>
                </a:solidFill>
              </a:rPr>
              <a:t>Match up the key word to the definition.</a:t>
            </a:r>
          </a:p>
          <a:p>
            <a:pPr lvl="1"/>
            <a:r>
              <a:rPr lang="en-GB" sz="2400" b="1" dirty="0" smtClean="0">
                <a:solidFill>
                  <a:schemeClr val="accent5"/>
                </a:solidFill>
              </a:rPr>
              <a:t>Poetic devices: Alliteration – When a consonant sound is repeated in a poem.</a:t>
            </a:r>
          </a:p>
          <a:p>
            <a:r>
              <a:rPr lang="en-GB" sz="3200" b="1" dirty="0" smtClean="0">
                <a:solidFill>
                  <a:schemeClr val="accent3"/>
                </a:solidFill>
              </a:rPr>
              <a:t>Create an example of the key word in action.</a:t>
            </a:r>
          </a:p>
          <a:p>
            <a:pPr lvl="1"/>
            <a:r>
              <a:rPr lang="en-GB" sz="2400" b="1" dirty="0" smtClean="0">
                <a:solidFill>
                  <a:schemeClr val="accent3"/>
                </a:solidFill>
              </a:rPr>
              <a:t>The tortoise tiptoed to the toilet.</a:t>
            </a:r>
          </a:p>
          <a:p>
            <a:r>
              <a:rPr lang="en-GB" sz="3200" b="1" dirty="0" smtClean="0">
                <a:solidFill>
                  <a:schemeClr val="accent1"/>
                </a:solidFill>
              </a:rPr>
              <a:t>Link the key word to the wider world of learning.</a:t>
            </a:r>
          </a:p>
          <a:p>
            <a:pPr lvl="1"/>
            <a:r>
              <a:rPr lang="en-GB" sz="2400" b="1" dirty="0" smtClean="0">
                <a:solidFill>
                  <a:schemeClr val="accent1"/>
                </a:solidFill>
              </a:rPr>
              <a:t>Consider: How will learning these key words help you:</a:t>
            </a:r>
          </a:p>
          <a:p>
            <a:pPr lvl="2"/>
            <a:r>
              <a:rPr lang="en-GB" sz="2400" b="1" dirty="0" smtClean="0">
                <a:solidFill>
                  <a:schemeClr val="accent1"/>
                </a:solidFill>
              </a:rPr>
              <a:t>In this subject in school?</a:t>
            </a:r>
          </a:p>
          <a:p>
            <a:pPr lvl="2"/>
            <a:r>
              <a:rPr lang="en-GB" sz="2400" b="1" dirty="0" smtClean="0">
                <a:solidFill>
                  <a:schemeClr val="accent1"/>
                </a:solidFill>
              </a:rPr>
              <a:t>In other subjects?</a:t>
            </a:r>
          </a:p>
          <a:p>
            <a:pPr lvl="2"/>
            <a:r>
              <a:rPr lang="en-GB" sz="2400" b="1" dirty="0" smtClean="0">
                <a:solidFill>
                  <a:schemeClr val="accent1"/>
                </a:solidFill>
              </a:rPr>
              <a:t>In later life?</a:t>
            </a:r>
            <a:endParaRPr lang="en-GB" sz="2400" b="1" dirty="0">
              <a:solidFill>
                <a:schemeClr val="accent1"/>
              </a:solidFill>
            </a:endParaRPr>
          </a:p>
        </p:txBody>
      </p:sp>
      <p:sp>
        <p:nvSpPr>
          <p:cNvPr id="4" name="Rectangle 3"/>
          <p:cNvSpPr/>
          <p:nvPr/>
        </p:nvSpPr>
        <p:spPr>
          <a:xfrm>
            <a:off x="6084168" y="4509120"/>
            <a:ext cx="2736304" cy="20882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Again, consider BLOOM’s taxonomy or SOLO taxonomy to increase challenge.</a:t>
            </a:r>
            <a:endParaRPr lang="en-GB" sz="2400" dirty="0"/>
          </a:p>
        </p:txBody>
      </p:sp>
    </p:spTree>
    <p:extLst>
      <p:ext uri="{BB962C8B-B14F-4D97-AF65-F5344CB8AC3E}">
        <p14:creationId xmlns:p14="http://schemas.microsoft.com/office/powerpoint/2010/main" val="280976048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157192"/>
            <a:ext cx="6625678" cy="1024136"/>
          </a:xfrm>
        </p:spPr>
        <p:txBody>
          <a:bodyPr>
            <a:normAutofit/>
          </a:bodyPr>
          <a:lstStyle/>
          <a:p>
            <a:r>
              <a:rPr lang="en-GB" dirty="0" smtClean="0"/>
              <a:t>Card Sort Activities</a:t>
            </a:r>
            <a:endParaRPr lang="en-GB" dirty="0"/>
          </a:p>
        </p:txBody>
      </p:sp>
      <p:sp>
        <p:nvSpPr>
          <p:cNvPr id="3" name="Content Placeholder 2"/>
          <p:cNvSpPr>
            <a:spLocks noGrp="1"/>
          </p:cNvSpPr>
          <p:nvPr>
            <p:ph idx="1"/>
          </p:nvPr>
        </p:nvSpPr>
        <p:spPr>
          <a:xfrm>
            <a:off x="251520" y="548680"/>
            <a:ext cx="4752528" cy="4680520"/>
          </a:xfrm>
        </p:spPr>
        <p:style>
          <a:lnRef idx="2">
            <a:schemeClr val="accent1"/>
          </a:lnRef>
          <a:fillRef idx="1">
            <a:schemeClr val="lt1"/>
          </a:fillRef>
          <a:effectRef idx="0">
            <a:schemeClr val="accent1"/>
          </a:effectRef>
          <a:fontRef idx="minor">
            <a:schemeClr val="dk1"/>
          </a:fontRef>
        </p:style>
        <p:txBody>
          <a:bodyPr>
            <a:normAutofit/>
          </a:bodyPr>
          <a:lstStyle/>
          <a:p>
            <a:r>
              <a:rPr lang="en-GB" dirty="0"/>
              <a:t>A card sort is a good activity because it allows students to sort, order and match information. </a:t>
            </a:r>
          </a:p>
          <a:p>
            <a:r>
              <a:rPr lang="en-GB" dirty="0"/>
              <a:t>It is accessible because the information is visible and can be physically manipulated. </a:t>
            </a:r>
            <a:endParaRPr lang="en-GB" dirty="0" smtClean="0"/>
          </a:p>
          <a:p>
            <a:r>
              <a:rPr lang="en-GB" dirty="0" smtClean="0"/>
              <a:t>However, some </a:t>
            </a:r>
            <a:r>
              <a:rPr lang="en-GB" dirty="0"/>
              <a:t>students will find the parallel cognitive  processes hard to cope with if they do not have </a:t>
            </a:r>
            <a:r>
              <a:rPr lang="en-GB" dirty="0" smtClean="0"/>
              <a:t>clear instructions about how they are meant to order them.</a:t>
            </a:r>
            <a:endParaRPr lang="en-GB" dirty="0"/>
          </a:p>
        </p:txBody>
      </p:sp>
      <p:pic>
        <p:nvPicPr>
          <p:cNvPr id="4098" name="Picture 2" descr="http://uxmastery.com/wp-content/uploads/2014/06/Card-sorting-e1403581139396-195x146.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4942" y="476672"/>
            <a:ext cx="2996952" cy="224387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informationr.net/ir/14-4/p419fig3a.pn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74941" y="2852936"/>
            <a:ext cx="2996952" cy="2414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41578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157192"/>
            <a:ext cx="8640960" cy="1015008"/>
          </a:xfrm>
        </p:spPr>
        <p:txBody>
          <a:bodyPr/>
          <a:lstStyle/>
          <a:p>
            <a:r>
              <a:rPr lang="en-GB" dirty="0" smtClean="0"/>
              <a:t>Your turn…</a:t>
            </a:r>
            <a:endParaRPr lang="en-GB" dirty="0"/>
          </a:p>
        </p:txBody>
      </p:sp>
      <p:sp>
        <p:nvSpPr>
          <p:cNvPr id="3" name="Content Placeholder 2"/>
          <p:cNvSpPr>
            <a:spLocks noGrp="1"/>
          </p:cNvSpPr>
          <p:nvPr>
            <p:ph idx="1"/>
          </p:nvPr>
        </p:nvSpPr>
        <p:spPr>
          <a:xfrm>
            <a:off x="251520" y="548680"/>
            <a:ext cx="8640960" cy="4248472"/>
          </a:xfrm>
        </p:spPr>
        <p:style>
          <a:lnRef idx="2">
            <a:schemeClr val="accent1"/>
          </a:lnRef>
          <a:fillRef idx="1">
            <a:schemeClr val="lt1"/>
          </a:fillRef>
          <a:effectRef idx="0">
            <a:schemeClr val="accent1"/>
          </a:effectRef>
          <a:fontRef idx="minor">
            <a:schemeClr val="dk1"/>
          </a:fontRef>
        </p:style>
        <p:txBody>
          <a:bodyPr>
            <a:normAutofit/>
          </a:bodyPr>
          <a:lstStyle/>
          <a:p>
            <a:pPr marL="457200" indent="-457200">
              <a:buFont typeface="+mj-lt"/>
              <a:buAutoNum type="arabicPeriod"/>
            </a:pPr>
            <a:r>
              <a:rPr lang="en-GB" sz="2800" dirty="0" smtClean="0"/>
              <a:t>In pairs, help one another to devise a card sort activity on the blank resource provided.</a:t>
            </a:r>
          </a:p>
          <a:p>
            <a:pPr marL="457200" indent="-457200">
              <a:buFont typeface="+mj-lt"/>
              <a:buAutoNum type="arabicPeriod"/>
            </a:pPr>
            <a:r>
              <a:rPr lang="en-GB" sz="2800" b="1" dirty="0" smtClean="0"/>
              <a:t>Diamond 9</a:t>
            </a:r>
            <a:r>
              <a:rPr lang="en-GB" sz="2800" dirty="0" smtClean="0"/>
              <a:t> card sort requires students to create a ‘diamond’ shape, with cards at the bottom being what they believe to be least important, and those at the top being most important.</a:t>
            </a:r>
            <a:endParaRPr lang="en-GB" sz="2800" b="1" dirty="0" smtClean="0"/>
          </a:p>
          <a:p>
            <a:pPr marL="457200" indent="-457200">
              <a:buFont typeface="+mj-lt"/>
              <a:buAutoNum type="arabicPeriod"/>
            </a:pPr>
            <a:r>
              <a:rPr lang="en-GB" sz="2800" b="1" dirty="0" smtClean="0"/>
              <a:t>Category sort</a:t>
            </a:r>
            <a:r>
              <a:rPr lang="en-GB" sz="2800" dirty="0" smtClean="0"/>
              <a:t> – sorting cards into categories. This could be used for themes, word classes (sort all verbs, nouns, past tense verbs), topics etc.</a:t>
            </a:r>
            <a:endParaRPr lang="en-GB" sz="2800" dirty="0"/>
          </a:p>
        </p:txBody>
      </p:sp>
      <p:pic>
        <p:nvPicPr>
          <p:cNvPr id="4" name="Picture 4" descr="http://www.informationr.net/ir/14-4/p419fig3a.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4392488"/>
            <a:ext cx="2852936" cy="2298199"/>
          </a:xfrm>
          <a:prstGeom prst="rect">
            <a:avLst/>
          </a:prstGeom>
          <a:extLst/>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2613712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68960"/>
            <a:ext cx="7543800" cy="1884040"/>
          </a:xfrm>
        </p:spPr>
        <p:txBody>
          <a:bodyPr anchor="ctr">
            <a:noAutofit/>
          </a:bodyPr>
          <a:lstStyle/>
          <a:p>
            <a:r>
              <a:rPr lang="en-GB" dirty="0" smtClean="0"/>
              <a:t>Talk for learning</a:t>
            </a:r>
            <a:endParaRPr lang="en-GB" dirty="0"/>
          </a:p>
        </p:txBody>
      </p:sp>
      <p:sp>
        <p:nvSpPr>
          <p:cNvPr id="3" name="Text Placeholder 2"/>
          <p:cNvSpPr>
            <a:spLocks noGrp="1"/>
          </p:cNvSpPr>
          <p:nvPr>
            <p:ph type="body" idx="1"/>
          </p:nvPr>
        </p:nvSpPr>
        <p:spPr>
          <a:xfrm>
            <a:off x="755576" y="4653136"/>
            <a:ext cx="7626424" cy="1212304"/>
          </a:xfrm>
        </p:spPr>
        <p:txBody>
          <a:bodyPr>
            <a:noAutofit/>
          </a:bodyPr>
          <a:lstStyle/>
          <a:p>
            <a:r>
              <a:rPr lang="en-GB" sz="3200" dirty="0" smtClean="0"/>
              <a:t>Using talk in the classroom to develop learning.</a:t>
            </a:r>
            <a:endParaRPr lang="en-GB" sz="3200" dirty="0"/>
          </a:p>
        </p:txBody>
      </p:sp>
      <p:sp>
        <p:nvSpPr>
          <p:cNvPr id="4" name="Rectangle 3"/>
          <p:cNvSpPr/>
          <p:nvPr/>
        </p:nvSpPr>
        <p:spPr>
          <a:xfrm>
            <a:off x="899592" y="116632"/>
            <a:ext cx="7200800" cy="2736304"/>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effectLst>
                  <a:outerShdw blurRad="38100" dist="38100" dir="2700000" algn="tl">
                    <a:srgbClr val="000000">
                      <a:alpha val="43137"/>
                    </a:srgbClr>
                  </a:outerShdw>
                </a:effectLst>
              </a:rPr>
              <a:t>Talk-based learning is almost universally inclusive and allows almost all students to access the activity (and is very effective!).</a:t>
            </a:r>
            <a:endParaRPr lang="en-GB" sz="3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1911996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581128"/>
            <a:ext cx="6781800" cy="1600200"/>
          </a:xfrm>
        </p:spPr>
        <p:txBody>
          <a:bodyPr/>
          <a:lstStyle/>
          <a:p>
            <a:r>
              <a:rPr lang="en-GB" dirty="0" smtClean="0"/>
              <a:t>Group Discussion</a:t>
            </a:r>
            <a:endParaRPr lang="en-GB" dirty="0"/>
          </a:p>
        </p:txBody>
      </p:sp>
      <p:sp>
        <p:nvSpPr>
          <p:cNvPr id="3" name="Content Placeholder 2"/>
          <p:cNvSpPr>
            <a:spLocks noGrp="1"/>
          </p:cNvSpPr>
          <p:nvPr>
            <p:ph idx="1"/>
          </p:nvPr>
        </p:nvSpPr>
        <p:spPr>
          <a:xfrm>
            <a:off x="251520" y="548680"/>
            <a:ext cx="8640960" cy="4536504"/>
          </a:xfrm>
        </p:spPr>
        <p:style>
          <a:lnRef idx="2">
            <a:schemeClr val="accent1"/>
          </a:lnRef>
          <a:fillRef idx="1">
            <a:schemeClr val="lt1"/>
          </a:fillRef>
          <a:effectRef idx="0">
            <a:schemeClr val="accent1"/>
          </a:effectRef>
          <a:fontRef idx="minor">
            <a:schemeClr val="dk1"/>
          </a:fontRef>
        </p:style>
        <p:txBody>
          <a:bodyPr anchor="ctr">
            <a:noAutofit/>
          </a:bodyPr>
          <a:lstStyle/>
          <a:p>
            <a:r>
              <a:rPr lang="en-GB" dirty="0" smtClean="0"/>
              <a:t>Give a group of students a set of instructions or activities they must complete </a:t>
            </a:r>
            <a:r>
              <a:rPr lang="en-GB" b="1" dirty="0" smtClean="0"/>
              <a:t>together</a:t>
            </a:r>
            <a:r>
              <a:rPr lang="en-GB" dirty="0"/>
              <a:t> </a:t>
            </a:r>
            <a:r>
              <a:rPr lang="en-GB" dirty="0" smtClean="0"/>
              <a:t>and discuss along the way. Perhaps solving a problem, devising an activity or game, discussing themes or opinions around a topic.</a:t>
            </a:r>
          </a:p>
          <a:p>
            <a:r>
              <a:rPr lang="en-GB" dirty="0" smtClean="0"/>
              <a:t>Consider how you’re grouping students – a group of high-attaining students can challenge them further; mixed attainment groupings allow weaker writers or readers to use their stronger speaking skills to access (and show off) higher level thinking.</a:t>
            </a:r>
          </a:p>
          <a:p>
            <a:r>
              <a:rPr lang="en-GB" dirty="0" smtClean="0"/>
              <a:t>Encourage turn-taking, asking questions, resolving differences, encouraging all students to contribute to the discussion before they can move on to the next activity.</a:t>
            </a:r>
            <a:endParaRPr lang="en-GB" dirty="0"/>
          </a:p>
        </p:txBody>
      </p:sp>
    </p:spTree>
    <p:extLst>
      <p:ext uri="{BB962C8B-B14F-4D97-AF65-F5344CB8AC3E}">
        <p14:creationId xmlns:p14="http://schemas.microsoft.com/office/powerpoint/2010/main" val="3106637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8909" y="304800"/>
            <a:ext cx="7543802" cy="964442"/>
          </a:xfrm>
        </p:spPr>
        <p:style>
          <a:lnRef idx="2">
            <a:schemeClr val="accent2">
              <a:shade val="50000"/>
            </a:schemeClr>
          </a:lnRef>
          <a:fillRef idx="1">
            <a:schemeClr val="accent2"/>
          </a:fillRef>
          <a:effectRef idx="0">
            <a:schemeClr val="accent2"/>
          </a:effectRef>
          <a:fontRef idx="minor">
            <a:schemeClr val="lt1"/>
          </a:fontRef>
        </p:style>
        <p:txBody>
          <a:bodyPr anchor="ctr">
            <a:normAutofit/>
          </a:bodyPr>
          <a:lstStyle/>
          <a:p>
            <a:r>
              <a:rPr lang="en-GB" sz="3200" dirty="0" smtClean="0">
                <a:solidFill>
                  <a:schemeClr val="tx2">
                    <a:lumMod val="95000"/>
                    <a:lumOff val="5000"/>
                  </a:schemeClr>
                </a:solidFill>
              </a:rPr>
              <a:t>What makes a successful group discussion?</a:t>
            </a:r>
            <a:endParaRPr lang="en-GB" sz="3200" dirty="0">
              <a:solidFill>
                <a:schemeClr val="tx2">
                  <a:lumMod val="95000"/>
                  <a:lumOff val="5000"/>
                </a:schemeClr>
              </a:solidFill>
            </a:endParaRPr>
          </a:p>
        </p:txBody>
      </p:sp>
      <p:sp>
        <p:nvSpPr>
          <p:cNvPr id="4" name="Title 1"/>
          <p:cNvSpPr txBox="1">
            <a:spLocks/>
          </p:cNvSpPr>
          <p:nvPr/>
        </p:nvSpPr>
        <p:spPr>
          <a:xfrm>
            <a:off x="801183" y="320722"/>
            <a:ext cx="7543802" cy="94852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GB" sz="4000" dirty="0" smtClean="0">
                <a:solidFill>
                  <a:srgbClr val="000000">
                    <a:lumMod val="95000"/>
                    <a:lumOff val="5000"/>
                  </a:srgbClr>
                </a:solidFill>
              </a:rPr>
              <a:t>Group Discussion: Success Criteria</a:t>
            </a:r>
            <a:endParaRPr lang="en-GB" sz="4000" dirty="0">
              <a:solidFill>
                <a:srgbClr val="000000">
                  <a:lumMod val="95000"/>
                  <a:lumOff val="5000"/>
                </a:srgbClr>
              </a:solidFill>
            </a:endParaRPr>
          </a:p>
        </p:txBody>
      </p:sp>
      <p:graphicFrame>
        <p:nvGraphicFramePr>
          <p:cNvPr id="6" name="Content Placeholder 3"/>
          <p:cNvGraphicFramePr>
            <a:graphicFrameLocks/>
          </p:cNvGraphicFramePr>
          <p:nvPr>
            <p:extLst>
              <p:ext uri="{D42A27DB-BD31-4B8C-83A1-F6EECF244321}">
                <p14:modId xmlns:p14="http://schemas.microsoft.com/office/powerpoint/2010/main" val="3864758008"/>
              </p:ext>
            </p:extLst>
          </p:nvPr>
        </p:nvGraphicFramePr>
        <p:xfrm>
          <a:off x="217771" y="1427944"/>
          <a:ext cx="7877520" cy="5273106"/>
        </p:xfrm>
        <a:graphic>
          <a:graphicData uri="http://schemas.openxmlformats.org/drawingml/2006/table">
            <a:tbl>
              <a:tblPr firstRow="1" bandRow="1">
                <a:tableStyleId>{BC89EF96-8CEA-46FF-86C4-4CE0E7609802}</a:tableStyleId>
              </a:tblPr>
              <a:tblGrid>
                <a:gridCol w="7877520">
                  <a:extLst>
                    <a:ext uri="{9D8B030D-6E8A-4147-A177-3AD203B41FA5}">
                      <a16:colId xmlns:a16="http://schemas.microsoft.com/office/drawing/2014/main" val="20000"/>
                    </a:ext>
                  </a:extLst>
                </a:gridCol>
              </a:tblGrid>
              <a:tr h="1562402">
                <a:tc>
                  <a:txBody>
                    <a:bodyPr/>
                    <a:lstStyle/>
                    <a:p>
                      <a:pPr marL="285750" indent="-285750">
                        <a:buFont typeface="Arial" pitchFamily="34" charset="0"/>
                        <a:buChar char="•"/>
                      </a:pPr>
                      <a:r>
                        <a:rPr lang="en-GB" sz="1800" b="1" u="sng" strike="noStrike" kern="1200" baseline="0" dirty="0" smtClean="0">
                          <a:solidFill>
                            <a:schemeClr val="accent5">
                              <a:lumMod val="75000"/>
                            </a:schemeClr>
                          </a:solidFill>
                        </a:rPr>
                        <a:t>Listen closely and attentively</a:t>
                      </a:r>
                      <a:r>
                        <a:rPr lang="en-GB" sz="1800" b="1" u="none" strike="noStrike" kern="1200" baseline="0" dirty="0" smtClean="0">
                          <a:solidFill>
                            <a:schemeClr val="accent5">
                              <a:lumMod val="75000"/>
                            </a:schemeClr>
                          </a:solidFill>
                        </a:rPr>
                        <a:t>, engaging with what is heard through perceptive responses</a:t>
                      </a:r>
                    </a:p>
                    <a:p>
                      <a:pPr marL="285750" indent="-285750">
                        <a:buFont typeface="Arial" pitchFamily="34" charset="0"/>
                        <a:buChar char="•"/>
                      </a:pPr>
                      <a:r>
                        <a:rPr lang="en-GB" sz="1800" b="1" u="sng" strike="noStrike" kern="1200" baseline="0" dirty="0" smtClean="0">
                          <a:solidFill>
                            <a:schemeClr val="accent5">
                              <a:lumMod val="75000"/>
                            </a:schemeClr>
                          </a:solidFill>
                        </a:rPr>
                        <a:t>Make significant contributions</a:t>
                      </a:r>
                      <a:r>
                        <a:rPr lang="en-GB" sz="1800" b="1" u="none" strike="noStrike" kern="1200" baseline="0" dirty="0" smtClean="0">
                          <a:solidFill>
                            <a:schemeClr val="accent5">
                              <a:lumMod val="75000"/>
                            </a:schemeClr>
                          </a:solidFill>
                        </a:rPr>
                        <a:t> that move discussions forward</a:t>
                      </a:r>
                    </a:p>
                    <a:p>
                      <a:pPr marL="285750" indent="-285750">
                        <a:buFont typeface="Arial" pitchFamily="34" charset="0"/>
                        <a:buChar char="•"/>
                      </a:pPr>
                      <a:r>
                        <a:rPr lang="en-GB" sz="1800" b="1" u="sng" strike="noStrike" kern="1200" baseline="0" dirty="0" smtClean="0">
                          <a:solidFill>
                            <a:schemeClr val="accent5">
                              <a:lumMod val="75000"/>
                            </a:schemeClr>
                          </a:solidFill>
                        </a:rPr>
                        <a:t>Engage with others’ ideas and feelings</a:t>
                      </a:r>
                      <a:r>
                        <a:rPr lang="en-GB" sz="1800" b="1" u="none" strike="noStrike" kern="1200" baseline="0" dirty="0" smtClean="0">
                          <a:solidFill>
                            <a:schemeClr val="accent5">
                              <a:lumMod val="75000"/>
                            </a:schemeClr>
                          </a:solidFill>
                        </a:rPr>
                        <a:t>, recognising obvious bias or prejudice and </a:t>
                      </a:r>
                      <a:r>
                        <a:rPr lang="en-GB" sz="1800" b="1" u="sng" strike="noStrike" kern="1200" baseline="0" dirty="0" smtClean="0">
                          <a:solidFill>
                            <a:schemeClr val="accent5">
                              <a:lumMod val="75000"/>
                            </a:schemeClr>
                          </a:solidFill>
                        </a:rPr>
                        <a:t>referring to precise detail</a:t>
                      </a:r>
                      <a:endParaRPr lang="en-GB" sz="1800" b="1" u="sng" dirty="0">
                        <a:solidFill>
                          <a:schemeClr val="accent5">
                            <a:lumMod val="75000"/>
                          </a:schemeClr>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855352">
                <a:tc>
                  <a:txBody>
                    <a:bodyPr/>
                    <a:lstStyle/>
                    <a:p>
                      <a:pPr marL="285750" indent="-285750">
                        <a:buFont typeface="Arial" pitchFamily="34" charset="0"/>
                        <a:buChar char="•"/>
                      </a:pPr>
                      <a:r>
                        <a:rPr lang="en-GB" sz="1800" b="1" u="sng" strike="noStrike" kern="1200" baseline="0" dirty="0" smtClean="0">
                          <a:solidFill>
                            <a:schemeClr val="accent1">
                              <a:lumMod val="75000"/>
                            </a:schemeClr>
                          </a:solidFill>
                        </a:rPr>
                        <a:t>Challenge</a:t>
                      </a:r>
                      <a:r>
                        <a:rPr lang="en-GB" sz="1800" b="1" u="none" strike="noStrike" kern="1200" baseline="0" dirty="0" smtClean="0">
                          <a:solidFill>
                            <a:schemeClr val="accent1">
                              <a:lumMod val="75000"/>
                            </a:schemeClr>
                          </a:solidFill>
                        </a:rPr>
                        <a:t>, </a:t>
                      </a:r>
                      <a:r>
                        <a:rPr lang="en-GB" sz="1800" b="1" u="sng" strike="noStrike" kern="1200" baseline="0" dirty="0" smtClean="0">
                          <a:solidFill>
                            <a:schemeClr val="accent1">
                              <a:lumMod val="75000"/>
                            </a:schemeClr>
                          </a:solidFill>
                        </a:rPr>
                        <a:t>develop</a:t>
                      </a:r>
                      <a:r>
                        <a:rPr lang="en-GB" sz="1800" b="1" u="none" strike="noStrike" kern="1200" baseline="0" dirty="0" smtClean="0">
                          <a:solidFill>
                            <a:schemeClr val="accent1">
                              <a:lumMod val="75000"/>
                            </a:schemeClr>
                          </a:solidFill>
                        </a:rPr>
                        <a:t> and </a:t>
                      </a:r>
                      <a:r>
                        <a:rPr lang="en-GB" sz="1800" b="1" u="sng" strike="noStrike" kern="1200" baseline="0" dirty="0" smtClean="0">
                          <a:solidFill>
                            <a:schemeClr val="accent1">
                              <a:lumMod val="75000"/>
                            </a:schemeClr>
                          </a:solidFill>
                        </a:rPr>
                        <a:t>respond</a:t>
                      </a:r>
                      <a:r>
                        <a:rPr lang="en-GB" sz="1800" b="1" u="none" strike="noStrike" kern="1200" baseline="0" dirty="0" smtClean="0">
                          <a:solidFill>
                            <a:schemeClr val="accent1">
                              <a:lumMod val="75000"/>
                            </a:schemeClr>
                          </a:solidFill>
                        </a:rPr>
                        <a:t> to what they hear in thoughtful and considerate ways, </a:t>
                      </a:r>
                      <a:r>
                        <a:rPr lang="en-GB" sz="1800" b="1" u="sng" strike="noStrike" kern="1200" baseline="0" dirty="0" smtClean="0">
                          <a:solidFill>
                            <a:schemeClr val="accent1">
                              <a:lumMod val="75000"/>
                            </a:schemeClr>
                          </a:solidFill>
                        </a:rPr>
                        <a:t>seeking clarification through apt questions</a:t>
                      </a:r>
                    </a:p>
                    <a:p>
                      <a:pPr marL="285750" indent="-285750">
                        <a:buFont typeface="Arial" pitchFamily="34" charset="0"/>
                        <a:buChar char="•"/>
                      </a:pPr>
                      <a:r>
                        <a:rPr lang="en-GB" sz="1800" b="1" u="sng" strike="noStrike" kern="1200" baseline="0" dirty="0" smtClean="0">
                          <a:solidFill>
                            <a:schemeClr val="accent1">
                              <a:lumMod val="75000"/>
                            </a:schemeClr>
                          </a:solidFill>
                        </a:rPr>
                        <a:t>Analyse and reflect on others’ ideas</a:t>
                      </a:r>
                      <a:r>
                        <a:rPr lang="en-GB" sz="1800" b="1" u="none" strike="noStrike" kern="1200" baseline="0" dirty="0" smtClean="0">
                          <a:solidFill>
                            <a:schemeClr val="accent1">
                              <a:lumMod val="75000"/>
                            </a:schemeClr>
                          </a:solidFill>
                        </a:rPr>
                        <a:t> to clarify issues and assumptions and </a:t>
                      </a:r>
                      <a:r>
                        <a:rPr lang="en-GB" sz="1800" b="1" u="sng" strike="noStrike" kern="1200" baseline="0" dirty="0" smtClean="0">
                          <a:solidFill>
                            <a:schemeClr val="accent1">
                              <a:lumMod val="75000"/>
                            </a:schemeClr>
                          </a:solidFill>
                        </a:rPr>
                        <a:t>develop the discussion</a:t>
                      </a:r>
                    </a:p>
                    <a:p>
                      <a:pPr marL="285750" indent="-285750">
                        <a:buFont typeface="Arial" pitchFamily="34" charset="0"/>
                        <a:buChar char="•"/>
                      </a:pPr>
                      <a:r>
                        <a:rPr lang="en-GB" sz="1800" b="1" u="sng" strike="noStrike" kern="1200" baseline="0" dirty="0" smtClean="0">
                          <a:solidFill>
                            <a:schemeClr val="accent1">
                              <a:lumMod val="75000"/>
                            </a:schemeClr>
                          </a:solidFill>
                        </a:rPr>
                        <a:t>Identify useful outcomes</a:t>
                      </a:r>
                      <a:r>
                        <a:rPr lang="en-GB" sz="1800" b="1" u="none" strike="noStrike" kern="1200" baseline="0" dirty="0" smtClean="0">
                          <a:solidFill>
                            <a:schemeClr val="accent1">
                              <a:lumMod val="75000"/>
                            </a:schemeClr>
                          </a:solidFill>
                        </a:rPr>
                        <a:t> and </a:t>
                      </a:r>
                      <a:r>
                        <a:rPr lang="en-GB" sz="1800" b="1" u="sng" strike="noStrike" kern="1200" baseline="0" dirty="0" smtClean="0">
                          <a:solidFill>
                            <a:schemeClr val="accent1">
                              <a:lumMod val="75000"/>
                            </a:schemeClr>
                          </a:solidFill>
                        </a:rPr>
                        <a:t>help structure discussion</a:t>
                      </a:r>
                      <a:r>
                        <a:rPr lang="en-GB" sz="1800" b="1" u="none" strike="noStrike" kern="1200" baseline="0" dirty="0" smtClean="0">
                          <a:solidFill>
                            <a:schemeClr val="accent1">
                              <a:lumMod val="75000"/>
                            </a:schemeClr>
                          </a:solidFill>
                        </a:rPr>
                        <a:t> through purposeful contributions</a:t>
                      </a:r>
                      <a:endParaRPr lang="en-GB" sz="1800" b="1" dirty="0">
                        <a:solidFill>
                          <a:schemeClr val="accent1">
                            <a:lumMod val="75000"/>
                          </a:schemeClr>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55352">
                <a:tc>
                  <a:txBody>
                    <a:bodyPr/>
                    <a:lstStyle/>
                    <a:p>
                      <a:pPr marL="285750" indent="-285750">
                        <a:buFont typeface="Arial" pitchFamily="34" charset="0"/>
                        <a:buChar char="•"/>
                      </a:pPr>
                      <a:r>
                        <a:rPr lang="en-GB" sz="1800" b="1" u="sng" strike="noStrike" kern="1200" baseline="0" dirty="0" smtClean="0">
                          <a:solidFill>
                            <a:schemeClr val="accent3">
                              <a:lumMod val="75000"/>
                            </a:schemeClr>
                          </a:solidFill>
                        </a:rPr>
                        <a:t>Sustain concentrated listening</a:t>
                      </a:r>
                      <a:r>
                        <a:rPr lang="en-GB" sz="1800" b="1" u="none" strike="noStrike" kern="1200" baseline="0" dirty="0" smtClean="0">
                          <a:solidFill>
                            <a:schemeClr val="accent3">
                              <a:lumMod val="75000"/>
                            </a:schemeClr>
                          </a:solidFill>
                        </a:rPr>
                        <a:t>, showing understanding of complex ideas through </a:t>
                      </a:r>
                      <a:r>
                        <a:rPr lang="en-GB" sz="1800" b="1" u="sng" strike="noStrike" kern="1200" baseline="0" dirty="0" smtClean="0">
                          <a:solidFill>
                            <a:schemeClr val="accent3">
                              <a:lumMod val="75000"/>
                            </a:schemeClr>
                          </a:solidFill>
                        </a:rPr>
                        <a:t>interrogating</a:t>
                      </a:r>
                      <a:r>
                        <a:rPr lang="en-GB" sz="1800" b="1" u="none" strike="noStrike" kern="1200" baseline="0" dirty="0" smtClean="0">
                          <a:solidFill>
                            <a:schemeClr val="accent3">
                              <a:lumMod val="75000"/>
                            </a:schemeClr>
                          </a:solidFill>
                        </a:rPr>
                        <a:t> what is said</a:t>
                      </a:r>
                    </a:p>
                    <a:p>
                      <a:pPr marL="285750" indent="-285750">
                        <a:buFont typeface="Arial" pitchFamily="34" charset="0"/>
                        <a:buChar char="•"/>
                      </a:pPr>
                      <a:r>
                        <a:rPr lang="en-GB" sz="1800" b="1" u="sng" strike="noStrike" kern="1200" baseline="0" dirty="0" smtClean="0">
                          <a:solidFill>
                            <a:schemeClr val="accent3">
                              <a:lumMod val="75000"/>
                            </a:schemeClr>
                          </a:solidFill>
                        </a:rPr>
                        <a:t>Shape direction and content of talk</a:t>
                      </a:r>
                      <a:r>
                        <a:rPr lang="en-GB" sz="1800" b="1" u="none" strike="noStrike" kern="1200" baseline="0" dirty="0" smtClean="0">
                          <a:solidFill>
                            <a:schemeClr val="accent3">
                              <a:lumMod val="75000"/>
                            </a:schemeClr>
                          </a:solidFill>
                        </a:rPr>
                        <a:t>, responding with flexibility to develop ideas and </a:t>
                      </a:r>
                      <a:r>
                        <a:rPr lang="en-GB" sz="1800" b="1" u="sng" strike="noStrike" kern="1200" baseline="0" dirty="0" smtClean="0">
                          <a:solidFill>
                            <a:schemeClr val="accent3">
                              <a:lumMod val="75000"/>
                            </a:schemeClr>
                          </a:solidFill>
                        </a:rPr>
                        <a:t>challenge assumptions</a:t>
                      </a:r>
                    </a:p>
                    <a:p>
                      <a:pPr marL="285750" indent="-285750">
                        <a:buFont typeface="Arial" pitchFamily="34" charset="0"/>
                        <a:buChar char="•"/>
                      </a:pPr>
                      <a:r>
                        <a:rPr lang="en-GB" sz="1800" b="1" u="sng" strike="noStrike" kern="1200" baseline="0" dirty="0" smtClean="0">
                          <a:solidFill>
                            <a:schemeClr val="accent3">
                              <a:lumMod val="75000"/>
                            </a:schemeClr>
                          </a:solidFill>
                        </a:rPr>
                        <a:t>Initiate, develop and sustain discussion</a:t>
                      </a:r>
                      <a:r>
                        <a:rPr lang="en-GB" sz="1800" b="1" u="none" strike="noStrike" kern="1200" baseline="0" dirty="0" smtClean="0">
                          <a:solidFill>
                            <a:schemeClr val="accent3">
                              <a:lumMod val="75000"/>
                            </a:schemeClr>
                          </a:solidFill>
                        </a:rPr>
                        <a:t> through </a:t>
                      </a:r>
                      <a:r>
                        <a:rPr lang="en-GB" sz="1800" b="1" u="sng" strike="noStrike" kern="1200" baseline="0" dirty="0" smtClean="0">
                          <a:solidFill>
                            <a:schemeClr val="accent3">
                              <a:lumMod val="75000"/>
                            </a:schemeClr>
                          </a:solidFill>
                        </a:rPr>
                        <a:t>encouraging participation</a:t>
                      </a:r>
                      <a:r>
                        <a:rPr lang="en-GB" sz="1800" b="1" u="none" strike="noStrike" kern="1200" baseline="0" dirty="0" smtClean="0">
                          <a:solidFill>
                            <a:schemeClr val="accent3">
                              <a:lumMod val="75000"/>
                            </a:schemeClr>
                          </a:solidFill>
                        </a:rPr>
                        <a:t> and interaction, resolving differences and achieving positive outcomes</a:t>
                      </a:r>
                      <a:endParaRPr lang="en-GB" sz="1800" b="1" dirty="0">
                        <a:solidFill>
                          <a:schemeClr val="accent3">
                            <a:lumMod val="75000"/>
                          </a:schemeClr>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8" name="Rectangle 7"/>
          <p:cNvSpPr/>
          <p:nvPr/>
        </p:nvSpPr>
        <p:spPr>
          <a:xfrm>
            <a:off x="8188657" y="1419367"/>
            <a:ext cx="750627" cy="5240740"/>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smtClean="0">
                <a:solidFill>
                  <a:srgbClr val="F1471F">
                    <a:lumMod val="75000"/>
                  </a:srgbClr>
                </a:solidFill>
              </a:rPr>
              <a:t>D-C</a:t>
            </a:r>
          </a:p>
          <a:p>
            <a:pPr algn="ctr"/>
            <a:endParaRPr lang="en-GB" sz="2000" b="1" dirty="0" smtClean="0">
              <a:solidFill>
                <a:srgbClr val="9A5315"/>
              </a:solidFill>
            </a:endParaRPr>
          </a:p>
          <a:p>
            <a:pPr algn="ctr"/>
            <a:endParaRPr lang="en-GB" sz="2000" b="1" dirty="0" smtClean="0">
              <a:solidFill>
                <a:srgbClr val="9A5315"/>
              </a:solidFill>
            </a:endParaRPr>
          </a:p>
          <a:p>
            <a:pPr algn="ctr"/>
            <a:endParaRPr lang="en-GB" sz="2000" b="1" dirty="0" smtClean="0">
              <a:solidFill>
                <a:srgbClr val="9A5315"/>
              </a:solidFill>
            </a:endParaRPr>
          </a:p>
          <a:p>
            <a:pPr algn="ctr"/>
            <a:endParaRPr lang="en-GB" sz="2000" b="1" dirty="0" smtClean="0">
              <a:solidFill>
                <a:srgbClr val="9A5315"/>
              </a:solidFill>
            </a:endParaRPr>
          </a:p>
          <a:p>
            <a:pPr algn="ctr"/>
            <a:r>
              <a:rPr lang="en-GB" sz="2000" b="1" dirty="0" smtClean="0">
                <a:solidFill>
                  <a:srgbClr val="F3771A">
                    <a:lumMod val="75000"/>
                  </a:srgbClr>
                </a:solidFill>
              </a:rPr>
              <a:t>B-A</a:t>
            </a:r>
          </a:p>
          <a:p>
            <a:pPr algn="ctr"/>
            <a:endParaRPr lang="en-GB" sz="2000" b="1" dirty="0" smtClean="0">
              <a:solidFill>
                <a:srgbClr val="9A5315"/>
              </a:solidFill>
            </a:endParaRPr>
          </a:p>
          <a:p>
            <a:pPr algn="ctr"/>
            <a:endParaRPr lang="en-GB" sz="2000" b="1" dirty="0" smtClean="0">
              <a:solidFill>
                <a:srgbClr val="9A5315"/>
              </a:solidFill>
            </a:endParaRPr>
          </a:p>
          <a:p>
            <a:pPr algn="ctr"/>
            <a:endParaRPr lang="en-GB" sz="2000" b="1" dirty="0" smtClean="0">
              <a:solidFill>
                <a:srgbClr val="9A5315"/>
              </a:solidFill>
            </a:endParaRPr>
          </a:p>
          <a:p>
            <a:pPr algn="ctr"/>
            <a:endParaRPr lang="en-GB" sz="2000" b="1" dirty="0" smtClean="0">
              <a:solidFill>
                <a:srgbClr val="9A5315"/>
              </a:solidFill>
            </a:endParaRPr>
          </a:p>
          <a:p>
            <a:pPr algn="ctr"/>
            <a:r>
              <a:rPr lang="en-GB" sz="2000" b="1" dirty="0" smtClean="0">
                <a:solidFill>
                  <a:srgbClr val="6DC025">
                    <a:lumMod val="75000"/>
                  </a:srgbClr>
                </a:solidFill>
              </a:rPr>
              <a:t>A-A*</a:t>
            </a:r>
            <a:endParaRPr lang="en-GB" sz="2000" b="1" dirty="0">
              <a:solidFill>
                <a:srgbClr val="6DC025">
                  <a:lumMod val="75000"/>
                </a:srgbClr>
              </a:solidFill>
            </a:endParaRPr>
          </a:p>
        </p:txBody>
      </p:sp>
      <p:sp>
        <p:nvSpPr>
          <p:cNvPr id="3" name="Explosion 1 2"/>
          <p:cNvSpPr/>
          <p:nvPr/>
        </p:nvSpPr>
        <p:spPr>
          <a:xfrm rot="20098249">
            <a:off x="-684584" y="-170918"/>
            <a:ext cx="2664296" cy="144016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effectLst>
                  <a:outerShdw blurRad="38100" dist="38100" dir="2700000" algn="tl">
                    <a:srgbClr val="000000">
                      <a:alpha val="43137"/>
                    </a:srgbClr>
                  </a:outerShdw>
                </a:effectLst>
              </a:rPr>
              <a:t>EXAMPLE</a:t>
            </a:r>
            <a:endParaRPr lang="en-GB" sz="2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7998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251" y="181970"/>
            <a:ext cx="8502555" cy="1219200"/>
          </a:xfrm>
        </p:spPr>
        <p:style>
          <a:lnRef idx="2">
            <a:schemeClr val="accent2">
              <a:shade val="50000"/>
            </a:schemeClr>
          </a:lnRef>
          <a:fillRef idx="1">
            <a:schemeClr val="accent2"/>
          </a:fillRef>
          <a:effectRef idx="0">
            <a:schemeClr val="accent2"/>
          </a:effectRef>
          <a:fontRef idx="minor">
            <a:schemeClr val="lt1"/>
          </a:fontRef>
        </p:style>
        <p:txBody>
          <a:bodyPr anchor="ctr"/>
          <a:lstStyle/>
          <a:p>
            <a:r>
              <a:rPr lang="en-GB" dirty="0" smtClean="0">
                <a:solidFill>
                  <a:schemeClr val="tx2">
                    <a:lumMod val="95000"/>
                    <a:lumOff val="5000"/>
                  </a:schemeClr>
                </a:solidFill>
              </a:rPr>
              <a:t>You will be working in small groups of 3 or 4 to explore the poem. Discuss the following:</a:t>
            </a:r>
            <a:endParaRPr lang="en-GB" dirty="0">
              <a:solidFill>
                <a:schemeClr val="tx2">
                  <a:lumMod val="95000"/>
                  <a:lumOff val="5000"/>
                </a:schemeClr>
              </a:solidFill>
            </a:endParaRPr>
          </a:p>
        </p:txBody>
      </p:sp>
      <p:sp>
        <p:nvSpPr>
          <p:cNvPr id="3" name="Content Placeholder 2"/>
          <p:cNvSpPr>
            <a:spLocks noGrp="1"/>
          </p:cNvSpPr>
          <p:nvPr>
            <p:ph idx="1"/>
          </p:nvPr>
        </p:nvSpPr>
        <p:spPr>
          <a:xfrm>
            <a:off x="286603" y="1547882"/>
            <a:ext cx="8529851" cy="5121478"/>
          </a:xfrm>
        </p:spPr>
        <p:style>
          <a:lnRef idx="2">
            <a:schemeClr val="dk1"/>
          </a:lnRef>
          <a:fillRef idx="1">
            <a:schemeClr val="lt1"/>
          </a:fillRef>
          <a:effectRef idx="0">
            <a:schemeClr val="dk1"/>
          </a:effectRef>
          <a:fontRef idx="minor">
            <a:schemeClr val="dk1"/>
          </a:fontRef>
        </p:style>
        <p:txBody>
          <a:bodyPr anchor="ctr">
            <a:noAutofit/>
          </a:bodyPr>
          <a:lstStyle/>
          <a:p>
            <a:pPr marL="457200" indent="-457200">
              <a:buFont typeface="+mj-lt"/>
              <a:buAutoNum type="arabicPeriod"/>
            </a:pPr>
            <a:r>
              <a:rPr lang="en-GB" sz="2800" dirty="0" smtClean="0"/>
              <a:t>What’s the message of the poem? (What’s it about?)</a:t>
            </a:r>
            <a:br>
              <a:rPr lang="en-GB" sz="2800" dirty="0" smtClean="0"/>
            </a:br>
            <a:r>
              <a:rPr lang="en-GB" sz="2800" dirty="0" smtClean="0"/>
              <a:t>How do you know?</a:t>
            </a:r>
          </a:p>
          <a:p>
            <a:pPr marL="457200" indent="-457200">
              <a:buFont typeface="+mj-lt"/>
              <a:buAutoNum type="arabicPeriod"/>
            </a:pPr>
            <a:r>
              <a:rPr lang="en-GB" sz="2800" dirty="0" smtClean="0"/>
              <a:t>What’s the writer’s attitude in the poem? (How does Robert Burns feel?) How do you know?</a:t>
            </a:r>
          </a:p>
          <a:p>
            <a:pPr marL="457200" indent="-457200">
              <a:buFont typeface="+mj-lt"/>
              <a:buAutoNum type="arabicPeriod"/>
            </a:pPr>
            <a:r>
              <a:rPr lang="en-GB" sz="2800" dirty="0" smtClean="0"/>
              <a:t>What words or phrases stand out to you as being significant? Why? (Language? Language features? E.g. Metaphors?) Highlight them in the poem and discuss why they stood out to you.</a:t>
            </a:r>
          </a:p>
          <a:p>
            <a:pPr marL="457200" indent="-457200">
              <a:buFont typeface="+mj-lt"/>
              <a:buAutoNum type="arabicPeriod"/>
            </a:pPr>
            <a:r>
              <a:rPr lang="en-GB" sz="2800" dirty="0" smtClean="0"/>
              <a:t>What’s your personal response to the poem? </a:t>
            </a:r>
            <a:br>
              <a:rPr lang="en-GB" sz="2800" dirty="0" smtClean="0"/>
            </a:br>
            <a:r>
              <a:rPr lang="en-GB" sz="2800" dirty="0" smtClean="0"/>
              <a:t>(Your opinion?)</a:t>
            </a:r>
            <a:endParaRPr lang="en-GB" sz="2800" dirty="0"/>
          </a:p>
        </p:txBody>
      </p:sp>
    </p:spTree>
    <p:extLst>
      <p:ext uri="{BB962C8B-B14F-4D97-AF65-F5344CB8AC3E}">
        <p14:creationId xmlns:p14="http://schemas.microsoft.com/office/powerpoint/2010/main" val="2838267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251" y="181970"/>
            <a:ext cx="8502555" cy="1219200"/>
          </a:xfrm>
        </p:spPr>
        <p:style>
          <a:lnRef idx="2">
            <a:schemeClr val="accent2">
              <a:shade val="50000"/>
            </a:schemeClr>
          </a:lnRef>
          <a:fillRef idx="1">
            <a:schemeClr val="accent2"/>
          </a:fillRef>
          <a:effectRef idx="0">
            <a:schemeClr val="accent2"/>
          </a:effectRef>
          <a:fontRef idx="minor">
            <a:schemeClr val="lt1"/>
          </a:fontRef>
        </p:style>
        <p:txBody>
          <a:bodyPr anchor="ctr"/>
          <a:lstStyle/>
          <a:p>
            <a:r>
              <a:rPr lang="en-GB" dirty="0" smtClean="0">
                <a:solidFill>
                  <a:schemeClr val="tx2">
                    <a:lumMod val="95000"/>
                    <a:lumOff val="5000"/>
                  </a:schemeClr>
                </a:solidFill>
              </a:rPr>
              <a:t>You will be working in small groups of 3 or 4 to explore the poem. Discuss the following:</a:t>
            </a:r>
            <a:endParaRPr lang="en-GB" dirty="0">
              <a:solidFill>
                <a:schemeClr val="tx2">
                  <a:lumMod val="95000"/>
                  <a:lumOff val="5000"/>
                </a:schemeClr>
              </a:solidFill>
            </a:endParaRPr>
          </a:p>
        </p:txBody>
      </p:sp>
      <p:sp>
        <p:nvSpPr>
          <p:cNvPr id="3" name="Content Placeholder 2"/>
          <p:cNvSpPr>
            <a:spLocks noGrp="1"/>
          </p:cNvSpPr>
          <p:nvPr>
            <p:ph idx="1"/>
          </p:nvPr>
        </p:nvSpPr>
        <p:spPr>
          <a:xfrm>
            <a:off x="286603" y="1547883"/>
            <a:ext cx="8529851" cy="5139520"/>
          </a:xfrm>
        </p:spPr>
        <p:style>
          <a:lnRef idx="2">
            <a:schemeClr val="dk1"/>
          </a:lnRef>
          <a:fillRef idx="1">
            <a:schemeClr val="lt1"/>
          </a:fillRef>
          <a:effectRef idx="0">
            <a:schemeClr val="dk1"/>
          </a:effectRef>
          <a:fontRef idx="minor">
            <a:schemeClr val="dk1"/>
          </a:fontRef>
        </p:style>
        <p:txBody>
          <a:bodyPr anchor="ctr">
            <a:normAutofit lnSpcReduction="10000"/>
          </a:bodyPr>
          <a:lstStyle/>
          <a:p>
            <a:pPr marL="0" indent="0">
              <a:buNone/>
            </a:pPr>
            <a:r>
              <a:rPr lang="en-GB" b="1" dirty="0" smtClean="0"/>
              <a:t>How does the poem deal with the following topics:</a:t>
            </a:r>
          </a:p>
          <a:p>
            <a:pPr marL="736092" lvl="1" indent="-342900"/>
            <a:r>
              <a:rPr lang="en-GB" dirty="0" smtClean="0"/>
              <a:t>Human beings, agriculture and the natural world?</a:t>
            </a:r>
          </a:p>
          <a:p>
            <a:pPr marL="736092" lvl="1" indent="-342900"/>
            <a:r>
              <a:rPr lang="en-GB" dirty="0" smtClean="0"/>
              <a:t>The importance of shelter and housing?</a:t>
            </a:r>
          </a:p>
          <a:p>
            <a:pPr marL="736092" lvl="1" indent="-342900"/>
            <a:r>
              <a:rPr lang="en-GB" dirty="0" smtClean="0"/>
              <a:t>The suffering of the downtrodden?</a:t>
            </a:r>
          </a:p>
          <a:p>
            <a:pPr marL="736092" lvl="1" indent="-342900"/>
            <a:r>
              <a:rPr lang="en-GB" dirty="0" smtClean="0"/>
              <a:t>Power and powerlessness?</a:t>
            </a:r>
          </a:p>
          <a:p>
            <a:pPr marL="736092" lvl="1" indent="-342900"/>
            <a:r>
              <a:rPr lang="en-GB" dirty="0" smtClean="0"/>
              <a:t>The fight for survival – what’s acceptable if your survival is at stake?</a:t>
            </a:r>
          </a:p>
          <a:p>
            <a:pPr marL="736092" lvl="1" indent="-342900"/>
            <a:r>
              <a:rPr lang="en-GB" dirty="0" smtClean="0"/>
              <a:t>Poverty and wealth?</a:t>
            </a:r>
          </a:p>
          <a:p>
            <a:pPr marL="736092" lvl="1" indent="-342900"/>
            <a:endParaRPr lang="en-GB" dirty="0" smtClean="0"/>
          </a:p>
          <a:p>
            <a:pPr marL="457200" indent="-457200">
              <a:buFont typeface="+mj-lt"/>
              <a:buAutoNum type="arabicPeriod"/>
            </a:pPr>
            <a:r>
              <a:rPr lang="en-GB" dirty="0" smtClean="0"/>
              <a:t>What is Steinbeck saying about these same issues in the novel?</a:t>
            </a:r>
          </a:p>
          <a:p>
            <a:pPr marL="457200" indent="-457200">
              <a:buFont typeface="+mj-lt"/>
              <a:buAutoNum type="arabicPeriod"/>
            </a:pPr>
            <a:r>
              <a:rPr lang="en-GB" dirty="0" smtClean="0"/>
              <a:t>Why do you think he chose to connect his book with this poem?</a:t>
            </a:r>
            <a:endParaRPr lang="en-GB" dirty="0"/>
          </a:p>
        </p:txBody>
      </p:sp>
    </p:spTree>
    <p:extLst>
      <p:ext uri="{BB962C8B-B14F-4D97-AF65-F5344CB8AC3E}">
        <p14:creationId xmlns:p14="http://schemas.microsoft.com/office/powerpoint/2010/main" val="1697942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301208"/>
            <a:ext cx="6781800" cy="952128"/>
          </a:xfrm>
        </p:spPr>
        <p:txBody>
          <a:bodyPr>
            <a:normAutofit/>
          </a:bodyPr>
          <a:lstStyle/>
          <a:p>
            <a:r>
              <a:rPr lang="en-GB" dirty="0" smtClean="0"/>
              <a:t>Debates</a:t>
            </a:r>
            <a:endParaRPr lang="en-GB" dirty="0"/>
          </a:p>
        </p:txBody>
      </p:sp>
      <p:sp>
        <p:nvSpPr>
          <p:cNvPr id="3" name="Content Placeholder 2"/>
          <p:cNvSpPr>
            <a:spLocks noGrp="1"/>
          </p:cNvSpPr>
          <p:nvPr>
            <p:ph idx="1"/>
          </p:nvPr>
        </p:nvSpPr>
        <p:spPr>
          <a:xfrm>
            <a:off x="251520" y="476672"/>
            <a:ext cx="8640960" cy="4824536"/>
          </a:xfrm>
        </p:spPr>
        <p:style>
          <a:lnRef idx="2">
            <a:schemeClr val="accent1"/>
          </a:lnRef>
          <a:fillRef idx="1">
            <a:schemeClr val="lt1"/>
          </a:fillRef>
          <a:effectRef idx="0">
            <a:schemeClr val="accent1"/>
          </a:effectRef>
          <a:fontRef idx="minor">
            <a:schemeClr val="dk1"/>
          </a:fontRef>
        </p:style>
        <p:txBody>
          <a:bodyPr anchor="t">
            <a:noAutofit/>
          </a:bodyPr>
          <a:lstStyle/>
          <a:p>
            <a:r>
              <a:rPr lang="en-GB" dirty="0" smtClean="0"/>
              <a:t>Provide the class with a provocative statement about the topic they are studying that is sure to garner some strong opinions.</a:t>
            </a:r>
          </a:p>
          <a:p>
            <a:pPr lvl="1"/>
            <a:r>
              <a:rPr lang="en-GB" sz="2400" b="1" dirty="0" smtClean="0"/>
              <a:t>Assign sides for students to argue</a:t>
            </a:r>
          </a:p>
          <a:p>
            <a:pPr lvl="2"/>
            <a:r>
              <a:rPr lang="en-GB" dirty="0" smtClean="0"/>
              <a:t>Allow each “team” to DISCUSS a range of arguments and supporting points together before the debate takes place.</a:t>
            </a:r>
          </a:p>
          <a:p>
            <a:pPr lvl="2"/>
            <a:r>
              <a:rPr lang="en-GB" dirty="0" smtClean="0"/>
              <a:t>Again, this allows students to have some more time to think through the argument and also to develop their thinking.</a:t>
            </a:r>
            <a:br>
              <a:rPr lang="en-GB" dirty="0" smtClean="0"/>
            </a:br>
            <a:endParaRPr lang="en-GB" dirty="0" smtClean="0"/>
          </a:p>
          <a:p>
            <a:pPr lvl="1"/>
            <a:r>
              <a:rPr lang="en-GB" sz="2400" b="1" dirty="0" smtClean="0"/>
              <a:t>Debate around the room (more active)</a:t>
            </a:r>
          </a:p>
          <a:p>
            <a:pPr lvl="2"/>
            <a:r>
              <a:rPr lang="en-GB" dirty="0" smtClean="0"/>
              <a:t>Students move to one end of the room if they agree with the statement, or the other if they disagree. Nominate students to explain why they’re standing where they are.</a:t>
            </a:r>
          </a:p>
          <a:p>
            <a:pPr lvl="2"/>
            <a:r>
              <a:rPr lang="en-GB" b="1" dirty="0" smtClean="0"/>
              <a:t>OR </a:t>
            </a:r>
            <a:r>
              <a:rPr lang="en-GB" dirty="0" smtClean="0"/>
              <a:t>give them some group discussion time to develop some ideas.</a:t>
            </a:r>
            <a:endParaRPr lang="en-GB" dirty="0"/>
          </a:p>
        </p:txBody>
      </p:sp>
    </p:spTree>
    <p:extLst>
      <p:ext uri="{BB962C8B-B14F-4D97-AF65-F5344CB8AC3E}">
        <p14:creationId xmlns:p14="http://schemas.microsoft.com/office/powerpoint/2010/main" val="418494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157192"/>
            <a:ext cx="6781800" cy="1087016"/>
          </a:xfrm>
        </p:spPr>
        <p:txBody>
          <a:bodyPr/>
          <a:lstStyle/>
          <a:p>
            <a:r>
              <a:rPr lang="en-GB" dirty="0" smtClean="0"/>
              <a:t>Drama</a:t>
            </a:r>
            <a:endParaRPr lang="en-GB" dirty="0"/>
          </a:p>
        </p:txBody>
      </p:sp>
      <p:sp>
        <p:nvSpPr>
          <p:cNvPr id="3" name="Content Placeholder 2"/>
          <p:cNvSpPr>
            <a:spLocks noGrp="1"/>
          </p:cNvSpPr>
          <p:nvPr>
            <p:ph idx="1"/>
          </p:nvPr>
        </p:nvSpPr>
        <p:spPr>
          <a:xfrm>
            <a:off x="251520" y="476672"/>
            <a:ext cx="8640960" cy="4536504"/>
          </a:xfrm>
        </p:spPr>
        <p:style>
          <a:lnRef idx="2">
            <a:schemeClr val="accent1"/>
          </a:lnRef>
          <a:fillRef idx="1">
            <a:schemeClr val="lt1"/>
          </a:fillRef>
          <a:effectRef idx="0">
            <a:schemeClr val="accent1"/>
          </a:effectRef>
          <a:fontRef idx="minor">
            <a:schemeClr val="dk1"/>
          </a:fontRef>
        </p:style>
        <p:txBody>
          <a:bodyPr anchor="ctr">
            <a:noAutofit/>
          </a:bodyPr>
          <a:lstStyle/>
          <a:p>
            <a:r>
              <a:rPr lang="en-GB" sz="2800" b="1" dirty="0" smtClean="0"/>
              <a:t> Hot seating (take on the role of someone from your topic)</a:t>
            </a:r>
          </a:p>
          <a:p>
            <a:pPr lvl="1"/>
            <a:r>
              <a:rPr lang="en-GB" sz="2400" dirty="0" smtClean="0"/>
              <a:t>Get a willing participant to be the person in question.</a:t>
            </a:r>
          </a:p>
          <a:p>
            <a:pPr lvl="1"/>
            <a:r>
              <a:rPr lang="en-GB" sz="2400" dirty="0" smtClean="0"/>
              <a:t>Get the class to ask questions of them to demonstrate understanding of the topic.</a:t>
            </a:r>
            <a:br>
              <a:rPr lang="en-GB" sz="2400" dirty="0" smtClean="0"/>
            </a:br>
            <a:endParaRPr lang="en-GB" sz="2400" dirty="0" smtClean="0"/>
          </a:p>
          <a:p>
            <a:r>
              <a:rPr lang="en-GB" sz="2800" b="1" dirty="0" smtClean="0"/>
              <a:t>Taking on a role (assigning roles of people from a topic)</a:t>
            </a:r>
          </a:p>
          <a:p>
            <a:pPr lvl="1"/>
            <a:r>
              <a:rPr lang="en-GB" sz="2400" dirty="0" smtClean="0"/>
              <a:t>In groups, assign roles to students (e.g. world leaders / characters from a book / some scientists and protesters…)</a:t>
            </a:r>
          </a:p>
          <a:p>
            <a:pPr lvl="1"/>
            <a:r>
              <a:rPr lang="en-GB" sz="2400" dirty="0" smtClean="0"/>
              <a:t>Get students to argue the ideas of </a:t>
            </a:r>
            <a:r>
              <a:rPr lang="en-GB" sz="2400" b="1" dirty="0" smtClean="0"/>
              <a:t>the person they are in character as</a:t>
            </a:r>
            <a:r>
              <a:rPr lang="en-GB" sz="2400" dirty="0" smtClean="0"/>
              <a:t> – good for exploring SMSC issues.</a:t>
            </a:r>
          </a:p>
        </p:txBody>
      </p:sp>
      <p:sp>
        <p:nvSpPr>
          <p:cNvPr id="4" name="Rectangle 3"/>
          <p:cNvSpPr/>
          <p:nvPr/>
        </p:nvSpPr>
        <p:spPr>
          <a:xfrm>
            <a:off x="4716016" y="5157192"/>
            <a:ext cx="4320480" cy="158417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400" dirty="0" smtClean="0"/>
              <a:t>All of these activities are more active and kinaesthetic. They get students moving around and engaged more.</a:t>
            </a:r>
            <a:endParaRPr lang="en-GB" sz="2400" dirty="0"/>
          </a:p>
        </p:txBody>
      </p:sp>
    </p:spTree>
    <p:extLst>
      <p:ext uri="{BB962C8B-B14F-4D97-AF65-F5344CB8AC3E}">
        <p14:creationId xmlns:p14="http://schemas.microsoft.com/office/powerpoint/2010/main" val="112143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157192"/>
            <a:ext cx="8640960" cy="1015008"/>
          </a:xfrm>
        </p:spPr>
        <p:txBody>
          <a:bodyPr/>
          <a:lstStyle/>
          <a:p>
            <a:r>
              <a:rPr lang="en-GB" dirty="0" smtClean="0"/>
              <a:t>Your turn…</a:t>
            </a:r>
            <a:endParaRPr lang="en-GB" dirty="0"/>
          </a:p>
        </p:txBody>
      </p:sp>
      <p:sp>
        <p:nvSpPr>
          <p:cNvPr id="3" name="Content Placeholder 2"/>
          <p:cNvSpPr>
            <a:spLocks noGrp="1"/>
          </p:cNvSpPr>
          <p:nvPr>
            <p:ph idx="1"/>
          </p:nvPr>
        </p:nvSpPr>
        <p:spPr>
          <a:xfrm>
            <a:off x="251520" y="548680"/>
            <a:ext cx="8640960" cy="3384376"/>
          </a:xfrm>
        </p:spPr>
        <p:style>
          <a:lnRef idx="2">
            <a:schemeClr val="accent1"/>
          </a:lnRef>
          <a:fillRef idx="1">
            <a:schemeClr val="lt1"/>
          </a:fillRef>
          <a:effectRef idx="0">
            <a:schemeClr val="accent1"/>
          </a:effectRef>
          <a:fontRef idx="minor">
            <a:schemeClr val="dk1"/>
          </a:fontRef>
        </p:style>
        <p:txBody>
          <a:bodyPr anchor="t">
            <a:normAutofit/>
          </a:bodyPr>
          <a:lstStyle/>
          <a:p>
            <a:pPr marL="457200" indent="-457200">
              <a:buFont typeface="+mj-lt"/>
              <a:buAutoNum type="arabicPeriod"/>
            </a:pPr>
            <a:r>
              <a:rPr lang="en-GB" sz="3200" dirty="0" smtClean="0"/>
              <a:t>Discuss how you could incorporate talk-based activities into a lesson (or a number of lessons) you will teach this week.</a:t>
            </a:r>
          </a:p>
          <a:p>
            <a:pPr lvl="1"/>
            <a:r>
              <a:rPr lang="en-GB" sz="3000" dirty="0" smtClean="0"/>
              <a:t>Debate?</a:t>
            </a:r>
          </a:p>
          <a:p>
            <a:pPr lvl="1"/>
            <a:r>
              <a:rPr lang="en-GB" sz="3000" dirty="0" smtClean="0"/>
              <a:t>Group Discussion?</a:t>
            </a:r>
          </a:p>
          <a:p>
            <a:pPr lvl="1"/>
            <a:r>
              <a:rPr lang="en-GB" sz="3000" dirty="0" smtClean="0"/>
              <a:t>Drama? Taking on a role?</a:t>
            </a:r>
            <a:endParaRPr lang="en-GB" sz="3000" dirty="0"/>
          </a:p>
        </p:txBody>
      </p:sp>
    </p:spTree>
    <p:extLst>
      <p:ext uri="{BB962C8B-B14F-4D97-AF65-F5344CB8AC3E}">
        <p14:creationId xmlns:p14="http://schemas.microsoft.com/office/powerpoint/2010/main" val="86213193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Tree>
    <p:extLst>
      <p:ext uri="{BB962C8B-B14F-4D97-AF65-F5344CB8AC3E}">
        <p14:creationId xmlns:p14="http://schemas.microsoft.com/office/powerpoint/2010/main" val="30311473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125" y="116632"/>
            <a:ext cx="8839200" cy="468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34507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9229" y="196626"/>
            <a:ext cx="2784519"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 name="Rectangle 2"/>
          <p:cNvSpPr/>
          <p:nvPr/>
        </p:nvSpPr>
        <p:spPr>
          <a:xfrm>
            <a:off x="155499" y="2364308"/>
            <a:ext cx="2784519"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 name="Rectangle 3"/>
          <p:cNvSpPr/>
          <p:nvPr/>
        </p:nvSpPr>
        <p:spPr>
          <a:xfrm>
            <a:off x="155499" y="4585121"/>
            <a:ext cx="2784519"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p:cNvSpPr/>
          <p:nvPr/>
        </p:nvSpPr>
        <p:spPr>
          <a:xfrm>
            <a:off x="3183816" y="196626"/>
            <a:ext cx="2784519"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6" name="Rectangle 5"/>
          <p:cNvSpPr/>
          <p:nvPr/>
        </p:nvSpPr>
        <p:spPr>
          <a:xfrm>
            <a:off x="3170086" y="2364308"/>
            <a:ext cx="2784519"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7" name="Rectangle 6"/>
          <p:cNvSpPr/>
          <p:nvPr/>
        </p:nvSpPr>
        <p:spPr>
          <a:xfrm>
            <a:off x="3170086" y="4585121"/>
            <a:ext cx="2784519"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8" name="Rectangle 7"/>
          <p:cNvSpPr/>
          <p:nvPr/>
        </p:nvSpPr>
        <p:spPr>
          <a:xfrm>
            <a:off x="6190660" y="192633"/>
            <a:ext cx="2784519"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ectangle 10"/>
          <p:cNvSpPr/>
          <p:nvPr/>
        </p:nvSpPr>
        <p:spPr>
          <a:xfrm>
            <a:off x="6176931" y="2360315"/>
            <a:ext cx="2811978"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ectangle 11"/>
          <p:cNvSpPr/>
          <p:nvPr/>
        </p:nvSpPr>
        <p:spPr>
          <a:xfrm>
            <a:off x="6204390" y="4610819"/>
            <a:ext cx="2784520"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1888896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2.bp.blogspot.com/-YZv2hOw8JoY/UzUjM45gjEI/AAAAAAAAlvE/mJSRDg6WiKE/s3200/1.pn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50003"/>
          <a:stretch/>
        </p:blipFill>
        <p:spPr bwMode="auto">
          <a:xfrm rot="16200000">
            <a:off x="1347966" y="-961594"/>
            <a:ext cx="6453336" cy="9149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94740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2.bp.blogspot.com/-YZv2hOw8JoY/UzUjM45gjEI/AAAAAAAAlvE/mJSRDg6WiKE/s3200/1.pn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49848"/>
          <a:stretch/>
        </p:blipFill>
        <p:spPr bwMode="auto">
          <a:xfrm rot="16200000">
            <a:off x="1332058" y="-927393"/>
            <a:ext cx="6444528" cy="9108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2084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Composite">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Custom 4">
      <a:majorFont>
        <a:latin typeface="Impact"/>
        <a:ea typeface=""/>
        <a:cs typeface=""/>
      </a:majorFont>
      <a:minorFont>
        <a:latin typeface="Calibri Light"/>
        <a:ea typeface=""/>
        <a:cs typeface=""/>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1_Office Them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S103431377">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Beowulf">
      <a:majorFont>
        <a:latin typeface="Perpetua Titling MT"/>
        <a:ea typeface=""/>
        <a:cs typeface=""/>
      </a:majorFont>
      <a:minorFont>
        <a:latin typeface="Perpetua"/>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392</TotalTime>
  <Words>3399</Words>
  <Application>Microsoft Office PowerPoint</Application>
  <PresentationFormat>On-screen Show (4:3)</PresentationFormat>
  <Paragraphs>336</Paragraphs>
  <Slides>54</Slides>
  <Notes>16</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54</vt:i4>
      </vt:variant>
    </vt:vector>
  </HeadingPairs>
  <TitlesOfParts>
    <vt:vector size="66" baseType="lpstr">
      <vt:lpstr>Arial</vt:lpstr>
      <vt:lpstr>Calibri</vt:lpstr>
      <vt:lpstr>Calibri Light</vt:lpstr>
      <vt:lpstr>Candara</vt:lpstr>
      <vt:lpstr>Impact</vt:lpstr>
      <vt:lpstr>Perpetua</vt:lpstr>
      <vt:lpstr>Perpetua Titling MT</vt:lpstr>
      <vt:lpstr>Times New Roman</vt:lpstr>
      <vt:lpstr>NewsPrint</vt:lpstr>
      <vt:lpstr>1_Office Theme</vt:lpstr>
      <vt:lpstr>TS103431377</vt:lpstr>
      <vt:lpstr>3_Office Theme</vt:lpstr>
      <vt:lpstr>Differentiation INSET</vt:lpstr>
      <vt:lpstr>Differentiation INSET</vt:lpstr>
      <vt:lpstr>PowerPoint Presentation</vt:lpstr>
      <vt:lpstr>PowerPoint Presentation</vt:lpstr>
      <vt:lpstr>So how can we achieve this in our classrooms?</vt:lpstr>
      <vt:lpstr>Before the Lesson / Planning</vt:lpstr>
      <vt:lpstr>Seating Plans</vt:lpstr>
      <vt:lpstr>Learning Objectives and Outcomes</vt:lpstr>
      <vt:lpstr>PowerPoint Presentation</vt:lpstr>
      <vt:lpstr>PowerPoint Presentation</vt:lpstr>
      <vt:lpstr>After the Lesson: Differentiated Feedback</vt:lpstr>
      <vt:lpstr>What problems do you face with marking and feedback?</vt:lpstr>
      <vt:lpstr>What problems do you face with marking and feedback?</vt:lpstr>
      <vt:lpstr>Key principles of effective feedback  EXPERTS</vt:lpstr>
      <vt:lpstr>Practical Implications</vt:lpstr>
      <vt:lpstr>1. PLAN for feedback in your Scheme of Learning.</vt:lpstr>
      <vt:lpstr>2. Focus feedback on success and improvement needs against the learning objective, success criteria, or mark schemes.</vt:lpstr>
      <vt:lpstr>Writing to Describe:  Success Criteria</vt:lpstr>
      <vt:lpstr>3. Offer guidance on how to improve further.</vt:lpstr>
      <vt:lpstr>3. Feedback offers guidance on how to improve further.</vt:lpstr>
      <vt:lpstr>3. Feedback offers guidance on how to improve further.</vt:lpstr>
      <vt:lpstr>3. Feedback offers guidance on how to improve further.</vt:lpstr>
      <vt:lpstr>PowerPoint Presentation</vt:lpstr>
      <vt:lpstr>4. Comment only feedback is best (within a scheme of learning).</vt:lpstr>
      <vt:lpstr>5. Model good feedback.</vt:lpstr>
      <vt:lpstr>There’s not enough time now…</vt:lpstr>
      <vt:lpstr>Time Permitting…</vt:lpstr>
      <vt:lpstr>Successful Strategies for differentiation</vt:lpstr>
      <vt:lpstr>Starter Activities</vt:lpstr>
      <vt:lpstr>‘Consider’ Questions</vt:lpstr>
      <vt:lpstr>Using Different Media</vt:lpstr>
      <vt:lpstr>Using Punctuation to Help Your Argument</vt:lpstr>
      <vt:lpstr>What difference does punctuation make?</vt:lpstr>
      <vt:lpstr>Your turn…</vt:lpstr>
      <vt:lpstr>Inclusive Activities</vt:lpstr>
      <vt:lpstr>Questioning</vt:lpstr>
      <vt:lpstr>PowerPoint Presentation</vt:lpstr>
      <vt:lpstr>Key Word Activities</vt:lpstr>
      <vt:lpstr>Key Word Activities</vt:lpstr>
      <vt:lpstr>Card Sort Activities</vt:lpstr>
      <vt:lpstr>Your turn…</vt:lpstr>
      <vt:lpstr>Talk for learning</vt:lpstr>
      <vt:lpstr>Group Discussion</vt:lpstr>
      <vt:lpstr>What makes a successful group discussion?</vt:lpstr>
      <vt:lpstr>You will be working in small groups of 3 or 4 to explore the poem. Discuss the following:</vt:lpstr>
      <vt:lpstr>You will be working in small groups of 3 or 4 to explore the poem. Discuss the following:</vt:lpstr>
      <vt:lpstr>Debates</vt:lpstr>
      <vt:lpstr>Drama</vt:lpstr>
      <vt:lpstr>Your turn…</vt:lpstr>
      <vt:lpstr>Resources</vt:lpstr>
      <vt:lpstr>PowerPoint Presentation</vt:lpstr>
      <vt:lpstr>PowerPoint Presentation</vt:lpstr>
      <vt:lpstr>PowerPoint Presentation</vt:lpstr>
      <vt:lpstr>PowerPoint Presentation</vt:lpstr>
    </vt:vector>
  </TitlesOfParts>
  <Company>Fairfield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Worsfold</dc:creator>
  <cp:lastModifiedBy>S Warde</cp:lastModifiedBy>
  <cp:revision>42</cp:revision>
  <cp:lastPrinted>2016-10-28T09:35:16Z</cp:lastPrinted>
  <dcterms:created xsi:type="dcterms:W3CDTF">2015-06-23T13:29:27Z</dcterms:created>
  <dcterms:modified xsi:type="dcterms:W3CDTF">2021-11-21T12:50:41Z</dcterms:modified>
</cp:coreProperties>
</file>