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9500"/>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133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Williams" userId="9d916d3a-f2bf-4a79-99ad-8cffbe1509e0" providerId="ADAL" clId="{DDC00E00-F6ED-4DA5-B7A8-EB0BBDA9B41E}"/>
    <pc:docChg chg="custSel addSld delSld modSld sldOrd">
      <pc:chgData name="L Williams" userId="9d916d3a-f2bf-4a79-99ad-8cffbe1509e0" providerId="ADAL" clId="{DDC00E00-F6ED-4DA5-B7A8-EB0BBDA9B41E}" dt="2024-07-17T16:08:09.274" v="1062" actId="14100"/>
      <pc:docMkLst>
        <pc:docMk/>
      </pc:docMkLst>
      <pc:sldChg chg="del">
        <pc:chgData name="L Williams" userId="9d916d3a-f2bf-4a79-99ad-8cffbe1509e0" providerId="ADAL" clId="{DDC00E00-F6ED-4DA5-B7A8-EB0BBDA9B41E}" dt="2024-07-17T16:05:40.624" v="1041" actId="47"/>
        <pc:sldMkLst>
          <pc:docMk/>
          <pc:sldMk cId="3736962746" sldId="258"/>
        </pc:sldMkLst>
      </pc:sldChg>
      <pc:sldChg chg="del">
        <pc:chgData name="L Williams" userId="9d916d3a-f2bf-4a79-99ad-8cffbe1509e0" providerId="ADAL" clId="{DDC00E00-F6ED-4DA5-B7A8-EB0BBDA9B41E}" dt="2024-07-17T16:05:40.982" v="1042" actId="47"/>
        <pc:sldMkLst>
          <pc:docMk/>
          <pc:sldMk cId="155769159" sldId="259"/>
        </pc:sldMkLst>
      </pc:sldChg>
      <pc:sldChg chg="del">
        <pc:chgData name="L Williams" userId="9d916d3a-f2bf-4a79-99ad-8cffbe1509e0" providerId="ADAL" clId="{DDC00E00-F6ED-4DA5-B7A8-EB0BBDA9B41E}" dt="2024-07-17T16:05:41.334" v="1043" actId="47"/>
        <pc:sldMkLst>
          <pc:docMk/>
          <pc:sldMk cId="1350771701" sldId="260"/>
        </pc:sldMkLst>
      </pc:sldChg>
      <pc:sldChg chg="del">
        <pc:chgData name="L Williams" userId="9d916d3a-f2bf-4a79-99ad-8cffbe1509e0" providerId="ADAL" clId="{DDC00E00-F6ED-4DA5-B7A8-EB0BBDA9B41E}" dt="2024-07-17T16:05:42.408" v="1045" actId="47"/>
        <pc:sldMkLst>
          <pc:docMk/>
          <pc:sldMk cId="251761534" sldId="261"/>
        </pc:sldMkLst>
      </pc:sldChg>
      <pc:sldChg chg="del">
        <pc:chgData name="L Williams" userId="9d916d3a-f2bf-4a79-99ad-8cffbe1509e0" providerId="ADAL" clId="{DDC00E00-F6ED-4DA5-B7A8-EB0BBDA9B41E}" dt="2024-07-17T16:05:41.903" v="1044" actId="47"/>
        <pc:sldMkLst>
          <pc:docMk/>
          <pc:sldMk cId="2265088901" sldId="262"/>
        </pc:sldMkLst>
      </pc:sldChg>
      <pc:sldChg chg="delSp modSp mod ord">
        <pc:chgData name="L Williams" userId="9d916d3a-f2bf-4a79-99ad-8cffbe1509e0" providerId="ADAL" clId="{DDC00E00-F6ED-4DA5-B7A8-EB0BBDA9B41E}" dt="2024-07-17T16:08:09.274" v="1062" actId="14100"/>
        <pc:sldMkLst>
          <pc:docMk/>
          <pc:sldMk cId="1401744351" sldId="263"/>
        </pc:sldMkLst>
        <pc:spChg chg="mod">
          <ac:chgData name="L Williams" userId="9d916d3a-f2bf-4a79-99ad-8cffbe1509e0" providerId="ADAL" clId="{DDC00E00-F6ED-4DA5-B7A8-EB0BBDA9B41E}" dt="2024-07-17T16:00:46.337" v="542" actId="20577"/>
          <ac:spMkLst>
            <pc:docMk/>
            <pc:sldMk cId="1401744351" sldId="263"/>
            <ac:spMk id="7" creationId="{00000000-0000-0000-0000-000000000000}"/>
          </ac:spMkLst>
        </pc:spChg>
        <pc:spChg chg="mod">
          <ac:chgData name="L Williams" userId="9d916d3a-f2bf-4a79-99ad-8cffbe1509e0" providerId="ADAL" clId="{DDC00E00-F6ED-4DA5-B7A8-EB0BBDA9B41E}" dt="2024-07-17T16:08:06.765" v="1061" actId="14100"/>
          <ac:spMkLst>
            <pc:docMk/>
            <pc:sldMk cId="1401744351" sldId="263"/>
            <ac:spMk id="9" creationId="{00000000-0000-0000-0000-000000000000}"/>
          </ac:spMkLst>
        </pc:spChg>
        <pc:spChg chg="mod">
          <ac:chgData name="L Williams" userId="9d916d3a-f2bf-4a79-99ad-8cffbe1509e0" providerId="ADAL" clId="{DDC00E00-F6ED-4DA5-B7A8-EB0BBDA9B41E}" dt="2024-07-17T16:08:09.274" v="1062" actId="14100"/>
          <ac:spMkLst>
            <pc:docMk/>
            <pc:sldMk cId="1401744351" sldId="263"/>
            <ac:spMk id="10" creationId="{00000000-0000-0000-0000-000000000000}"/>
          </ac:spMkLst>
        </pc:spChg>
        <pc:graphicFrameChg chg="del">
          <ac:chgData name="L Williams" userId="9d916d3a-f2bf-4a79-99ad-8cffbe1509e0" providerId="ADAL" clId="{DDC00E00-F6ED-4DA5-B7A8-EB0BBDA9B41E}" dt="2024-07-17T16:00:56.629" v="543" actId="478"/>
          <ac:graphicFrameMkLst>
            <pc:docMk/>
            <pc:sldMk cId="1401744351" sldId="263"/>
            <ac:graphicFrameMk id="8" creationId="{00000000-0000-0000-0000-000000000000}"/>
          </ac:graphicFrameMkLst>
        </pc:graphicFrameChg>
      </pc:sldChg>
      <pc:sldChg chg="modSp mod ord">
        <pc:chgData name="L Williams" userId="9d916d3a-f2bf-4a79-99ad-8cffbe1509e0" providerId="ADAL" clId="{DDC00E00-F6ED-4DA5-B7A8-EB0BBDA9B41E}" dt="2024-07-17T15:58:20.776" v="353"/>
        <pc:sldMkLst>
          <pc:docMk/>
          <pc:sldMk cId="2363564570" sldId="264"/>
        </pc:sldMkLst>
        <pc:graphicFrameChg chg="modGraphic">
          <ac:chgData name="L Williams" userId="9d916d3a-f2bf-4a79-99ad-8cffbe1509e0" providerId="ADAL" clId="{DDC00E00-F6ED-4DA5-B7A8-EB0BBDA9B41E}" dt="2024-07-17T15:57:11.572" v="286" actId="207"/>
          <ac:graphicFrameMkLst>
            <pc:docMk/>
            <pc:sldMk cId="2363564570" sldId="264"/>
            <ac:graphicFrameMk id="8" creationId="{00000000-0000-0000-0000-000000000000}"/>
          </ac:graphicFrameMkLst>
        </pc:graphicFrameChg>
      </pc:sldChg>
      <pc:sldChg chg="modSp add mod ord">
        <pc:chgData name="L Williams" userId="9d916d3a-f2bf-4a79-99ad-8cffbe1509e0" providerId="ADAL" clId="{DDC00E00-F6ED-4DA5-B7A8-EB0BBDA9B41E}" dt="2024-07-17T16:00:29.490" v="526" actId="20577"/>
        <pc:sldMkLst>
          <pc:docMk/>
          <pc:sldMk cId="1748381663" sldId="265"/>
        </pc:sldMkLst>
        <pc:spChg chg="mod">
          <ac:chgData name="L Williams" userId="9d916d3a-f2bf-4a79-99ad-8cffbe1509e0" providerId="ADAL" clId="{DDC00E00-F6ED-4DA5-B7A8-EB0BBDA9B41E}" dt="2024-07-17T15:54:47.437" v="2" actId="20577"/>
          <ac:spMkLst>
            <pc:docMk/>
            <pc:sldMk cId="1748381663" sldId="265"/>
            <ac:spMk id="7" creationId="{00000000-0000-0000-0000-000000000000}"/>
          </ac:spMkLst>
        </pc:spChg>
        <pc:graphicFrameChg chg="modGraphic">
          <ac:chgData name="L Williams" userId="9d916d3a-f2bf-4a79-99ad-8cffbe1509e0" providerId="ADAL" clId="{DDC00E00-F6ED-4DA5-B7A8-EB0BBDA9B41E}" dt="2024-07-17T16:00:29.490" v="526" actId="20577"/>
          <ac:graphicFrameMkLst>
            <pc:docMk/>
            <pc:sldMk cId="1748381663" sldId="265"/>
            <ac:graphicFrameMk id="8" creationId="{00000000-0000-0000-0000-000000000000}"/>
          </ac:graphicFrameMkLst>
        </pc:graphicFrameChg>
      </pc:sldChg>
      <pc:sldChg chg="modSp add mod">
        <pc:chgData name="L Williams" userId="9d916d3a-f2bf-4a79-99ad-8cffbe1509e0" providerId="ADAL" clId="{DDC00E00-F6ED-4DA5-B7A8-EB0BBDA9B41E}" dt="2024-07-17T16:07:29.005" v="1060" actId="114"/>
        <pc:sldMkLst>
          <pc:docMk/>
          <pc:sldMk cId="819055087" sldId="266"/>
        </pc:sldMkLst>
        <pc:graphicFrameChg chg="modGraphic">
          <ac:chgData name="L Williams" userId="9d916d3a-f2bf-4a79-99ad-8cffbe1509e0" providerId="ADAL" clId="{DDC00E00-F6ED-4DA5-B7A8-EB0BBDA9B41E}" dt="2024-07-17T16:07:29.005" v="1060" actId="114"/>
          <ac:graphicFrameMkLst>
            <pc:docMk/>
            <pc:sldMk cId="819055087" sldId="266"/>
            <ac:graphicFrameMk id="8"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662581-B657-461B-8BD3-D17D68D487C5}"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895171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662581-B657-461B-8BD3-D17D68D487C5}"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693248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662581-B657-461B-8BD3-D17D68D487C5}"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3539919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662581-B657-461B-8BD3-D17D68D487C5}"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890941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662581-B657-461B-8BD3-D17D68D487C5}" type="datetimeFigureOut">
              <a:rPr lang="en-GB" smtClean="0"/>
              <a:t>21/08/2024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3812686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662581-B657-461B-8BD3-D17D68D487C5}" type="datetimeFigureOut">
              <a:rPr lang="en-GB" smtClean="0"/>
              <a:t>21/08/2024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25159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662581-B657-461B-8BD3-D17D68D487C5}" type="datetimeFigureOut">
              <a:rPr lang="en-GB" smtClean="0"/>
              <a:t>21/08/2024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3162804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AF662581-B657-461B-8BD3-D17D68D487C5}"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288716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AF662581-B657-461B-8BD3-D17D68D487C5}"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849600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662581-B657-461B-8BD3-D17D68D487C5}"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2323724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662581-B657-461B-8BD3-D17D68D487C5}"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675330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AF662581-B657-461B-8BD3-D17D68D487C5}" type="datetimeFigureOut">
              <a:rPr lang="en-GB" smtClean="0"/>
              <a:t>21/08/2024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A0301E2B-3208-4EE5-A98D-76DBD1D5FB67}" type="slidenum">
              <a:rPr lang="en-GB" smtClean="0"/>
              <a:t>‹#›</a:t>
            </a:fld>
            <a:endParaRPr lang="en-GB"/>
          </a:p>
        </p:txBody>
      </p:sp>
    </p:spTree>
    <p:extLst>
      <p:ext uri="{BB962C8B-B14F-4D97-AF65-F5344CB8AC3E}">
        <p14:creationId xmlns:p14="http://schemas.microsoft.com/office/powerpoint/2010/main" val="4144721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41889"/>
            <a:ext cx="1339028" cy="1518763"/>
          </a:xfrm>
          <a:prstGeom prst="rect">
            <a:avLst/>
          </a:prstGeom>
        </p:spPr>
      </p:pic>
      <p:sp>
        <p:nvSpPr>
          <p:cNvPr id="7" name="Rectangle 6"/>
          <p:cNvSpPr/>
          <p:nvPr/>
        </p:nvSpPr>
        <p:spPr>
          <a:xfrm>
            <a:off x="1226708" y="139015"/>
            <a:ext cx="5432898" cy="544765"/>
          </a:xfrm>
          <a:prstGeom prst="rect">
            <a:avLst/>
          </a:prstGeom>
        </p:spPr>
        <p:txBody>
          <a:bodyPr wrap="none">
            <a:spAutoFit/>
          </a:bodyPr>
          <a:lstStyle/>
          <a:p>
            <a:r>
              <a:rPr lang="en-GB" sz="2940" dirty="0">
                <a:solidFill>
                  <a:srgbClr val="D29500"/>
                </a:solidFill>
                <a:latin typeface="Lato" panose="020F0502020204030203" pitchFamily="34" charset="0"/>
              </a:rPr>
              <a:t>KS3 ASSESSMENT </a:t>
            </a:r>
            <a:r>
              <a:rPr lang="en-GB" sz="2940" dirty="0">
                <a:solidFill>
                  <a:srgbClr val="002060"/>
                </a:solidFill>
                <a:latin typeface="Lato" panose="020F0502020204030203" pitchFamily="34" charset="0"/>
              </a:rPr>
              <a:t>IN HISTORY</a:t>
            </a:r>
          </a:p>
        </p:txBody>
      </p:sp>
      <p:graphicFrame>
        <p:nvGraphicFramePr>
          <p:cNvPr id="3" name="Table 2"/>
          <p:cNvGraphicFramePr>
            <a:graphicFrameLocks noGrp="1"/>
          </p:cNvGraphicFramePr>
          <p:nvPr>
            <p:extLst>
              <p:ext uri="{D42A27DB-BD31-4B8C-83A1-F6EECF244321}">
                <p14:modId xmlns:p14="http://schemas.microsoft.com/office/powerpoint/2010/main" val="266687293"/>
              </p:ext>
            </p:extLst>
          </p:nvPr>
        </p:nvGraphicFramePr>
        <p:xfrm>
          <a:off x="247082" y="1863526"/>
          <a:ext cx="12339667" cy="7161412"/>
        </p:xfrm>
        <a:graphic>
          <a:graphicData uri="http://schemas.openxmlformats.org/drawingml/2006/table">
            <a:tbl>
              <a:tblPr firstRow="1" bandRow="1">
                <a:tableStyleId>{5C22544A-7EE6-4342-B048-85BDC9FD1C3A}</a:tableStyleId>
              </a:tblPr>
              <a:tblGrid>
                <a:gridCol w="470548">
                  <a:extLst>
                    <a:ext uri="{9D8B030D-6E8A-4147-A177-3AD203B41FA5}">
                      <a16:colId xmlns:a16="http://schemas.microsoft.com/office/drawing/2014/main" val="351465365"/>
                    </a:ext>
                  </a:extLst>
                </a:gridCol>
                <a:gridCol w="4502552">
                  <a:extLst>
                    <a:ext uri="{9D8B030D-6E8A-4147-A177-3AD203B41FA5}">
                      <a16:colId xmlns:a16="http://schemas.microsoft.com/office/drawing/2014/main" val="3818681189"/>
                    </a:ext>
                  </a:extLst>
                </a:gridCol>
                <a:gridCol w="4502552">
                  <a:extLst>
                    <a:ext uri="{9D8B030D-6E8A-4147-A177-3AD203B41FA5}">
                      <a16:colId xmlns:a16="http://schemas.microsoft.com/office/drawing/2014/main" val="1485819097"/>
                    </a:ext>
                  </a:extLst>
                </a:gridCol>
                <a:gridCol w="2864015">
                  <a:extLst>
                    <a:ext uri="{9D8B030D-6E8A-4147-A177-3AD203B41FA5}">
                      <a16:colId xmlns:a16="http://schemas.microsoft.com/office/drawing/2014/main" val="2662193137"/>
                    </a:ext>
                  </a:extLst>
                </a:gridCol>
              </a:tblGrid>
              <a:tr h="0">
                <a:tc>
                  <a:txBody>
                    <a:bodyPr/>
                    <a:lstStyle/>
                    <a:p>
                      <a:endParaRPr lang="en-GB" sz="330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a:t>Knowledge</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a:t>Skills</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a:t>Communication</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extLst>
                  <a:ext uri="{0D108BD9-81ED-4DB2-BD59-A6C34878D82A}">
                    <a16:rowId xmlns:a16="http://schemas.microsoft.com/office/drawing/2014/main" val="3509283177"/>
                  </a:ext>
                </a:extLst>
              </a:tr>
              <a:tr h="2180108">
                <a:tc>
                  <a:txBody>
                    <a:bodyPr/>
                    <a:lstStyle/>
                    <a:p>
                      <a:pPr algn="ctr"/>
                      <a:r>
                        <a:rPr lang="en-GB" sz="2000" b="1" dirty="0"/>
                        <a:t>Year 7</a:t>
                      </a:r>
                    </a:p>
                  </a:txBody>
                  <a:tcPr marL="118169" marR="118169" marT="59084" marB="59084" vert="vert27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baseline="0" dirty="0" smtClean="0"/>
                        <a:t>How history is constructed and the work of historians</a:t>
                      </a:r>
                      <a:endParaRPr lang="en-GB" sz="1300" baseline="0" dirty="0"/>
                    </a:p>
                    <a:p>
                      <a:pPr marL="285750" indent="-285750">
                        <a:buFont typeface="Arial" panose="020B0604020202020204" pitchFamily="34" charset="0"/>
                        <a:buChar char="•"/>
                      </a:pPr>
                      <a:r>
                        <a:rPr lang="en-GB" sz="1300" baseline="0" dirty="0"/>
                        <a:t>England </a:t>
                      </a:r>
                      <a:r>
                        <a:rPr lang="en-GB" sz="1300" baseline="0" dirty="0" smtClean="0"/>
                        <a:t>pre-1066</a:t>
                      </a:r>
                      <a:endParaRPr lang="en-GB" sz="1300" baseline="0" dirty="0"/>
                    </a:p>
                    <a:p>
                      <a:pPr marL="285750" indent="-285750">
                        <a:buFont typeface="Arial" panose="020B0604020202020204" pitchFamily="34" charset="0"/>
                        <a:buChar char="•"/>
                      </a:pPr>
                      <a:r>
                        <a:rPr lang="en-GB" sz="1300" baseline="0" dirty="0"/>
                        <a:t>William the </a:t>
                      </a:r>
                      <a:r>
                        <a:rPr lang="en-GB" sz="1300" baseline="0" dirty="0" smtClean="0"/>
                        <a:t>Conqueror and the Battle of Hastings</a:t>
                      </a:r>
                    </a:p>
                    <a:p>
                      <a:pPr marL="285750" indent="-285750">
                        <a:buFont typeface="Arial" panose="020B0604020202020204" pitchFamily="34" charset="0"/>
                        <a:buChar char="•"/>
                      </a:pPr>
                      <a:r>
                        <a:rPr lang="en-GB" sz="1300" baseline="0" dirty="0" smtClean="0"/>
                        <a:t>Norman methods of conquest (including impact in Wales and local castles such as Goodrich)</a:t>
                      </a:r>
                    </a:p>
                    <a:p>
                      <a:pPr marL="285750" indent="-285750">
                        <a:buFont typeface="Arial" panose="020B0604020202020204" pitchFamily="34" charset="0"/>
                        <a:buChar char="•"/>
                      </a:pPr>
                      <a:r>
                        <a:rPr lang="en-GB" sz="1300" baseline="0" dirty="0" smtClean="0"/>
                        <a:t>Importance and use of religion in the Middle Ages, including growth of Christianity and Islam.</a:t>
                      </a:r>
                    </a:p>
                    <a:p>
                      <a:pPr marL="285750" indent="-285750">
                        <a:buFont typeface="Arial" panose="020B0604020202020204" pitchFamily="34" charset="0"/>
                        <a:buChar char="•"/>
                      </a:pPr>
                      <a:r>
                        <a:rPr lang="en-GB" sz="1300" baseline="0" dirty="0" smtClean="0"/>
                        <a:t>Life of a medieval peasant</a:t>
                      </a:r>
                      <a:endParaRPr lang="en-GB" sz="1300" baseline="0" dirty="0"/>
                    </a:p>
                    <a:p>
                      <a:pPr marL="285750" indent="-285750">
                        <a:buFont typeface="Arial" panose="020B0604020202020204" pitchFamily="34" charset="0"/>
                        <a:buChar char="•"/>
                      </a:pPr>
                      <a:r>
                        <a:rPr lang="en-GB" sz="1300" baseline="0" dirty="0"/>
                        <a:t>Rulers and the </a:t>
                      </a:r>
                      <a:r>
                        <a:rPr lang="en-GB" sz="1300" baseline="0" dirty="0" smtClean="0"/>
                        <a:t>ruled </a:t>
                      </a:r>
                      <a:r>
                        <a:rPr lang="en-GB" sz="1300" baseline="0" dirty="0"/>
                        <a:t>in the Middle </a:t>
                      </a:r>
                      <a:r>
                        <a:rPr lang="en-GB" sz="1300" baseline="0" dirty="0" smtClean="0"/>
                        <a:t>Ages (Thomas Becket, Magna Carta and Peasants’ Revolt)</a:t>
                      </a:r>
                      <a:endParaRPr lang="en-GB" sz="1300" baseline="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0" indent="0">
                        <a:buFont typeface="Arial" panose="020B0604020202020204" pitchFamily="34" charset="0"/>
                        <a:buNone/>
                      </a:pPr>
                      <a:r>
                        <a:rPr lang="en-GB" sz="1300" dirty="0" smtClean="0">
                          <a:solidFill>
                            <a:schemeClr val="tx1"/>
                          </a:solidFill>
                        </a:rPr>
                        <a:t>The following skills are built upon with developing complexity during the KS3 Programmes</a:t>
                      </a:r>
                      <a:r>
                        <a:rPr lang="en-GB" sz="1300" baseline="0" dirty="0" smtClean="0">
                          <a:solidFill>
                            <a:schemeClr val="tx1"/>
                          </a:solidFill>
                        </a:rPr>
                        <a:t> of Enquiry:</a:t>
                      </a:r>
                      <a:endParaRPr lang="en-GB" sz="1300" dirty="0" smtClean="0">
                        <a:solidFill>
                          <a:schemeClr val="tx1"/>
                        </a:solidFill>
                      </a:endParaRPr>
                    </a:p>
                    <a:p>
                      <a:pPr marL="285750" indent="-285750">
                        <a:buFont typeface="Arial" panose="020B0604020202020204" pitchFamily="34" charset="0"/>
                        <a:buChar char="•"/>
                      </a:pPr>
                      <a:r>
                        <a:rPr lang="en-GB" sz="1300" dirty="0" smtClean="0">
                          <a:solidFill>
                            <a:schemeClr val="tx1"/>
                          </a:solidFill>
                        </a:rPr>
                        <a:t>Understand</a:t>
                      </a:r>
                      <a:r>
                        <a:rPr lang="en-GB" sz="1300" baseline="0" dirty="0" smtClean="0">
                          <a:solidFill>
                            <a:schemeClr val="tx1"/>
                          </a:solidFill>
                        </a:rPr>
                        <a:t> </a:t>
                      </a:r>
                      <a:r>
                        <a:rPr lang="en-GB" sz="1300" baseline="0" dirty="0">
                          <a:solidFill>
                            <a:schemeClr val="tx1"/>
                          </a:solidFill>
                        </a:rPr>
                        <a:t>chronology</a:t>
                      </a:r>
                    </a:p>
                    <a:p>
                      <a:pPr marL="285750" indent="-285750">
                        <a:buFont typeface="Arial" panose="020B0604020202020204" pitchFamily="34" charset="0"/>
                        <a:buChar char="•"/>
                      </a:pPr>
                      <a:r>
                        <a:rPr lang="en-GB" sz="1300" dirty="0">
                          <a:solidFill>
                            <a:schemeClr val="tx1"/>
                          </a:solidFill>
                        </a:rPr>
                        <a:t>Identify</a:t>
                      </a:r>
                      <a:r>
                        <a:rPr lang="en-GB" sz="1300" baseline="0" dirty="0">
                          <a:solidFill>
                            <a:schemeClr val="tx1"/>
                          </a:solidFill>
                        </a:rPr>
                        <a:t> significant events</a:t>
                      </a:r>
                    </a:p>
                    <a:p>
                      <a:pPr marL="285750" indent="-285750">
                        <a:buFont typeface="Arial" panose="020B0604020202020204" pitchFamily="34" charset="0"/>
                        <a:buChar char="•"/>
                      </a:pPr>
                      <a:r>
                        <a:rPr lang="en-GB" sz="1300" baseline="0" dirty="0">
                          <a:solidFill>
                            <a:schemeClr val="tx1"/>
                          </a:solidFill>
                        </a:rPr>
                        <a:t>Interpret sources and interpretations</a:t>
                      </a:r>
                    </a:p>
                    <a:p>
                      <a:pPr marL="285750" indent="-285750">
                        <a:buFont typeface="Arial" panose="020B0604020202020204" pitchFamily="34" charset="0"/>
                        <a:buChar char="•"/>
                      </a:pPr>
                      <a:r>
                        <a:rPr lang="en-GB" sz="1300" dirty="0" smtClean="0">
                          <a:solidFill>
                            <a:schemeClr val="tx1"/>
                          </a:solidFill>
                        </a:rPr>
                        <a:t>Evaluate </a:t>
                      </a:r>
                      <a:r>
                        <a:rPr lang="en-GB" sz="1300" dirty="0">
                          <a:solidFill>
                            <a:schemeClr val="tx1"/>
                          </a:solidFill>
                        </a:rPr>
                        <a:t>sources and interpretations</a:t>
                      </a:r>
                    </a:p>
                    <a:p>
                      <a:pPr marL="285750" indent="-285750">
                        <a:buFont typeface="Arial" panose="020B0604020202020204" pitchFamily="34" charset="0"/>
                        <a:buChar char="•"/>
                      </a:pPr>
                      <a:r>
                        <a:rPr lang="en-GB" sz="1300" dirty="0" smtClean="0">
                          <a:solidFill>
                            <a:schemeClr val="tx1"/>
                          </a:solidFill>
                        </a:rPr>
                        <a:t>Summarise </a:t>
                      </a:r>
                      <a:r>
                        <a:rPr lang="en-GB" sz="1300" dirty="0">
                          <a:solidFill>
                            <a:schemeClr val="tx1"/>
                          </a:solidFill>
                        </a:rPr>
                        <a:t>details</a:t>
                      </a:r>
                    </a:p>
                    <a:p>
                      <a:pPr marL="285750" indent="-285750">
                        <a:buFont typeface="Arial" panose="020B0604020202020204" pitchFamily="34" charset="0"/>
                        <a:buChar char="•"/>
                      </a:pPr>
                      <a:r>
                        <a:rPr lang="en-GB" sz="1300" dirty="0">
                          <a:solidFill>
                            <a:schemeClr val="tx1"/>
                          </a:solidFill>
                        </a:rPr>
                        <a:t>Make connections</a:t>
                      </a:r>
                    </a:p>
                    <a:p>
                      <a:pPr marL="285750" indent="-285750">
                        <a:buFont typeface="Arial" panose="020B0604020202020204" pitchFamily="34" charset="0"/>
                        <a:buChar char="•"/>
                      </a:pPr>
                      <a:r>
                        <a:rPr lang="en-GB" sz="1300" dirty="0">
                          <a:solidFill>
                            <a:schemeClr val="tx1"/>
                          </a:solidFill>
                        </a:rPr>
                        <a:t>Draw contrasts</a:t>
                      </a:r>
                    </a:p>
                    <a:p>
                      <a:pPr marL="285750" indent="-285750">
                        <a:buFont typeface="Arial" panose="020B0604020202020204" pitchFamily="34" charset="0"/>
                        <a:buChar char="•"/>
                      </a:pPr>
                      <a:r>
                        <a:rPr lang="en-GB" sz="1300" dirty="0">
                          <a:solidFill>
                            <a:schemeClr val="tx1"/>
                          </a:solidFill>
                        </a:rPr>
                        <a:t>Analyse trends</a:t>
                      </a:r>
                      <a:r>
                        <a:rPr lang="en-GB" sz="1300" baseline="0" dirty="0">
                          <a:solidFill>
                            <a:schemeClr val="tx1"/>
                          </a:solidFill>
                        </a:rPr>
                        <a:t> over time</a:t>
                      </a:r>
                      <a:endParaRPr lang="en-GB" sz="1300" dirty="0">
                        <a:solidFill>
                          <a:schemeClr val="tx1"/>
                        </a:solidFill>
                      </a:endParaRPr>
                    </a:p>
                    <a:p>
                      <a:pPr marL="285750" indent="-285750">
                        <a:buFont typeface="Arial" panose="020B0604020202020204" pitchFamily="34" charset="0"/>
                        <a:buChar char="•"/>
                      </a:pPr>
                      <a:r>
                        <a:rPr lang="en-GB" sz="1300" dirty="0" smtClean="0">
                          <a:solidFill>
                            <a:schemeClr val="tx1"/>
                          </a:solidFill>
                        </a:rPr>
                        <a:t>Synthesis of</a:t>
                      </a:r>
                      <a:r>
                        <a:rPr lang="en-GB" sz="1300" baseline="0" dirty="0" smtClean="0">
                          <a:solidFill>
                            <a:schemeClr val="tx1"/>
                          </a:solidFill>
                        </a:rPr>
                        <a:t> </a:t>
                      </a:r>
                      <a:r>
                        <a:rPr lang="en-GB" sz="1300" baseline="0" dirty="0">
                          <a:solidFill>
                            <a:schemeClr val="tx1"/>
                          </a:solidFill>
                        </a:rPr>
                        <a:t>information form a </a:t>
                      </a:r>
                      <a:r>
                        <a:rPr lang="en-GB" sz="1300" baseline="0" dirty="0" smtClean="0">
                          <a:solidFill>
                            <a:schemeClr val="tx1"/>
                          </a:solidFill>
                        </a:rPr>
                        <a:t>range </a:t>
                      </a:r>
                      <a:r>
                        <a:rPr lang="en-GB" sz="1300" baseline="0" dirty="0">
                          <a:solidFill>
                            <a:schemeClr val="tx1"/>
                          </a:solidFill>
                        </a:rPr>
                        <a:t>of </a:t>
                      </a:r>
                      <a:r>
                        <a:rPr lang="en-GB" sz="1300" baseline="0" dirty="0" smtClean="0">
                          <a:solidFill>
                            <a:schemeClr val="tx1"/>
                          </a:solidFill>
                        </a:rPr>
                        <a:t>sources.</a:t>
                      </a:r>
                    </a:p>
                    <a:p>
                      <a:pPr marL="0" indent="0">
                        <a:buFont typeface="Arial" panose="020B0604020202020204" pitchFamily="34" charset="0"/>
                        <a:buNone/>
                      </a:pPr>
                      <a:endParaRPr lang="en-GB" sz="1300" baseline="0" dirty="0" smtClean="0">
                        <a:solidFill>
                          <a:srgbClr val="FF0000"/>
                        </a:solidFill>
                      </a:endParaRPr>
                    </a:p>
                    <a:p>
                      <a:pPr marL="0" indent="0">
                        <a:buFont typeface="Arial" panose="020B0604020202020204" pitchFamily="34" charset="0"/>
                        <a:buNone/>
                      </a:pPr>
                      <a:endParaRPr lang="en-GB" sz="1300" baseline="0" dirty="0" smtClean="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smtClean="0">
                          <a:latin typeface="+mn-lt"/>
                        </a:rPr>
                        <a:t>This will enable</a:t>
                      </a:r>
                      <a:r>
                        <a:rPr lang="en-GB" sz="1300" b="1" baseline="0" dirty="0" smtClean="0">
                          <a:latin typeface="+mn-lt"/>
                        </a:rPr>
                        <a:t> students t</a:t>
                      </a:r>
                      <a:r>
                        <a:rPr lang="en-GB" sz="1300" b="1" dirty="0" smtClean="0">
                          <a:latin typeface="+mn-lt"/>
                        </a:rPr>
                        <a:t>o be able to…</a:t>
                      </a: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0" dirty="0" smtClean="0">
                          <a:latin typeface="+mn-lt"/>
                        </a:rPr>
                        <a:t>understand and make judgements on the</a:t>
                      </a:r>
                      <a:r>
                        <a:rPr lang="en-GB" sz="1300" b="0" baseline="0" dirty="0" smtClean="0">
                          <a:latin typeface="+mn-lt"/>
                        </a:rPr>
                        <a:t> </a:t>
                      </a:r>
                      <a:r>
                        <a:rPr lang="en-GB" sz="1300" b="0" dirty="0" smtClean="0">
                          <a:latin typeface="+mn-lt"/>
                        </a:rPr>
                        <a:t>usefulness of sources.</a:t>
                      </a: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0" dirty="0" smtClean="0">
                          <a:latin typeface="+mn-lt"/>
                        </a:rPr>
                        <a:t>describe historical detail.</a:t>
                      </a: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0" dirty="0" smtClean="0">
                          <a:latin typeface="+mn-lt"/>
                        </a:rPr>
                        <a:t>explain cause and consequence,</a:t>
                      </a:r>
                      <a:r>
                        <a:rPr lang="en-GB" sz="1300" b="0" baseline="0" dirty="0" smtClean="0">
                          <a:latin typeface="+mn-lt"/>
                        </a:rPr>
                        <a:t> &amp; </a:t>
                      </a:r>
                      <a:r>
                        <a:rPr lang="en-GB" sz="1300" b="0" dirty="0" smtClean="0">
                          <a:latin typeface="+mn-lt"/>
                        </a:rPr>
                        <a:t>change and continuity,</a:t>
                      </a:r>
                      <a:r>
                        <a:rPr lang="en-GB" sz="1300" b="0" baseline="0" dirty="0" smtClean="0">
                          <a:latin typeface="+mn-lt"/>
                        </a:rPr>
                        <a:t> making complex links and reaching judgements.</a:t>
                      </a:r>
                      <a:endParaRPr lang="en-GB" sz="1300" b="0" dirty="0" smtClean="0">
                        <a:latin typeface="+mn-lt"/>
                      </a:endParaRP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0" dirty="0" smtClean="0">
                          <a:latin typeface="+mn-lt"/>
                        </a:rPr>
                        <a:t>analyse significance of key historical people, events</a:t>
                      </a:r>
                      <a:r>
                        <a:rPr lang="en-GB" sz="1300" b="0" baseline="0" dirty="0" smtClean="0">
                          <a:latin typeface="+mn-lt"/>
                        </a:rPr>
                        <a:t> and periods.</a:t>
                      </a:r>
                      <a:endParaRPr lang="en-GB" sz="1300" b="0" dirty="0" smtClean="0">
                        <a:latin typeface="+mn-lt"/>
                      </a:endParaRP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dirty="0" smtClean="0"/>
                        <a:t>Articulate</a:t>
                      </a:r>
                      <a:r>
                        <a:rPr lang="en-GB" sz="1300" baseline="0" dirty="0" smtClean="0"/>
                        <a:t> ideas</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dirty="0" smtClean="0"/>
                        <a:t>Contribute effectively to class discussion</a:t>
                      </a:r>
                    </a:p>
                    <a:p>
                      <a:pPr marL="285750" indent="-285750">
                        <a:buFont typeface="Arial" panose="020B0604020202020204" pitchFamily="34" charset="0"/>
                        <a:buChar char="•"/>
                      </a:pPr>
                      <a:r>
                        <a:rPr lang="en-GB" sz="1300" baseline="0" dirty="0" smtClean="0"/>
                        <a:t>Ask and answer questions effectively</a:t>
                      </a:r>
                    </a:p>
                    <a:p>
                      <a:pPr marL="285750" indent="-285750">
                        <a:buFont typeface="Arial" panose="020B0604020202020204" pitchFamily="34" charset="0"/>
                        <a:buChar char="•"/>
                      </a:pPr>
                      <a:r>
                        <a:rPr lang="en-GB" sz="1300" dirty="0" smtClean="0"/>
                        <a:t>Use </a:t>
                      </a:r>
                      <a:r>
                        <a:rPr lang="en-GB" sz="1300" dirty="0"/>
                        <a:t>accurate spelling, punctuation and grammar in written</a:t>
                      </a:r>
                      <a:r>
                        <a:rPr lang="en-GB" sz="1300" baseline="0" dirty="0"/>
                        <a:t> communication</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Use </a:t>
                      </a:r>
                      <a:r>
                        <a:rPr lang="en-GB" sz="1300" baseline="0" dirty="0"/>
                        <a:t>standard </a:t>
                      </a:r>
                      <a:r>
                        <a:rPr lang="en-GB" sz="1300" baseline="0" dirty="0" smtClean="0"/>
                        <a:t>English when speaking and writing</a:t>
                      </a:r>
                      <a:endParaRPr lang="en-GB" sz="1300" baseline="0" dirty="0"/>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Structure </a:t>
                      </a:r>
                      <a:r>
                        <a:rPr lang="en-GB" sz="1300" baseline="0" dirty="0"/>
                        <a:t>their ideas effectively using appropriate </a:t>
                      </a:r>
                      <a:r>
                        <a:rPr lang="en-GB" sz="1300" baseline="0" dirty="0" smtClean="0"/>
                        <a:t>sequencing</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Adapt language to suit purpose and audience</a:t>
                      </a:r>
                      <a:endParaRPr lang="en-GB" sz="1300" dirty="0" smtClean="0"/>
                    </a:p>
                    <a:p>
                      <a:pPr marL="285750" indent="-285750">
                        <a:buFont typeface="Arial" panose="020B0604020202020204" pitchFamily="34" charset="0"/>
                        <a:buChar char="•"/>
                      </a:pPr>
                      <a:r>
                        <a:rPr lang="en-GB" sz="1300" dirty="0" smtClean="0"/>
                        <a:t>Design</a:t>
                      </a:r>
                      <a:r>
                        <a:rPr lang="en-GB" sz="1300" baseline="0" dirty="0"/>
                        <a:t>, develop and present information ready for delivery to an audience</a:t>
                      </a:r>
                    </a:p>
                    <a:p>
                      <a:pPr marL="285750" indent="-285750">
                        <a:buFont typeface="Arial" panose="020B0604020202020204" pitchFamily="34" charset="0"/>
                        <a:buChar char="•"/>
                      </a:pPr>
                      <a:r>
                        <a:rPr lang="en-GB" sz="1300" baseline="0" dirty="0"/>
                        <a:t>Deliver presentations, speeches and performances to an </a:t>
                      </a:r>
                      <a:r>
                        <a:rPr lang="en-GB" sz="1300" baseline="0" dirty="0" smtClean="0"/>
                        <a:t>audience</a:t>
                      </a:r>
                      <a:endParaRPr lang="en-GB" sz="1300" baseline="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508344070"/>
                  </a:ext>
                </a:extLst>
              </a:tr>
              <a:tr h="2180108">
                <a:tc>
                  <a:txBody>
                    <a:bodyPr/>
                    <a:lstStyle/>
                    <a:p>
                      <a:pPr algn="ctr"/>
                      <a:r>
                        <a:rPr lang="en-GB" sz="2000" b="1" dirty="0"/>
                        <a:t>Year 8</a:t>
                      </a:r>
                    </a:p>
                  </a:txBody>
                  <a:tcPr marL="118169" marR="118169" marT="59084" marB="59084" vert="vert27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a:t>The </a:t>
                      </a:r>
                      <a:r>
                        <a:rPr lang="en-GB" sz="1300" dirty="0" smtClean="0"/>
                        <a:t>significance of the Renaissance (key inventions as drivers of change e.g. the Printing Press)</a:t>
                      </a:r>
                      <a:endParaRPr lang="en-GB" sz="1300" dirty="0"/>
                    </a:p>
                    <a:p>
                      <a:pPr marL="285750" indent="-285750">
                        <a:buFont typeface="Arial" panose="020B0604020202020204" pitchFamily="34" charset="0"/>
                        <a:buChar char="•"/>
                      </a:pPr>
                      <a:r>
                        <a:rPr lang="en-GB" sz="1300" dirty="0"/>
                        <a:t>The </a:t>
                      </a:r>
                      <a:r>
                        <a:rPr lang="en-GB" sz="1300" dirty="0" smtClean="0"/>
                        <a:t>Tudors and religious change</a:t>
                      </a:r>
                      <a:endParaRPr lang="en-GB" sz="1300" dirty="0"/>
                    </a:p>
                    <a:p>
                      <a:pPr marL="285750" indent="-285750">
                        <a:buFont typeface="Arial" panose="020B0604020202020204" pitchFamily="34" charset="0"/>
                        <a:buChar char="•"/>
                      </a:pPr>
                      <a:r>
                        <a:rPr lang="en-GB" sz="1300" dirty="0"/>
                        <a:t>Elizabethan </a:t>
                      </a:r>
                      <a:r>
                        <a:rPr lang="en-GB" sz="1300" dirty="0" smtClean="0"/>
                        <a:t>England and the ‘Golden Age’</a:t>
                      </a:r>
                      <a:endParaRPr lang="en-GB" sz="1300" dirty="0"/>
                    </a:p>
                    <a:p>
                      <a:pPr marL="285750" indent="-285750">
                        <a:buFont typeface="Arial" panose="020B0604020202020204" pitchFamily="34" charset="0"/>
                        <a:buChar char="•"/>
                      </a:pPr>
                      <a:r>
                        <a:rPr lang="en-GB" sz="1300" dirty="0" smtClean="0"/>
                        <a:t>The Industrial Revolution</a:t>
                      </a:r>
                      <a:endParaRPr lang="en-GB" sz="1300" baseline="0" dirty="0" smtClean="0"/>
                    </a:p>
                    <a:p>
                      <a:pPr marL="285750" indent="-285750">
                        <a:buFont typeface="Arial" panose="020B0604020202020204" pitchFamily="34" charset="0"/>
                        <a:buChar char="•"/>
                      </a:pPr>
                      <a:r>
                        <a:rPr lang="en-GB" sz="1300" baseline="0" dirty="0" smtClean="0"/>
                        <a:t>Dangers of industry (accidents, health and political developments with the vote)</a:t>
                      </a:r>
                      <a:endParaRPr lang="en-GB" sz="1300" baseline="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08227416"/>
                  </a:ext>
                </a:extLst>
              </a:tr>
              <a:tr h="2180108">
                <a:tc>
                  <a:txBody>
                    <a:bodyPr/>
                    <a:lstStyle/>
                    <a:p>
                      <a:pPr algn="ctr"/>
                      <a:r>
                        <a:rPr lang="en-GB" sz="2000" b="1" dirty="0"/>
                        <a:t>Year 9</a:t>
                      </a:r>
                    </a:p>
                  </a:txBody>
                  <a:tcPr marL="118169" marR="118169" marT="59084" marB="59084" vert="vert27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a:t>The Slave Trade</a:t>
                      </a:r>
                    </a:p>
                    <a:p>
                      <a:pPr marL="285750" indent="-285750">
                        <a:buFont typeface="Arial" panose="020B0604020202020204" pitchFamily="34" charset="0"/>
                        <a:buChar char="•"/>
                      </a:pPr>
                      <a:r>
                        <a:rPr lang="en-GB" sz="1300" dirty="0"/>
                        <a:t>The Causes</a:t>
                      </a:r>
                      <a:r>
                        <a:rPr lang="en-GB" sz="1300" baseline="0" dirty="0"/>
                        <a:t> of </a:t>
                      </a:r>
                      <a:r>
                        <a:rPr lang="en-GB" sz="1300" baseline="0" dirty="0" smtClean="0"/>
                        <a:t>the First World War</a:t>
                      </a:r>
                      <a:endParaRPr lang="en-GB" sz="1300" baseline="0" dirty="0"/>
                    </a:p>
                    <a:p>
                      <a:pPr marL="285750" indent="-285750">
                        <a:buFont typeface="Arial" panose="020B0604020202020204" pitchFamily="34" charset="0"/>
                        <a:buChar char="•"/>
                      </a:pPr>
                      <a:r>
                        <a:rPr lang="en-GB" sz="1300" baseline="0" dirty="0"/>
                        <a:t>The significance of </a:t>
                      </a:r>
                      <a:r>
                        <a:rPr lang="en-GB" sz="1300" baseline="0" dirty="0" smtClean="0"/>
                        <a:t>the First World War (developments in tactics and technology of war, the impact on life at home)</a:t>
                      </a:r>
                      <a:endParaRPr lang="en-GB" sz="1300" baseline="0" dirty="0"/>
                    </a:p>
                    <a:p>
                      <a:pPr marL="285750" indent="-285750">
                        <a:buFont typeface="Arial" panose="020B0604020202020204" pitchFamily="34" charset="0"/>
                        <a:buChar char="•"/>
                      </a:pPr>
                      <a:r>
                        <a:rPr lang="en-GB" sz="1300" baseline="0" dirty="0"/>
                        <a:t>The making of the modern </a:t>
                      </a:r>
                      <a:r>
                        <a:rPr lang="en-GB" sz="1300" baseline="0" dirty="0" smtClean="0"/>
                        <a:t>world (female suffrage campaign, roaring 20s and Nazi Germany)</a:t>
                      </a:r>
                      <a:endParaRPr lang="en-GB" sz="1300" baseline="0" dirty="0"/>
                    </a:p>
                    <a:p>
                      <a:pPr marL="285750" indent="-285750">
                        <a:buFont typeface="Arial" panose="020B0604020202020204" pitchFamily="34" charset="0"/>
                        <a:buChar char="•"/>
                      </a:pPr>
                      <a:r>
                        <a:rPr lang="en-GB" sz="1300" baseline="0" dirty="0"/>
                        <a:t>The Holocaust</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039631941"/>
                  </a:ext>
                </a:extLst>
              </a:tr>
            </a:tbl>
          </a:graphicData>
        </a:graphic>
      </p:graphicFrame>
      <p:sp>
        <p:nvSpPr>
          <p:cNvPr id="9" name="Rectangle 8"/>
          <p:cNvSpPr/>
          <p:nvPr/>
        </p:nvSpPr>
        <p:spPr>
          <a:xfrm>
            <a:off x="1196524" y="729140"/>
            <a:ext cx="9197542" cy="830997"/>
          </a:xfrm>
          <a:prstGeom prst="rect">
            <a:avLst/>
          </a:prstGeom>
        </p:spPr>
        <p:txBody>
          <a:bodyPr wrap="square">
            <a:spAutoFit/>
          </a:bodyPr>
          <a:lstStyle/>
          <a:p>
            <a:r>
              <a:rPr lang="en-GB" sz="1600" dirty="0">
                <a:solidFill>
                  <a:srgbClr val="002060"/>
                </a:solidFill>
                <a:latin typeface="Lato" panose="020F0502020204030203" pitchFamily="34" charset="0"/>
              </a:rPr>
              <a:t>Our KS3 History curriculum, which reflects the national curriculum is designed to ensure all students understand Britain and its influences in the wider world, world civilisations and empires, methods of historical enquiry and much more. Students will be taught about or how to…</a:t>
            </a:r>
          </a:p>
        </p:txBody>
      </p:sp>
      <p:pic>
        <p:nvPicPr>
          <p:cNvPr id="8" name="Picture 7"/>
          <p:cNvPicPr>
            <a:picLocks noChangeAspect="1"/>
          </p:cNvPicPr>
          <p:nvPr/>
        </p:nvPicPr>
        <p:blipFill>
          <a:blip r:embed="rId3"/>
          <a:stretch>
            <a:fillRect/>
          </a:stretch>
        </p:blipFill>
        <p:spPr>
          <a:xfrm>
            <a:off x="10833904" y="63355"/>
            <a:ext cx="1752845" cy="1697297"/>
          </a:xfrm>
          <a:prstGeom prst="rect">
            <a:avLst/>
          </a:prstGeom>
        </p:spPr>
      </p:pic>
      <p:sp>
        <p:nvSpPr>
          <p:cNvPr id="10" name="Rectangle 9"/>
          <p:cNvSpPr/>
          <p:nvPr/>
        </p:nvSpPr>
        <p:spPr>
          <a:xfrm>
            <a:off x="145155" y="9127812"/>
            <a:ext cx="12441593" cy="338554"/>
          </a:xfrm>
          <a:prstGeom prst="rect">
            <a:avLst/>
          </a:prstGeom>
        </p:spPr>
        <p:txBody>
          <a:bodyPr wrap="square">
            <a:spAutoFit/>
          </a:bodyPr>
          <a:lstStyle/>
          <a:p>
            <a:r>
              <a:rPr lang="en-GB" sz="1600" dirty="0">
                <a:solidFill>
                  <a:srgbClr val="002060"/>
                </a:solidFill>
                <a:latin typeface="Lato" panose="020F0502020204030203" pitchFamily="34" charset="0"/>
              </a:rPr>
              <a:t>*This table is not exhaustive and seeks to reflect some of the major knowledge, skills and communication developed in this subject area.</a:t>
            </a:r>
          </a:p>
        </p:txBody>
      </p:sp>
    </p:spTree>
    <p:extLst>
      <p:ext uri="{BB962C8B-B14F-4D97-AF65-F5344CB8AC3E}">
        <p14:creationId xmlns:p14="http://schemas.microsoft.com/office/powerpoint/2010/main" val="37497519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784715BA12634E9A9240587D5E4DBD" ma:contentTypeVersion="16" ma:contentTypeDescription="Create a new document." ma:contentTypeScope="" ma:versionID="48bd5171f3f97cbaa3692790f281d1bc">
  <xsd:schema xmlns:xsd="http://www.w3.org/2001/XMLSchema" xmlns:xs="http://www.w3.org/2001/XMLSchema" xmlns:p="http://schemas.microsoft.com/office/2006/metadata/properties" xmlns:ns3="a30d3cb4-768a-47fb-9d4f-34fe01604ff9" xmlns:ns4="15b8b3ba-d0f7-4add-be87-fb6fb0992be4" targetNamespace="http://schemas.microsoft.com/office/2006/metadata/properties" ma:root="true" ma:fieldsID="adbafbecb0a9e403f34e88f433922067" ns3:_="" ns4:_="">
    <xsd:import namespace="a30d3cb4-768a-47fb-9d4f-34fe01604ff9"/>
    <xsd:import namespace="15b8b3ba-d0f7-4add-be87-fb6fb0992be4"/>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AutoTags" minOccurs="0"/>
                <xsd:element ref="ns3:MediaLengthInSeconds" minOccurs="0"/>
                <xsd:element ref="ns3:MediaServiceDateTaken" minOccurs="0"/>
                <xsd:element ref="ns3:MediaServiceOCR" minOccurs="0"/>
                <xsd:element ref="ns3:MediaServiceGenerationTime" minOccurs="0"/>
                <xsd:element ref="ns3:MediaServiceEventHashCode" minOccurs="0"/>
                <xsd:element ref="ns3:MediaServiceLocation" minOccurs="0"/>
                <xsd:element ref="ns4:SharedWithUsers" minOccurs="0"/>
                <xsd:element ref="ns4:SharedWithDetails" minOccurs="0"/>
                <xsd:element ref="ns4:SharingHintHash"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0d3cb4-768a-47fb-9d4f-34fe01604f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b8b3ba-d0f7-4add-be87-fb6fb0992be4"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30d3cb4-768a-47fb-9d4f-34fe01604ff9" xsi:nil="true"/>
  </documentManagement>
</p:properties>
</file>

<file path=customXml/itemProps1.xml><?xml version="1.0" encoding="utf-8"?>
<ds:datastoreItem xmlns:ds="http://schemas.openxmlformats.org/officeDocument/2006/customXml" ds:itemID="{1A6521B6-D2A9-4EA8-B76C-85464C751089}">
  <ds:schemaRefs>
    <ds:schemaRef ds:uri="http://schemas.microsoft.com/sharepoint/v3/contenttype/forms"/>
  </ds:schemaRefs>
</ds:datastoreItem>
</file>

<file path=customXml/itemProps2.xml><?xml version="1.0" encoding="utf-8"?>
<ds:datastoreItem xmlns:ds="http://schemas.openxmlformats.org/officeDocument/2006/customXml" ds:itemID="{DA079EA9-E599-4E21-ACD9-C1B261FA81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0d3cb4-768a-47fb-9d4f-34fe01604ff9"/>
    <ds:schemaRef ds:uri="15b8b3ba-d0f7-4add-be87-fb6fb0992be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8365687-8BFF-4A69-84C4-5794D30B1E8E}">
  <ds:schemaRefs>
    <ds:schemaRef ds:uri="http://www.w3.org/XML/1998/namespace"/>
    <ds:schemaRef ds:uri="http://schemas.microsoft.com/office/2006/metadata/properties"/>
    <ds:schemaRef ds:uri="15b8b3ba-d0f7-4add-be87-fb6fb0992be4"/>
    <ds:schemaRef ds:uri="a30d3cb4-768a-47fb-9d4f-34fe01604ff9"/>
    <ds:schemaRef ds:uri="http://purl.org/dc/dcmitype/"/>
    <ds:schemaRef ds:uri="http://schemas.microsoft.com/office/2006/documentManagement/types"/>
    <ds:schemaRef ds:uri="http://purl.org/dc/elements/1.1/"/>
    <ds:schemaRef ds:uri="http://schemas.microsoft.com/office/infopath/2007/PartnerControls"/>
    <ds:schemaRef ds:uri="http://purl.org/dc/term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924</TotalTime>
  <Words>425</Words>
  <Application>Microsoft Office PowerPoint</Application>
  <PresentationFormat>A3 Paper (297x420 mm)</PresentationFormat>
  <Paragraphs>52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Lato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Cassidy</dc:creator>
  <cp:lastModifiedBy>L Williams</cp:lastModifiedBy>
  <cp:revision>30</cp:revision>
  <dcterms:created xsi:type="dcterms:W3CDTF">2024-05-24T09:56:54Z</dcterms:created>
  <dcterms:modified xsi:type="dcterms:W3CDTF">2024-08-21T18:28:50Z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0x0101003E784715BA12634E9A9240587D5E4DBD</vt:lpwstr>
  </property>
</Properties>
</file>