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6" d="100"/>
          <a:sy n="76" d="100"/>
        </p:scale>
        <p:origin x="180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371D45A-AAE1-4C6C-A69C-FB6BBE3E5503}"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2899519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371D45A-AAE1-4C6C-A69C-FB6BBE3E5503}"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1946828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tint val="82000"/>
                  </a:schemeClr>
                </a:solidFill>
              </a:defRPr>
            </a:lvl1pPr>
            <a:lvl2pPr marL="640080" indent="0">
              <a:buNone/>
              <a:defRPr sz="2800">
                <a:solidFill>
                  <a:schemeClr val="tx1">
                    <a:tint val="82000"/>
                  </a:schemeClr>
                </a:solidFill>
              </a:defRPr>
            </a:lvl2pPr>
            <a:lvl3pPr marL="1280160" indent="0">
              <a:buNone/>
              <a:defRPr sz="2520">
                <a:solidFill>
                  <a:schemeClr val="tx1">
                    <a:tint val="82000"/>
                  </a:schemeClr>
                </a:solidFill>
              </a:defRPr>
            </a:lvl3pPr>
            <a:lvl4pPr marL="1920240" indent="0">
              <a:buNone/>
              <a:defRPr sz="2240">
                <a:solidFill>
                  <a:schemeClr val="tx1">
                    <a:tint val="82000"/>
                  </a:schemeClr>
                </a:solidFill>
              </a:defRPr>
            </a:lvl4pPr>
            <a:lvl5pPr marL="2560320" indent="0">
              <a:buNone/>
              <a:defRPr sz="2240">
                <a:solidFill>
                  <a:schemeClr val="tx1">
                    <a:tint val="82000"/>
                  </a:schemeClr>
                </a:solidFill>
              </a:defRPr>
            </a:lvl5pPr>
            <a:lvl6pPr marL="3200400" indent="0">
              <a:buNone/>
              <a:defRPr sz="2240">
                <a:solidFill>
                  <a:schemeClr val="tx1">
                    <a:tint val="82000"/>
                  </a:schemeClr>
                </a:solidFill>
              </a:defRPr>
            </a:lvl6pPr>
            <a:lvl7pPr marL="3840480" indent="0">
              <a:buNone/>
              <a:defRPr sz="2240">
                <a:solidFill>
                  <a:schemeClr val="tx1">
                    <a:tint val="82000"/>
                  </a:schemeClr>
                </a:solidFill>
              </a:defRPr>
            </a:lvl7pPr>
            <a:lvl8pPr marL="4480560" indent="0">
              <a:buNone/>
              <a:defRPr sz="2240">
                <a:solidFill>
                  <a:schemeClr val="tx1">
                    <a:tint val="82000"/>
                  </a:schemeClr>
                </a:solidFill>
              </a:defRPr>
            </a:lvl8pPr>
            <a:lvl9pPr marL="5120640" indent="0">
              <a:buNone/>
              <a:defRPr sz="224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371D45A-AAE1-4C6C-A69C-FB6BBE3E5503}"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1495379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371D45A-AAE1-4C6C-A69C-FB6BBE3E5503}" type="datetimeFigureOut">
              <a:rPr lang="en-GB" smtClean="0"/>
              <a:t>16/12/2025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772776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371D45A-AAE1-4C6C-A69C-FB6BBE3E5503}" type="datetimeFigureOut">
              <a:rPr lang="en-GB" smtClean="0"/>
              <a:t>16/12/2025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3352835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371D45A-AAE1-4C6C-A69C-FB6BBE3E5503}" type="datetimeFigureOut">
              <a:rPr lang="en-GB" smtClean="0"/>
              <a:t>16/12/2025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289218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71D45A-AAE1-4C6C-A69C-FB6BBE3E5503}" type="datetimeFigureOut">
              <a:rPr lang="en-GB" smtClean="0"/>
              <a:t>16/12/2025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2809792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C371D45A-AAE1-4C6C-A69C-FB6BBE3E5503}" type="datetimeFigureOut">
              <a:rPr lang="en-GB" smtClean="0"/>
              <a:t>16/12/2025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3323742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C371D45A-AAE1-4C6C-A69C-FB6BBE3E5503}" type="datetimeFigureOut">
              <a:rPr lang="en-GB" smtClean="0"/>
              <a:t>16/12/2025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2379361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371D45A-AAE1-4C6C-A69C-FB6BBE3E5503}"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1430999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371D45A-AAE1-4C6C-A69C-FB6BBE3E5503}" type="datetimeFigureOut">
              <a:rPr lang="en-GB" smtClean="0"/>
              <a:t>16/12/2025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0EEA38-7427-49C6-94DE-D2D89C752EAC}" type="slidenum">
              <a:rPr lang="en-GB" smtClean="0"/>
              <a:t>‹#›</a:t>
            </a:fld>
            <a:endParaRPr lang="en-GB"/>
          </a:p>
        </p:txBody>
      </p:sp>
    </p:spTree>
    <p:extLst>
      <p:ext uri="{BB962C8B-B14F-4D97-AF65-F5344CB8AC3E}">
        <p14:creationId xmlns:p14="http://schemas.microsoft.com/office/powerpoint/2010/main" val="1510776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82000"/>
                  </a:schemeClr>
                </a:solidFill>
              </a:defRPr>
            </a:lvl1pPr>
          </a:lstStyle>
          <a:p>
            <a:fld id="{C371D45A-AAE1-4C6C-A69C-FB6BBE3E5503}" type="datetimeFigureOut">
              <a:rPr lang="en-GB" smtClean="0"/>
              <a:t>16/12/2025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82000"/>
                  </a:schemeClr>
                </a:solidFill>
              </a:defRPr>
            </a:lvl1pPr>
          </a:lstStyle>
          <a:p>
            <a:fld id="{810EEA38-7427-49C6-94DE-D2D89C752EAC}" type="slidenum">
              <a:rPr lang="en-GB" smtClean="0"/>
              <a:t>‹#›</a:t>
            </a:fld>
            <a:endParaRPr lang="en-GB"/>
          </a:p>
        </p:txBody>
      </p:sp>
    </p:spTree>
    <p:extLst>
      <p:ext uri="{BB962C8B-B14F-4D97-AF65-F5344CB8AC3E}">
        <p14:creationId xmlns:p14="http://schemas.microsoft.com/office/powerpoint/2010/main" val="1621313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241889"/>
            <a:ext cx="1339028" cy="1518763"/>
          </a:xfrm>
          <a:prstGeom prst="rect">
            <a:avLst/>
          </a:prstGeom>
        </p:spPr>
      </p:pic>
      <p:sp>
        <p:nvSpPr>
          <p:cNvPr id="7" name="Rectangle 6"/>
          <p:cNvSpPr/>
          <p:nvPr/>
        </p:nvSpPr>
        <p:spPr>
          <a:xfrm>
            <a:off x="1226708" y="139015"/>
            <a:ext cx="5384807" cy="544765"/>
          </a:xfrm>
          <a:prstGeom prst="rect">
            <a:avLst/>
          </a:prstGeom>
        </p:spPr>
        <p:txBody>
          <a:bodyPr wrap="none">
            <a:spAutoFit/>
          </a:bodyPr>
          <a:lstStyle/>
          <a:p>
            <a:r>
              <a:rPr lang="en-GB" sz="2940">
                <a:solidFill>
                  <a:srgbClr val="D29500"/>
                </a:solidFill>
                <a:latin typeface="Lato" panose="020F0502020204030203" pitchFamily="34" charset="0"/>
              </a:rPr>
              <a:t>KS3 ASSESSMENT </a:t>
            </a:r>
            <a:r>
              <a:rPr lang="en-GB" sz="2940">
                <a:solidFill>
                  <a:srgbClr val="002060"/>
                </a:solidFill>
                <a:latin typeface="Lato" panose="020F0502020204030203" pitchFamily="34" charset="0"/>
              </a:rPr>
              <a:t>IN SCIENCE</a:t>
            </a:r>
          </a:p>
        </p:txBody>
      </p:sp>
      <p:graphicFrame>
        <p:nvGraphicFramePr>
          <p:cNvPr id="3" name="Table 2"/>
          <p:cNvGraphicFramePr>
            <a:graphicFrameLocks noGrp="1"/>
          </p:cNvGraphicFramePr>
          <p:nvPr>
            <p:extLst>
              <p:ext uri="{D42A27DB-BD31-4B8C-83A1-F6EECF244321}">
                <p14:modId xmlns:p14="http://schemas.microsoft.com/office/powerpoint/2010/main" val="1318601502"/>
              </p:ext>
            </p:extLst>
          </p:nvPr>
        </p:nvGraphicFramePr>
        <p:xfrm>
          <a:off x="247082" y="1863526"/>
          <a:ext cx="12339667" cy="7373242"/>
        </p:xfrm>
        <a:graphic>
          <a:graphicData uri="http://schemas.openxmlformats.org/drawingml/2006/table">
            <a:tbl>
              <a:tblPr firstRow="1" bandRow="1">
                <a:tableStyleId>{5C22544A-7EE6-4342-B048-85BDC9FD1C3A}</a:tableStyleId>
              </a:tblPr>
              <a:tblGrid>
                <a:gridCol w="470548">
                  <a:extLst>
                    <a:ext uri="{9D8B030D-6E8A-4147-A177-3AD203B41FA5}">
                      <a16:colId xmlns:a16="http://schemas.microsoft.com/office/drawing/2014/main" val="351465365"/>
                    </a:ext>
                  </a:extLst>
                </a:gridCol>
                <a:gridCol w="1813957">
                  <a:extLst>
                    <a:ext uri="{9D8B030D-6E8A-4147-A177-3AD203B41FA5}">
                      <a16:colId xmlns:a16="http://schemas.microsoft.com/office/drawing/2014/main" val="3818681189"/>
                    </a:ext>
                  </a:extLst>
                </a:gridCol>
                <a:gridCol w="1164113">
                  <a:extLst>
                    <a:ext uri="{9D8B030D-6E8A-4147-A177-3AD203B41FA5}">
                      <a16:colId xmlns:a16="http://schemas.microsoft.com/office/drawing/2014/main" val="2443005022"/>
                    </a:ext>
                  </a:extLst>
                </a:gridCol>
                <a:gridCol w="649843">
                  <a:extLst>
                    <a:ext uri="{9D8B030D-6E8A-4147-A177-3AD203B41FA5}">
                      <a16:colId xmlns:a16="http://schemas.microsoft.com/office/drawing/2014/main" val="802808407"/>
                    </a:ext>
                  </a:extLst>
                </a:gridCol>
                <a:gridCol w="1813957">
                  <a:extLst>
                    <a:ext uri="{9D8B030D-6E8A-4147-A177-3AD203B41FA5}">
                      <a16:colId xmlns:a16="http://schemas.microsoft.com/office/drawing/2014/main" val="3282394214"/>
                    </a:ext>
                  </a:extLst>
                </a:gridCol>
                <a:gridCol w="3563234">
                  <a:extLst>
                    <a:ext uri="{9D8B030D-6E8A-4147-A177-3AD203B41FA5}">
                      <a16:colId xmlns:a16="http://schemas.microsoft.com/office/drawing/2014/main" val="1485819097"/>
                    </a:ext>
                  </a:extLst>
                </a:gridCol>
                <a:gridCol w="2864015">
                  <a:extLst>
                    <a:ext uri="{9D8B030D-6E8A-4147-A177-3AD203B41FA5}">
                      <a16:colId xmlns:a16="http://schemas.microsoft.com/office/drawing/2014/main" val="2662193137"/>
                    </a:ext>
                  </a:extLst>
                </a:gridCol>
              </a:tblGrid>
              <a:tr h="496336">
                <a:tc>
                  <a:txBody>
                    <a:bodyPr/>
                    <a:lstStyle/>
                    <a:p>
                      <a:endParaRPr lang="en-GB" sz="330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gridSpan="4">
                  <a:txBody>
                    <a:bodyPr/>
                    <a:lstStyle/>
                    <a:p>
                      <a:r>
                        <a:rPr lang="en-GB" sz="2000" dirty="0"/>
                        <a:t>Knowledge</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r>
                        <a:rPr lang="en-GB" sz="2000"/>
                        <a:t>Skills</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a:t>Communication</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extLst>
                  <a:ext uri="{0D108BD9-81ED-4DB2-BD59-A6C34878D82A}">
                    <a16:rowId xmlns:a16="http://schemas.microsoft.com/office/drawing/2014/main" val="3509283177"/>
                  </a:ext>
                </a:extLst>
              </a:tr>
              <a:tr h="0">
                <a:tc rowSpan="2">
                  <a:txBody>
                    <a:bodyPr/>
                    <a:lstStyle/>
                    <a:p>
                      <a:pPr algn="ctr"/>
                      <a:r>
                        <a:rPr lang="en-GB" sz="2000" b="1"/>
                        <a:t>Year 7</a:t>
                      </a:r>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0" indent="0">
                        <a:buFont typeface="Arial" panose="020B0604020202020204" pitchFamily="34" charset="0"/>
                        <a:buNone/>
                      </a:pPr>
                      <a:r>
                        <a:rPr lang="en-GB" sz="1300" b="1" dirty="0"/>
                        <a:t>Autumn</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gridSpan="2">
                  <a:txBody>
                    <a:bodyPr/>
                    <a:lstStyle/>
                    <a:p>
                      <a:pPr marL="0" indent="0">
                        <a:buFont typeface="Arial" panose="020B0604020202020204" pitchFamily="34" charset="0"/>
                        <a:buNone/>
                      </a:pPr>
                      <a:r>
                        <a:rPr lang="en-GB" sz="1300" b="1" baseline="0" dirty="0"/>
                        <a:t>Spring</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hMerge="1">
                  <a:txBody>
                    <a:bodyPr/>
                    <a:lstStyle/>
                    <a:p>
                      <a:endParaRPr lang="en-GB"/>
                    </a:p>
                  </a:txBody>
                  <a:tcPr/>
                </a:tc>
                <a:tc>
                  <a:txBody>
                    <a:bodyPr/>
                    <a:lstStyle/>
                    <a:p>
                      <a:pPr marL="0" indent="0">
                        <a:buFont typeface="Arial" panose="020B0604020202020204" pitchFamily="34" charset="0"/>
                        <a:buNone/>
                      </a:pPr>
                      <a:r>
                        <a:rPr lang="en-GB" sz="1300" b="1" baseline="0" dirty="0"/>
                        <a:t>Summer</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rowSpan="5">
                  <a:txBody>
                    <a:bodyPr/>
                    <a:lstStyle/>
                    <a:p>
                      <a:pPr marL="0" indent="0">
                        <a:buFont typeface="Arial" panose="020B0604020202020204" pitchFamily="34" charset="0"/>
                        <a:buNone/>
                      </a:pPr>
                      <a:r>
                        <a:rPr lang="en-GB" sz="1300" b="1" dirty="0"/>
                        <a:t>Work scientifically</a:t>
                      </a:r>
                      <a:r>
                        <a:rPr lang="en-GB" sz="1300" b="1" baseline="0" dirty="0"/>
                        <a:t> a</a:t>
                      </a:r>
                      <a:r>
                        <a:rPr lang="en-GB" sz="1300" b="1" dirty="0"/>
                        <a:t>s relevant to the topic studied:</a:t>
                      </a:r>
                    </a:p>
                    <a:p>
                      <a:pPr marL="285750" indent="-285750">
                        <a:buFont typeface="Arial" panose="020B0604020202020204" pitchFamily="34" charset="0"/>
                        <a:buChar char="•"/>
                      </a:pPr>
                      <a:r>
                        <a:rPr lang="en-GB" sz="1300" dirty="0"/>
                        <a:t>Work safely in labs</a:t>
                      </a:r>
                    </a:p>
                    <a:p>
                      <a:pPr marL="285750" indent="-285750">
                        <a:buFont typeface="Arial" panose="020B0604020202020204" pitchFamily="34" charset="0"/>
                        <a:buChar char="•"/>
                      </a:pPr>
                      <a:r>
                        <a:rPr lang="en-GB" sz="1300" dirty="0"/>
                        <a:t>Identify</a:t>
                      </a:r>
                      <a:r>
                        <a:rPr lang="en-GB" sz="1300" baseline="0" dirty="0"/>
                        <a:t> variables</a:t>
                      </a:r>
                    </a:p>
                    <a:p>
                      <a:pPr marL="285750" indent="-285750">
                        <a:buFont typeface="Arial" panose="020B0604020202020204" pitchFamily="34" charset="0"/>
                        <a:buChar char="•"/>
                      </a:pPr>
                      <a:r>
                        <a:rPr lang="en-GB" sz="1300" baseline="0" dirty="0"/>
                        <a:t>Predict and write hypotheses</a:t>
                      </a:r>
                    </a:p>
                    <a:p>
                      <a:pPr marL="285750" indent="-285750">
                        <a:buFont typeface="Arial" panose="020B0604020202020204" pitchFamily="34" charset="0"/>
                        <a:buChar char="•"/>
                      </a:pPr>
                      <a:r>
                        <a:rPr lang="en-GB" sz="1300" baseline="0" dirty="0"/>
                        <a:t>Plan, organise and conduct experiments</a:t>
                      </a:r>
                    </a:p>
                    <a:p>
                      <a:pPr marL="285750" indent="-285750">
                        <a:buFont typeface="Arial" panose="020B0604020202020204" pitchFamily="34" charset="0"/>
                        <a:buChar char="•"/>
                      </a:pPr>
                      <a:r>
                        <a:rPr lang="en-GB" sz="1300" dirty="0"/>
                        <a:t>Draw scientific apparatus, models and diagrams</a:t>
                      </a:r>
                    </a:p>
                    <a:p>
                      <a:pPr marL="285750" indent="-285750">
                        <a:buFont typeface="Arial" panose="020B0604020202020204" pitchFamily="34" charset="0"/>
                        <a:buChar char="•"/>
                      </a:pPr>
                      <a:r>
                        <a:rPr lang="en-GB" sz="1300" dirty="0"/>
                        <a:t>Observe,</a:t>
                      </a:r>
                      <a:r>
                        <a:rPr lang="en-GB" sz="1300" baseline="0" dirty="0"/>
                        <a:t> measure and calculate results</a:t>
                      </a:r>
                    </a:p>
                    <a:p>
                      <a:pPr marL="285750" indent="-285750">
                        <a:buFont typeface="Arial" panose="020B0604020202020204" pitchFamily="34" charset="0"/>
                        <a:buChar char="•"/>
                      </a:pPr>
                      <a:r>
                        <a:rPr lang="en-GB" sz="1300" dirty="0"/>
                        <a:t>Plot graphs and interpret data</a:t>
                      </a:r>
                    </a:p>
                    <a:p>
                      <a:pPr marL="285750" indent="-285750">
                        <a:buFont typeface="Arial" panose="020B0604020202020204" pitchFamily="34" charset="0"/>
                        <a:buChar char="•"/>
                      </a:pPr>
                      <a:r>
                        <a:rPr lang="en-GB" sz="1300" dirty="0"/>
                        <a:t>Calculate</a:t>
                      </a:r>
                      <a:r>
                        <a:rPr lang="en-GB" sz="1300" baseline="0" dirty="0"/>
                        <a:t> scientific formulas using standard units</a:t>
                      </a:r>
                    </a:p>
                    <a:p>
                      <a:pPr marL="285750" indent="-285750">
                        <a:buFont typeface="Arial" panose="020B0604020202020204" pitchFamily="34" charset="0"/>
                        <a:buChar char="•"/>
                      </a:pPr>
                      <a:r>
                        <a:rPr lang="en-GB" sz="1300" baseline="0" dirty="0"/>
                        <a:t>Conclude and evaluate effectively</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5">
                  <a:txBody>
                    <a:bodyPr/>
                    <a:lstStyle/>
                    <a:p>
                      <a:pPr marL="0" indent="0">
                        <a:buFont typeface="Arial" panose="020B0604020202020204" pitchFamily="34" charset="0"/>
                        <a:buNone/>
                      </a:pPr>
                      <a:r>
                        <a:rPr lang="en-GB" sz="1300" b="1"/>
                        <a:t>As relevant to the topic studied</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a:t>Accurate use of spelling, punctuation and grammar in written</a:t>
                      </a:r>
                      <a:r>
                        <a:rPr lang="en-GB" sz="1300" baseline="0"/>
                        <a:t> communication including spelling</a:t>
                      </a:r>
                      <a:r>
                        <a:rPr lang="en-GB" sz="1300"/>
                        <a:t> key terms correctly</a:t>
                      </a:r>
                    </a:p>
                    <a:p>
                      <a:pPr marL="285750" indent="-285750">
                        <a:buFont typeface="Arial" panose="020B0604020202020204" pitchFamily="34" charset="0"/>
                        <a:buChar char="•"/>
                      </a:pPr>
                      <a:r>
                        <a:rPr lang="en-GB" sz="1300"/>
                        <a:t>Contribute effectively to class discussion</a:t>
                      </a:r>
                    </a:p>
                    <a:p>
                      <a:pPr marL="285750" indent="-285750">
                        <a:buFont typeface="Arial" panose="020B0604020202020204" pitchFamily="34" charset="0"/>
                        <a:buChar char="•"/>
                      </a:pPr>
                      <a:r>
                        <a:rPr lang="en-GB" sz="1300"/>
                        <a:t>Articulate sequences, concepts,</a:t>
                      </a:r>
                      <a:r>
                        <a:rPr lang="en-GB" sz="1300" baseline="0"/>
                        <a:t> processes and key ideas</a:t>
                      </a:r>
                    </a:p>
                    <a:p>
                      <a:pPr marL="285750" indent="-285750">
                        <a:buFont typeface="Arial" panose="020B0604020202020204" pitchFamily="34" charset="0"/>
                        <a:buChar char="•"/>
                      </a:pPr>
                      <a:r>
                        <a:rPr lang="en-GB" sz="1300"/>
                        <a:t>Understand</a:t>
                      </a:r>
                      <a:r>
                        <a:rPr lang="en-GB" sz="1300" baseline="0"/>
                        <a:t> bias and effectively review</a:t>
                      </a:r>
                    </a:p>
                    <a:p>
                      <a:pPr marL="285750" indent="-285750">
                        <a:buFont typeface="Arial" panose="020B0604020202020204" pitchFamily="34" charset="0"/>
                        <a:buChar char="•"/>
                      </a:pPr>
                      <a:r>
                        <a:rPr lang="en-GB" sz="1300" baseline="0"/>
                        <a:t>Structure investigations and conclusions</a:t>
                      </a:r>
                    </a:p>
                    <a:p>
                      <a:pPr marL="285750" indent="-285750">
                        <a:buFont typeface="Arial" panose="020B0604020202020204" pitchFamily="34" charset="0"/>
                        <a:buChar char="•"/>
                      </a:pPr>
                      <a:r>
                        <a:rPr lang="en-GB" sz="1300" baseline="0"/>
                        <a:t>Apply scientific knowledge to novel situations or different contexts (synthesise)</a:t>
                      </a:r>
                    </a:p>
                    <a:p>
                      <a:pPr marL="285750" indent="-285750">
                        <a:buFont typeface="Arial" panose="020B0604020202020204" pitchFamily="34" charset="0"/>
                        <a:buChar char="•"/>
                      </a:pPr>
                      <a:r>
                        <a:rPr lang="en-GB" sz="1300" baseline="0"/>
                        <a:t>Use chemical formulae accurately</a:t>
                      </a:r>
                    </a:p>
                    <a:p>
                      <a:pPr marL="285750" indent="-285750">
                        <a:buFont typeface="Arial" panose="020B0604020202020204" pitchFamily="34" charset="0"/>
                        <a:buChar char="•"/>
                      </a:pPr>
                      <a:r>
                        <a:rPr lang="en-GB" sz="1300" baseline="0"/>
                        <a:t>Write word and symbol equations accurately</a:t>
                      </a:r>
                      <a:endParaRPr lang="en-GB" sz="1300"/>
                    </a:p>
                    <a:p>
                      <a:pPr marL="0" indent="0">
                        <a:buFont typeface="Arial" panose="020B0604020202020204" pitchFamily="34" charset="0"/>
                        <a:buNone/>
                      </a:pPr>
                      <a:endParaRPr lang="en-GB" sz="130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508344070"/>
                  </a:ext>
                </a:extLst>
              </a:tr>
              <a:tr h="1842164">
                <a:tc vMerge="1">
                  <a:txBody>
                    <a:bodyPr/>
                    <a:lstStyle/>
                    <a:p>
                      <a:endParaRPr lang="en-GB"/>
                    </a:p>
                  </a:txBody>
                  <a:tcPr/>
                </a:tc>
                <a:tc>
                  <a:txBody>
                    <a:bodyPr/>
                    <a:lstStyle/>
                    <a:p>
                      <a:pPr marL="285750" indent="-285750">
                        <a:buFont typeface="Arial" panose="020B0604020202020204" pitchFamily="34" charset="0"/>
                        <a:buChar char="•"/>
                      </a:pPr>
                      <a:r>
                        <a:rPr lang="en-GB" sz="1300" b="1" dirty="0"/>
                        <a:t>Term 1</a:t>
                      </a:r>
                    </a:p>
                    <a:p>
                      <a:pPr marL="285750" indent="-285750">
                        <a:buFont typeface="Arial" panose="020B0604020202020204" pitchFamily="34" charset="0"/>
                        <a:buChar char="•"/>
                      </a:pPr>
                      <a:r>
                        <a:rPr lang="en-GB" sz="1300" b="0" dirty="0"/>
                        <a:t>Introduction to science</a:t>
                      </a:r>
                    </a:p>
                    <a:p>
                      <a:pPr marL="285750" indent="-285750">
                        <a:buFont typeface="Arial" panose="020B0604020202020204" pitchFamily="34" charset="0"/>
                        <a:buChar char="•"/>
                      </a:pPr>
                      <a:r>
                        <a:rPr lang="en-GB" sz="1300" b="0" dirty="0"/>
                        <a:t>Cells</a:t>
                      </a:r>
                    </a:p>
                    <a:p>
                      <a:pPr marL="285750" indent="-285750">
                        <a:buFont typeface="Arial" panose="020B0604020202020204" pitchFamily="34" charset="0"/>
                        <a:buChar char="•"/>
                      </a:pPr>
                      <a:r>
                        <a:rPr lang="en-GB" sz="1300" b="0" dirty="0"/>
                        <a:t>Particles</a:t>
                      </a:r>
                    </a:p>
                    <a:p>
                      <a:pPr marL="285750" indent="-285750">
                        <a:buFont typeface="Arial" panose="020B0604020202020204" pitchFamily="34" charset="0"/>
                        <a:buChar char="•"/>
                      </a:pPr>
                      <a:endParaRPr lang="en-GB" sz="1300" b="0" baseline="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gridSpan="2">
                  <a:txBody>
                    <a:bodyPr/>
                    <a:lstStyle/>
                    <a:p>
                      <a:pPr marL="285750" indent="-285750">
                        <a:buFont typeface="Arial" panose="020B0604020202020204" pitchFamily="34" charset="0"/>
                        <a:buChar char="•"/>
                      </a:pPr>
                      <a:r>
                        <a:rPr lang="en-GB" sz="1300" b="1" dirty="0"/>
                        <a:t>Term 2</a:t>
                      </a:r>
                    </a:p>
                    <a:p>
                      <a:pPr marL="285750" indent="-285750">
                        <a:buFont typeface="Arial" panose="020B0604020202020204" pitchFamily="34" charset="0"/>
                        <a:buChar char="•"/>
                      </a:pPr>
                      <a:r>
                        <a:rPr lang="en-GB" sz="1300" b="0" dirty="0"/>
                        <a:t>Waves and light </a:t>
                      </a:r>
                    </a:p>
                    <a:p>
                      <a:pPr marL="285750" indent="-285750">
                        <a:buFont typeface="Arial" panose="020B0604020202020204" pitchFamily="34" charset="0"/>
                        <a:buChar char="•"/>
                      </a:pPr>
                      <a:r>
                        <a:rPr lang="en-GB" sz="1300" b="0" dirty="0"/>
                        <a:t>Atoms and elements</a:t>
                      </a:r>
                    </a:p>
                    <a:p>
                      <a:pPr marL="285750" indent="-285750">
                        <a:buFont typeface="Arial" panose="020B0604020202020204" pitchFamily="34" charset="0"/>
                        <a:buChar char="•"/>
                      </a:pPr>
                      <a:r>
                        <a:rPr lang="en-GB" sz="1300" b="0" dirty="0"/>
                        <a:t>Organising a body</a:t>
                      </a:r>
                    </a:p>
                    <a:p>
                      <a:pPr marL="285750" indent="-285750">
                        <a:buFont typeface="Arial" panose="020B0604020202020204" pitchFamily="34" charset="0"/>
                        <a:buChar char="•"/>
                      </a:pPr>
                      <a:endParaRPr lang="en-GB" sz="1300" b="0" baseline="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hMerge="1">
                  <a:txBody>
                    <a:bodyPr/>
                    <a:lstStyle/>
                    <a:p>
                      <a:endParaRPr lang="en-GB"/>
                    </a:p>
                  </a:txBody>
                  <a:tcPr/>
                </a:tc>
                <a:tc>
                  <a:txBody>
                    <a:bodyPr/>
                    <a:lstStyle/>
                    <a:p>
                      <a:pPr marL="285750" indent="-285750">
                        <a:buFont typeface="Arial" panose="020B0604020202020204" pitchFamily="34" charset="0"/>
                        <a:buChar char="•"/>
                      </a:pPr>
                      <a:r>
                        <a:rPr lang="en-GB" sz="1300" b="1" dirty="0"/>
                        <a:t>Term 3</a:t>
                      </a:r>
                    </a:p>
                    <a:p>
                      <a:pPr marL="285750" indent="-285750">
                        <a:buFont typeface="Arial" panose="020B0604020202020204" pitchFamily="34" charset="0"/>
                        <a:buChar char="•"/>
                      </a:pPr>
                      <a:r>
                        <a:rPr lang="en-GB" sz="1300" dirty="0"/>
                        <a:t>Acids and alkalis</a:t>
                      </a:r>
                    </a:p>
                    <a:p>
                      <a:pPr marL="285750" indent="-285750">
                        <a:buFont typeface="Arial" panose="020B0604020202020204" pitchFamily="34" charset="0"/>
                        <a:buChar char="•"/>
                      </a:pPr>
                      <a:r>
                        <a:rPr lang="en-GB" sz="1300" baseline="0" dirty="0"/>
                        <a:t>Chemical Reactions</a:t>
                      </a:r>
                    </a:p>
                    <a:p>
                      <a:pPr marL="285750" indent="-285750">
                        <a:buFont typeface="Arial" panose="020B0604020202020204" pitchFamily="34" charset="0"/>
                        <a:buChar char="•"/>
                      </a:pPr>
                      <a:r>
                        <a:rPr lang="en-GB" sz="1300" baseline="0" dirty="0"/>
                        <a:t>Reproduction</a:t>
                      </a:r>
                    </a:p>
                    <a:p>
                      <a:pPr marL="285750" indent="-285750">
                        <a:buFont typeface="Arial" panose="020B0604020202020204" pitchFamily="34" charset="0"/>
                        <a:buChar char="•"/>
                      </a:pPr>
                      <a:r>
                        <a:rPr lang="en-GB" sz="1300" b="1" baseline="0" dirty="0"/>
                        <a:t>After end of </a:t>
                      </a:r>
                      <a:r>
                        <a:rPr lang="en-GB" sz="1300" b="1" baseline="0"/>
                        <a:t>year exam:</a:t>
                      </a:r>
                      <a:endParaRPr lang="en-GB" sz="1300" b="1" baseline="0" dirty="0"/>
                    </a:p>
                    <a:p>
                      <a:pPr marL="285750" indent="-285750">
                        <a:buFont typeface="Arial" panose="020B0604020202020204" pitchFamily="34" charset="0"/>
                        <a:buChar char="•"/>
                      </a:pPr>
                      <a:r>
                        <a:rPr lang="en-GB" sz="1300" b="0" baseline="0" dirty="0"/>
                        <a:t>The Solar System</a:t>
                      </a:r>
                    </a:p>
                    <a:p>
                      <a:pPr marL="285750" indent="-285750">
                        <a:buFont typeface="Arial" panose="020B0604020202020204" pitchFamily="34" charset="0"/>
                        <a:buChar char="•"/>
                      </a:pPr>
                      <a:endParaRPr lang="en-GB" sz="1300" b="0" baseline="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987831363"/>
                  </a:ext>
                </a:extLst>
              </a:tr>
              <a:tr h="365150">
                <a:tc rowSpan="2">
                  <a:txBody>
                    <a:bodyPr/>
                    <a:lstStyle/>
                    <a:p>
                      <a:pPr algn="ctr"/>
                      <a:r>
                        <a:rPr lang="en-GB" sz="2000" b="1"/>
                        <a:t>Year 8</a:t>
                      </a:r>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0" indent="0">
                        <a:buFont typeface="Arial" panose="020B0604020202020204" pitchFamily="34" charset="0"/>
                        <a:buNone/>
                      </a:pPr>
                      <a:r>
                        <a:rPr lang="en-GB" sz="1300" b="1" dirty="0"/>
                        <a:t>Autumn</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gridSpan="2">
                  <a:txBody>
                    <a:bodyPr/>
                    <a:lstStyle/>
                    <a:p>
                      <a:pPr marL="0" indent="0">
                        <a:buFont typeface="Arial" panose="020B0604020202020204" pitchFamily="34" charset="0"/>
                        <a:buNone/>
                      </a:pPr>
                      <a:r>
                        <a:rPr lang="en-GB" sz="1300" b="1" baseline="0" dirty="0"/>
                        <a:t>Spring</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hMerge="1">
                  <a:txBody>
                    <a:bodyPr/>
                    <a:lstStyle/>
                    <a:p>
                      <a:endParaRPr lang="en-GB"/>
                    </a:p>
                  </a:txBody>
                  <a:tcPr/>
                </a:tc>
                <a:tc>
                  <a:txBody>
                    <a:bodyPr/>
                    <a:lstStyle/>
                    <a:p>
                      <a:pPr marL="0" indent="0">
                        <a:buFont typeface="Arial" panose="020B0604020202020204" pitchFamily="34" charset="0"/>
                        <a:buNone/>
                      </a:pPr>
                      <a:r>
                        <a:rPr lang="en-GB" sz="1300" b="1" baseline="0" dirty="0"/>
                        <a:t>Summer</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vMerge="1">
                  <a:txBody>
                    <a:bodyPr/>
                    <a:lstStyle/>
                    <a:p>
                      <a:pPr marL="285750" indent="-285750">
                        <a:buFont typeface="Arial" panose="020B0604020202020204" pitchFamily="34" charset="0"/>
                        <a:buChar char="•"/>
                      </a:pPr>
                      <a:endParaRPr lang="en-GB" sz="130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108227416"/>
                  </a:ext>
                </a:extLst>
              </a:tr>
              <a:tr h="2070100">
                <a:tc vMerge="1">
                  <a:txBody>
                    <a:bodyPr/>
                    <a:lstStyle/>
                    <a:p>
                      <a:endParaRPr lang="en-GB"/>
                    </a:p>
                  </a:txBody>
                  <a:tcPr/>
                </a:tc>
                <a:tc>
                  <a:txBody>
                    <a:bodyPr/>
                    <a:lstStyle/>
                    <a:p>
                      <a:pPr marL="285750" indent="-285750">
                        <a:buFont typeface="Arial" panose="020B0604020202020204" pitchFamily="34" charset="0"/>
                        <a:buChar char="•"/>
                      </a:pPr>
                      <a:r>
                        <a:rPr lang="en-GB" sz="1300" dirty="0"/>
                        <a:t>Forces</a:t>
                      </a:r>
                    </a:p>
                    <a:p>
                      <a:pPr marL="285750" indent="-285750">
                        <a:buFont typeface="Arial" panose="020B0604020202020204" pitchFamily="34" charset="0"/>
                        <a:buChar char="•"/>
                      </a:pPr>
                      <a:r>
                        <a:rPr lang="en-GB" sz="1300" dirty="0"/>
                        <a:t>Microbes</a:t>
                      </a:r>
                    </a:p>
                    <a:p>
                      <a:pPr marL="285750" indent="-285750">
                        <a:buFont typeface="Arial" panose="020B0604020202020204" pitchFamily="34" charset="0"/>
                        <a:buChar char="•"/>
                      </a:pPr>
                      <a:r>
                        <a:rPr lang="en-GB" sz="1300" dirty="0"/>
                        <a:t>Food and digestion </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gridSpan="2">
                  <a:txBody>
                    <a:bodyPr/>
                    <a:lstStyle/>
                    <a:p>
                      <a:pPr marL="285750" indent="-285750">
                        <a:buFont typeface="Arial" panose="020B0604020202020204" pitchFamily="34" charset="0"/>
                        <a:buChar char="•"/>
                      </a:pPr>
                      <a:r>
                        <a:rPr lang="en-GB" sz="1300" dirty="0"/>
                        <a:t>Electricity and Magnetism</a:t>
                      </a:r>
                    </a:p>
                    <a:p>
                      <a:pPr marL="285750" indent="-285750">
                        <a:buFont typeface="Arial" panose="020B0604020202020204" pitchFamily="34" charset="0"/>
                        <a:buChar char="•"/>
                      </a:pPr>
                      <a:r>
                        <a:rPr lang="en-GB" sz="1300" dirty="0"/>
                        <a:t>Periodic table</a:t>
                      </a:r>
                    </a:p>
                    <a:p>
                      <a:pPr marL="285750" indent="-285750">
                        <a:buFont typeface="Arial" panose="020B0604020202020204" pitchFamily="34" charset="0"/>
                        <a:buChar char="•"/>
                      </a:pPr>
                      <a:r>
                        <a:rPr lang="en-GB" sz="1300" dirty="0"/>
                        <a:t>Separation techniques </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hMerge="1">
                  <a:txBody>
                    <a:bodyPr/>
                    <a:lstStyle/>
                    <a:p>
                      <a:endParaRPr lang="en-GB"/>
                    </a:p>
                  </a:txBody>
                  <a:tcPr/>
                </a:tc>
                <a:tc>
                  <a:txBody>
                    <a:bodyPr/>
                    <a:lstStyle/>
                    <a:p>
                      <a:pPr marL="285750" indent="-285750">
                        <a:buFont typeface="Arial" panose="020B0604020202020204" pitchFamily="34" charset="0"/>
                        <a:buChar char="•"/>
                      </a:pPr>
                      <a:r>
                        <a:rPr lang="en-GB" sz="1300" dirty="0"/>
                        <a:t>Adaptations and classification</a:t>
                      </a:r>
                    </a:p>
                    <a:p>
                      <a:pPr marL="285750" indent="-285750">
                        <a:buFont typeface="Arial" panose="020B0604020202020204" pitchFamily="34" charset="0"/>
                        <a:buChar char="•"/>
                      </a:pPr>
                      <a:r>
                        <a:rPr lang="en-GB" sz="1300" dirty="0"/>
                        <a:t>Respiration</a:t>
                      </a:r>
                    </a:p>
                    <a:p>
                      <a:pPr marL="285750" indent="-285750">
                        <a:buFont typeface="Arial" panose="020B0604020202020204" pitchFamily="34" charset="0"/>
                        <a:buChar char="•"/>
                      </a:pPr>
                      <a:r>
                        <a:rPr lang="en-GB" sz="1300" dirty="0"/>
                        <a:t>Energy</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79240624"/>
                  </a:ext>
                </a:extLst>
              </a:tr>
              <a:tr h="1742210">
                <a:tc>
                  <a:txBody>
                    <a:bodyPr/>
                    <a:lstStyle/>
                    <a:p>
                      <a:pPr algn="ctr"/>
                      <a:r>
                        <a:rPr lang="en-GB" sz="2000" b="1"/>
                        <a:t>Year 9</a:t>
                      </a:r>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gridSpan="2">
                  <a:txBody>
                    <a:bodyPr/>
                    <a:lstStyle/>
                    <a:p>
                      <a:pPr marL="0" indent="0">
                        <a:buFont typeface="Arial" panose="020B0604020202020204" pitchFamily="34" charset="0"/>
                        <a:buNone/>
                      </a:pPr>
                      <a:r>
                        <a:rPr lang="en-GB" sz="1300" b="1" u="sng"/>
                        <a:t>KS3 Sept – Jan</a:t>
                      </a:r>
                    </a:p>
                    <a:p>
                      <a:pPr marL="285750" indent="-285750">
                        <a:buFont typeface="Arial" panose="020B0604020202020204" pitchFamily="34" charset="0"/>
                        <a:buChar char="•"/>
                      </a:pPr>
                      <a:r>
                        <a:rPr lang="en-GB" sz="1300"/>
                        <a:t>Plants and Photosynthesis</a:t>
                      </a:r>
                    </a:p>
                    <a:p>
                      <a:pPr marL="285750" indent="-285750">
                        <a:buFont typeface="Arial" panose="020B0604020202020204" pitchFamily="34" charset="0"/>
                        <a:buChar char="•"/>
                      </a:pPr>
                      <a:r>
                        <a:rPr lang="en-GB" sz="1300">
                          <a:solidFill>
                            <a:schemeClr val="tx1"/>
                          </a:solidFill>
                        </a:rPr>
                        <a:t>Fit and healthy</a:t>
                      </a:r>
                    </a:p>
                    <a:p>
                      <a:pPr marL="285750" indent="-285750">
                        <a:buFont typeface="Arial" panose="020B0604020202020204" pitchFamily="34" charset="0"/>
                        <a:buChar char="•"/>
                      </a:pPr>
                      <a:r>
                        <a:rPr lang="en-GB" sz="1300"/>
                        <a:t>Speeding up</a:t>
                      </a:r>
                    </a:p>
                    <a:p>
                      <a:pPr marL="285750" indent="-285750">
                        <a:buFont typeface="Arial" panose="020B0604020202020204" pitchFamily="34" charset="0"/>
                        <a:buChar char="•"/>
                      </a:pPr>
                      <a:r>
                        <a:rPr lang="en-GB" sz="1300" baseline="0"/>
                        <a:t>Pressure and Moments</a:t>
                      </a:r>
                    </a:p>
                    <a:p>
                      <a:pPr marL="285750" indent="-285750">
                        <a:buFont typeface="Arial" panose="020B0604020202020204" pitchFamily="34" charset="0"/>
                        <a:buChar char="•"/>
                      </a:pPr>
                      <a:r>
                        <a:rPr lang="en-GB" sz="1300" baseline="0"/>
                        <a:t>Reactions of Metals</a:t>
                      </a:r>
                    </a:p>
                    <a:p>
                      <a:pPr marL="285750" indent="-285750">
                        <a:buFont typeface="Arial" panose="020B0604020202020204" pitchFamily="34" charset="0"/>
                        <a:buChar char="•"/>
                      </a:pPr>
                      <a:r>
                        <a:rPr lang="en-GB" sz="1300" baseline="0"/>
                        <a:t>Reactivity series</a:t>
                      </a:r>
                      <a:endParaRPr lang="en-GB" sz="1300" i="1" baseline="0">
                        <a:solidFill>
                          <a:srgbClr val="FF0000"/>
                        </a:solidFill>
                      </a:endParaRPr>
                    </a:p>
                    <a:p>
                      <a:pPr marL="285750" indent="-285750">
                        <a:buFont typeface="Arial" panose="020B0604020202020204" pitchFamily="34" charset="0"/>
                        <a:buChar char="•"/>
                      </a:pPr>
                      <a:r>
                        <a:rPr lang="en-GB" sz="1300" baseline="0"/>
                        <a:t>Plants and Photosynthesis </a:t>
                      </a:r>
                    </a:p>
                    <a:p>
                      <a:pPr marL="285750" indent="-285750">
                        <a:buFont typeface="Arial" panose="020B0604020202020204" pitchFamily="34" charset="0"/>
                        <a:buChar char="•"/>
                      </a:pPr>
                      <a:r>
                        <a:rPr lang="en-GB" sz="1300" baseline="0"/>
                        <a:t>Plants for food</a:t>
                      </a:r>
                    </a:p>
                    <a:p>
                      <a:pPr marL="285750" indent="-285750">
                        <a:buFont typeface="Arial" panose="020B0604020202020204" pitchFamily="34" charset="0"/>
                        <a:buChar char="•"/>
                      </a:pPr>
                      <a:endParaRPr lang="en-GB" sz="1300" baseline="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hMerge="1">
                  <a:txBody>
                    <a:bodyPr/>
                    <a:lstStyle/>
                    <a:p>
                      <a:endParaRPr lang="en-GB"/>
                    </a:p>
                  </a:txBody>
                  <a:tcPr/>
                </a:tc>
                <a:tc gridSpan="2">
                  <a:txBody>
                    <a:bodyPr/>
                    <a:lstStyle/>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0" u="none" dirty="0"/>
                        <a:t>Students begin </a:t>
                      </a:r>
                    </a:p>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0" u="none" dirty="0"/>
                        <a:t>preparing for their GCSEs from</a:t>
                      </a:r>
                    </a:p>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1" u="sng" dirty="0"/>
                        <a:t>Feb – July</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1" dirty="0"/>
                        <a:t>Biology: B1</a:t>
                      </a:r>
                    </a:p>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0" dirty="0"/>
                        <a:t>You and Your genes’</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1" dirty="0"/>
                        <a:t>Chemistry: C1</a:t>
                      </a:r>
                    </a:p>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0" dirty="0"/>
                        <a:t>Air and Water</a:t>
                      </a:r>
                    </a:p>
                    <a:p>
                      <a:pPr marL="285750" marR="0" lvl="0" indent="-285750" algn="l" defTabSz="128016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1" dirty="0"/>
                        <a:t>Physics: P2</a:t>
                      </a:r>
                    </a:p>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00" b="0" dirty="0"/>
                        <a:t>Sustainable Energy</a:t>
                      </a:r>
                    </a:p>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hMerge="1">
                  <a:txBody>
                    <a:bodyPr/>
                    <a:lstStyle/>
                    <a:p>
                      <a:endParaRPr lang="en-GB"/>
                    </a:p>
                  </a:txBody>
                  <a:tcPr/>
                </a:tc>
                <a:tc vMerge="1">
                  <a:txBody>
                    <a:bodyPr/>
                    <a:lstStyle/>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2039631941"/>
                  </a:ext>
                </a:extLst>
              </a:tr>
            </a:tbl>
          </a:graphicData>
        </a:graphic>
      </p:graphicFrame>
      <p:sp>
        <p:nvSpPr>
          <p:cNvPr id="9" name="Rectangle 8"/>
          <p:cNvSpPr/>
          <p:nvPr/>
        </p:nvSpPr>
        <p:spPr>
          <a:xfrm>
            <a:off x="1196524" y="729140"/>
            <a:ext cx="9197542" cy="1077218"/>
          </a:xfrm>
          <a:prstGeom prst="rect">
            <a:avLst/>
          </a:prstGeom>
        </p:spPr>
        <p:txBody>
          <a:bodyPr wrap="square">
            <a:spAutoFit/>
          </a:bodyPr>
          <a:lstStyle/>
          <a:p>
            <a:r>
              <a:rPr lang="en-GB" sz="1600">
                <a:solidFill>
                  <a:srgbClr val="002060"/>
                </a:solidFill>
                <a:latin typeface="Lato" panose="020F0502020204030203" pitchFamily="34" charset="0"/>
              </a:rPr>
              <a:t>Our KS3 Science curriculum, which follows the national curriculum,  aims to develop scientific knowledge and understanding in biology, chemistry and physics. We seek to develop students understanding of the natural world and equip them with the knowledge and skills to understand the implications of science for the future.</a:t>
            </a:r>
          </a:p>
        </p:txBody>
      </p:sp>
      <p:pic>
        <p:nvPicPr>
          <p:cNvPr id="8" name="Picture 7"/>
          <p:cNvPicPr>
            <a:picLocks noChangeAspect="1"/>
          </p:cNvPicPr>
          <p:nvPr/>
        </p:nvPicPr>
        <p:blipFill>
          <a:blip r:embed="rId3"/>
          <a:stretch>
            <a:fillRect/>
          </a:stretch>
        </p:blipFill>
        <p:spPr>
          <a:xfrm>
            <a:off x="10833904" y="63355"/>
            <a:ext cx="1752845" cy="1697297"/>
          </a:xfrm>
          <a:prstGeom prst="rect">
            <a:avLst/>
          </a:prstGeom>
        </p:spPr>
      </p:pic>
      <p:sp>
        <p:nvSpPr>
          <p:cNvPr id="10" name="Rectangle 9"/>
          <p:cNvSpPr/>
          <p:nvPr/>
        </p:nvSpPr>
        <p:spPr>
          <a:xfrm>
            <a:off x="0" y="10272432"/>
            <a:ext cx="12441593" cy="338554"/>
          </a:xfrm>
          <a:prstGeom prst="rect">
            <a:avLst/>
          </a:prstGeom>
        </p:spPr>
        <p:txBody>
          <a:bodyPr wrap="square">
            <a:spAutoFit/>
          </a:bodyPr>
          <a:lstStyle/>
          <a:p>
            <a:r>
              <a:rPr lang="en-GB" sz="1600">
                <a:solidFill>
                  <a:srgbClr val="002060"/>
                </a:solidFill>
                <a:latin typeface="Lato" panose="020F0502020204030203" pitchFamily="34" charset="0"/>
              </a:rPr>
              <a:t>*This table is not exhaustive and seeks to reflect some of the major knowledge, skills and communication developed in this subject area.</a:t>
            </a:r>
          </a:p>
        </p:txBody>
      </p:sp>
    </p:spTree>
    <p:extLst>
      <p:ext uri="{BB962C8B-B14F-4D97-AF65-F5344CB8AC3E}">
        <p14:creationId xmlns:p14="http://schemas.microsoft.com/office/powerpoint/2010/main" val="9892719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324</Words>
  <Application>Microsoft Office PowerPoint</Application>
  <PresentationFormat>A3 Paper (297x420 mm)</PresentationFormat>
  <Paragraphs>75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Lato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 Cassidy</dc:creator>
  <cp:lastModifiedBy>A Cassidy</cp:lastModifiedBy>
  <cp:revision>2</cp:revision>
  <dcterms:created xsi:type="dcterms:W3CDTF">2025-12-16T10:51:07Z</dcterms:created>
  <dcterms:modified xsi:type="dcterms:W3CDTF">2025-12-16T10:55:26Z</dcterms:modified>
</cp:coreProperties>
</file>