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151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161D7BF-4FE4-46F1-93C0-7B504D3324AD}"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2590415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161D7BF-4FE4-46F1-93C0-7B504D3324AD}"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2084259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161D7BF-4FE4-46F1-93C0-7B504D3324AD}"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4005369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161D7BF-4FE4-46F1-93C0-7B504D3324AD}"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833797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161D7BF-4FE4-46F1-93C0-7B504D3324AD}" type="datetimeFigureOut">
              <a:rPr lang="en-GB" smtClean="0"/>
              <a:t>17/06/2024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2910544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161D7BF-4FE4-46F1-93C0-7B504D3324AD}" type="datetimeFigureOut">
              <a:rPr lang="en-GB" smtClean="0"/>
              <a:t>17/06/2024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2883194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61D7BF-4FE4-46F1-93C0-7B504D3324AD}" type="datetimeFigureOut">
              <a:rPr lang="en-GB" smtClean="0"/>
              <a:t>17/06/2024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1082236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6161D7BF-4FE4-46F1-93C0-7B504D3324AD}"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559993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6161D7BF-4FE4-46F1-93C0-7B504D3324AD}"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3540455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161D7BF-4FE4-46F1-93C0-7B504D3324AD}"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1306192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161D7BF-4FE4-46F1-93C0-7B504D3324AD}"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97608-F980-4791-8B4C-3C68D3F987B2}" type="slidenum">
              <a:rPr lang="en-GB" smtClean="0"/>
              <a:t>‹#›</a:t>
            </a:fld>
            <a:endParaRPr lang="en-GB"/>
          </a:p>
        </p:txBody>
      </p:sp>
    </p:spTree>
    <p:extLst>
      <p:ext uri="{BB962C8B-B14F-4D97-AF65-F5344CB8AC3E}">
        <p14:creationId xmlns:p14="http://schemas.microsoft.com/office/powerpoint/2010/main" val="718702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6161D7BF-4FE4-46F1-93C0-7B504D3324AD}" type="datetimeFigureOut">
              <a:rPr lang="en-GB" smtClean="0"/>
              <a:t>17/06/2024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6997608-F980-4791-8B4C-3C68D3F987B2}" type="slidenum">
              <a:rPr lang="en-GB" smtClean="0"/>
              <a:t>‹#›</a:t>
            </a:fld>
            <a:endParaRPr lang="en-GB"/>
          </a:p>
        </p:txBody>
      </p:sp>
    </p:spTree>
    <p:extLst>
      <p:ext uri="{BB962C8B-B14F-4D97-AF65-F5344CB8AC3E}">
        <p14:creationId xmlns:p14="http://schemas.microsoft.com/office/powerpoint/2010/main" val="104666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sp>
        <p:nvSpPr>
          <p:cNvPr id="7" name="Rectangle 6"/>
          <p:cNvSpPr/>
          <p:nvPr/>
        </p:nvSpPr>
        <p:spPr>
          <a:xfrm>
            <a:off x="1226708" y="139015"/>
            <a:ext cx="6155852"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a:t>
            </a:r>
            <a:r>
              <a:rPr lang="en-GB" sz="2940" dirty="0" smtClean="0">
                <a:solidFill>
                  <a:srgbClr val="002060"/>
                </a:solidFill>
                <a:latin typeface="Lato" panose="020F0502020204030203" pitchFamily="34" charset="0"/>
              </a:rPr>
              <a:t>GEOGRAPHY</a:t>
            </a:r>
            <a:endParaRPr lang="en-GB" sz="2940" dirty="0">
              <a:solidFill>
                <a:srgbClr val="002060"/>
              </a:solidFill>
              <a:latin typeface="Lato" panose="020F050202020403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241583335"/>
              </p:ext>
            </p:extLst>
          </p:nvPr>
        </p:nvGraphicFramePr>
        <p:xfrm>
          <a:off x="247082" y="1863526"/>
          <a:ext cx="12339667" cy="7161412"/>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4502552">
                  <a:extLst>
                    <a:ext uri="{9D8B030D-6E8A-4147-A177-3AD203B41FA5}">
                      <a16:colId xmlns:a16="http://schemas.microsoft.com/office/drawing/2014/main" val="3818681189"/>
                    </a:ext>
                  </a:extLst>
                </a:gridCol>
                <a:gridCol w="4502552">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0">
                <a:tc>
                  <a:txBody>
                    <a:bodyPr/>
                    <a:lstStyle/>
                    <a:p>
                      <a:endParaRPr lang="en-GB" sz="3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Knowledge</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Skills</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Communication</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2180108">
                <a:tc>
                  <a:txBody>
                    <a:bodyPr/>
                    <a:lstStyle/>
                    <a:p>
                      <a:pPr algn="ctr"/>
                      <a:r>
                        <a:rPr lang="en-GB" sz="2000" b="1" dirty="0" smtClean="0"/>
                        <a:t>Year 7</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400" dirty="0" smtClean="0"/>
                        <a:t>Introduction to geography</a:t>
                      </a:r>
                      <a:endParaRPr lang="en-GB" sz="1400" baseline="0" dirty="0" smtClean="0"/>
                    </a:p>
                    <a:p>
                      <a:pPr marL="285750" indent="-285750">
                        <a:buFont typeface="Arial" panose="020B0604020202020204" pitchFamily="34" charset="0"/>
                        <a:buChar char="•"/>
                      </a:pPr>
                      <a:r>
                        <a:rPr lang="en-GB" sz="1400" baseline="0" dirty="0" smtClean="0"/>
                        <a:t>Natural resources</a:t>
                      </a:r>
                    </a:p>
                    <a:p>
                      <a:pPr marL="285750" indent="-285750">
                        <a:buFont typeface="Arial" panose="020B0604020202020204" pitchFamily="34" charset="0"/>
                        <a:buChar char="•"/>
                      </a:pPr>
                      <a:r>
                        <a:rPr lang="en-GB" sz="1400" baseline="0" dirty="0" smtClean="0"/>
                        <a:t>Economy</a:t>
                      </a:r>
                    </a:p>
                    <a:p>
                      <a:pPr marL="285750" indent="-285750">
                        <a:buFont typeface="Arial" panose="020B0604020202020204" pitchFamily="34" charset="0"/>
                        <a:buChar char="•"/>
                      </a:pPr>
                      <a:r>
                        <a:rPr lang="en-GB" sz="1400" baseline="0" dirty="0" smtClean="0"/>
                        <a:t>Weather and Climate</a:t>
                      </a:r>
                    </a:p>
                    <a:p>
                      <a:pPr marL="285750" indent="-285750">
                        <a:buFont typeface="Arial" panose="020B0604020202020204" pitchFamily="34" charset="0"/>
                        <a:buChar char="•"/>
                      </a:pPr>
                      <a:r>
                        <a:rPr lang="en-GB" sz="1400" baseline="0" dirty="0" smtClean="0"/>
                        <a:t>Russia </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indent="-285750">
                        <a:buFont typeface="Arial" panose="020B0604020202020204" pitchFamily="34" charset="0"/>
                        <a:buChar char="•"/>
                      </a:pPr>
                      <a:r>
                        <a:rPr lang="en-GB" sz="1400" baseline="0" dirty="0" smtClean="0"/>
                        <a:t>Literacy</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aseline="0" dirty="0" smtClean="0"/>
                        <a:t>Numeracy</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aseline="0" dirty="0" smtClean="0"/>
                        <a:t>Organisation</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aseline="0" dirty="0" smtClean="0"/>
                        <a:t>Self-reflection</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aseline="0" dirty="0" smtClean="0"/>
                        <a:t>Improving own learning</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aseline="0" dirty="0" smtClean="0"/>
                        <a:t>Problem solving</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aseline="0" dirty="0" smtClean="0"/>
                        <a:t>Working with others</a:t>
                      </a:r>
                    </a:p>
                    <a:p>
                      <a:pPr marL="285750" indent="-285750">
                        <a:buFont typeface="Arial" panose="020B0604020202020204" pitchFamily="34" charset="0"/>
                        <a:buChar char="•"/>
                      </a:pPr>
                      <a:r>
                        <a:rPr lang="en-GB" sz="1400" dirty="0" smtClean="0"/>
                        <a:t>Atlas</a:t>
                      </a:r>
                      <a:r>
                        <a:rPr lang="en-GB" sz="1400" baseline="0" dirty="0" smtClean="0"/>
                        <a:t> skills</a:t>
                      </a:r>
                    </a:p>
                    <a:p>
                      <a:pPr marL="285750" indent="-285750">
                        <a:buFont typeface="Arial" panose="020B0604020202020204" pitchFamily="34" charset="0"/>
                        <a:buChar char="•"/>
                      </a:pPr>
                      <a:r>
                        <a:rPr lang="en-GB" sz="1400" baseline="0" dirty="0" smtClean="0"/>
                        <a:t>OS map skills</a:t>
                      </a:r>
                    </a:p>
                    <a:p>
                      <a:pPr marL="285750" indent="-285750">
                        <a:buFont typeface="Arial" panose="020B0604020202020204" pitchFamily="34" charset="0"/>
                        <a:buChar char="•"/>
                      </a:pPr>
                      <a:r>
                        <a:rPr lang="en-GB" sz="1400" baseline="0" dirty="0" smtClean="0"/>
                        <a:t>Interpret / annotate photos</a:t>
                      </a:r>
                    </a:p>
                    <a:p>
                      <a:pPr marL="285750" indent="-285750">
                        <a:buFont typeface="Arial" panose="020B0604020202020204" pitchFamily="34" charset="0"/>
                        <a:buChar char="•"/>
                      </a:pPr>
                      <a:r>
                        <a:rPr lang="en-GB" sz="1400" baseline="0" dirty="0" smtClean="0"/>
                        <a:t>Interpret / annotate aerial photos</a:t>
                      </a:r>
                    </a:p>
                    <a:p>
                      <a:pPr marL="285750" indent="-285750">
                        <a:buFont typeface="Arial" panose="020B0604020202020204" pitchFamily="34" charset="0"/>
                        <a:buChar char="•"/>
                      </a:pPr>
                      <a:r>
                        <a:rPr lang="en-GB" sz="1400" baseline="0" dirty="0" smtClean="0"/>
                        <a:t>Use statistical data</a:t>
                      </a:r>
                    </a:p>
                    <a:p>
                      <a:pPr marL="285750" indent="-285750">
                        <a:buFont typeface="Arial" panose="020B0604020202020204" pitchFamily="34" charset="0"/>
                        <a:buChar char="•"/>
                      </a:pPr>
                      <a:r>
                        <a:rPr lang="en-GB" sz="1400" baseline="0" dirty="0" smtClean="0"/>
                        <a:t>Plot graphs</a:t>
                      </a:r>
                    </a:p>
                    <a:p>
                      <a:pPr marL="285750" indent="-285750">
                        <a:buFont typeface="Arial" panose="020B0604020202020204" pitchFamily="34" charset="0"/>
                        <a:buChar char="•"/>
                      </a:pPr>
                      <a:r>
                        <a:rPr lang="en-GB" sz="1400" baseline="0" dirty="0" smtClean="0"/>
                        <a:t>Conduct geographical enquiry</a:t>
                      </a:r>
                    </a:p>
                    <a:p>
                      <a:pPr marL="285750" indent="-285750">
                        <a:buFont typeface="Arial" panose="020B0604020202020204" pitchFamily="34" charset="0"/>
                        <a:buChar char="•"/>
                      </a:pPr>
                      <a:r>
                        <a:rPr lang="en-GB" sz="1400" baseline="0" dirty="0" smtClean="0"/>
                        <a:t>Conduct fieldwork</a:t>
                      </a:r>
                    </a:p>
                    <a:p>
                      <a:pPr marL="285750" indent="-285750">
                        <a:buFont typeface="Arial" panose="020B0604020202020204" pitchFamily="34" charset="0"/>
                        <a:buChar char="•"/>
                      </a:pPr>
                      <a:r>
                        <a:rPr lang="en-GB" sz="1400" baseline="0" dirty="0" smtClean="0"/>
                        <a:t>Interpret cartographical data</a:t>
                      </a:r>
                    </a:p>
                    <a:p>
                      <a:pPr marL="285750" indent="-285750">
                        <a:buFont typeface="Arial" panose="020B0604020202020204" pitchFamily="34" charset="0"/>
                        <a:buChar char="•"/>
                      </a:pPr>
                      <a:r>
                        <a:rPr lang="en-GB" sz="1400" baseline="0" dirty="0" smtClean="0"/>
                        <a:t>Use geographical information systems </a:t>
                      </a:r>
                    </a:p>
                    <a:p>
                      <a:pPr marL="285750" indent="-285750">
                        <a:buFont typeface="Arial" panose="020B0604020202020204" pitchFamily="34" charset="0"/>
                        <a:buChar char="•"/>
                      </a:pPr>
                      <a:r>
                        <a:rPr lang="en-GB" sz="1400" baseline="0" dirty="0" smtClean="0"/>
                        <a:t>Use Google Earth</a:t>
                      </a:r>
                    </a:p>
                    <a:p>
                      <a:pPr marL="285750" indent="-285750">
                        <a:buFont typeface="Arial" panose="020B0604020202020204" pitchFamily="34" charset="0"/>
                        <a:buChar char="•"/>
                      </a:pPr>
                      <a:r>
                        <a:rPr lang="en-GB" sz="1400" baseline="0" dirty="0" smtClean="0"/>
                        <a:t>Draw diagrams, cross sections, sketches</a:t>
                      </a:r>
                    </a:p>
                    <a:p>
                      <a:pPr marL="285750" indent="-285750">
                        <a:buFont typeface="Arial" panose="020B0604020202020204" pitchFamily="34" charset="0"/>
                        <a:buChar char="•"/>
                      </a:pPr>
                      <a:r>
                        <a:rPr lang="en-GB" sz="1400" baseline="0" dirty="0" smtClean="0"/>
                        <a:t>Interpret models of geographical theory</a:t>
                      </a:r>
                    </a:p>
                    <a:p>
                      <a:pPr marL="285750" indent="-285750">
                        <a:buFont typeface="Arial" panose="020B0604020202020204" pitchFamily="34" charset="0"/>
                        <a:buChar char="•"/>
                      </a:pPr>
                      <a:r>
                        <a:rPr lang="en-GB" sz="1400" baseline="0" dirty="0" smtClean="0"/>
                        <a:t>Sequence ideas and information</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indent="-285750">
                        <a:buFont typeface="Arial" panose="020B0604020202020204" pitchFamily="34" charset="0"/>
                        <a:buChar char="•"/>
                      </a:pPr>
                      <a:r>
                        <a:rPr lang="en-GB" sz="1300" dirty="0" smtClean="0"/>
                        <a:t>Accurate use of spelling, punctuation and grammar in written</a:t>
                      </a:r>
                      <a:r>
                        <a:rPr lang="en-GB" sz="1300" baseline="0" dirty="0" smtClean="0"/>
                        <a:t> communication</a:t>
                      </a:r>
                    </a:p>
                    <a:p>
                      <a:pPr marL="285750" indent="-285750">
                        <a:buFont typeface="Arial" panose="020B0604020202020204" pitchFamily="34" charset="0"/>
                        <a:buChar char="•"/>
                      </a:pPr>
                      <a:r>
                        <a:rPr lang="en-GB" sz="1300" dirty="0" smtClean="0"/>
                        <a:t>Contribute effectively to class discussion</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Distinguish</a:t>
                      </a:r>
                      <a:r>
                        <a:rPr lang="en-GB" sz="1300" baseline="0" dirty="0" smtClean="0"/>
                        <a:t> between command words effectively </a:t>
                      </a:r>
                      <a:r>
                        <a:rPr lang="en-GB" sz="1300" baseline="0" dirty="0" err="1" smtClean="0"/>
                        <a:t>eg</a:t>
                      </a:r>
                      <a:r>
                        <a:rPr lang="en-GB" sz="1300" baseline="0" dirty="0" smtClean="0"/>
                        <a:t>: name, describe, explain, assess</a:t>
                      </a:r>
                    </a:p>
                    <a:p>
                      <a:pPr marL="285750" indent="-285750">
                        <a:buFont typeface="Arial" panose="020B0604020202020204" pitchFamily="34" charset="0"/>
                        <a:buChar char="•"/>
                      </a:pPr>
                      <a:r>
                        <a:rPr lang="en-GB" sz="1300" dirty="0" smtClean="0"/>
                        <a:t>Present information effectively in different forms – diagrams, annotations, essays</a:t>
                      </a:r>
                    </a:p>
                    <a:p>
                      <a:pPr marL="285750" indent="-285750">
                        <a:buFont typeface="Arial" panose="020B0604020202020204" pitchFamily="34" charset="0"/>
                        <a:buChar char="•"/>
                      </a:pPr>
                      <a:r>
                        <a:rPr lang="en-GB" sz="1300" dirty="0" smtClean="0"/>
                        <a:t>Draw comparisons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Explain key concepts</a:t>
                      </a:r>
                      <a:r>
                        <a:rPr lang="en-GB" sz="1300" baseline="0" dirty="0" smtClean="0"/>
                        <a:t> and processes clearly</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Articulate reasons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Argue effectively / debate</a:t>
                      </a:r>
                    </a:p>
                    <a:p>
                      <a:pPr marL="285750" indent="-285750">
                        <a:buFont typeface="Arial" panose="020B0604020202020204" pitchFamily="34" charset="0"/>
                        <a:buChar char="•"/>
                      </a:pPr>
                      <a:r>
                        <a:rPr lang="en-GB" sz="1300" baseline="0" dirty="0" smtClean="0"/>
                        <a:t>Ask and answer questions effectively</a:t>
                      </a:r>
                    </a:p>
                    <a:p>
                      <a:pPr marL="285750" indent="-285750">
                        <a:buFont typeface="Arial" panose="020B0604020202020204" pitchFamily="34" charset="0"/>
                        <a:buChar char="•"/>
                      </a:pPr>
                      <a:r>
                        <a:rPr lang="en-GB" sz="1300" baseline="0" dirty="0" smtClean="0"/>
                        <a:t>Use standard English</a:t>
                      </a:r>
                    </a:p>
                    <a:p>
                      <a:pPr marL="285750" indent="-285750">
                        <a:buFont typeface="Arial" panose="020B0604020202020204" pitchFamily="34" charset="0"/>
                        <a:buChar char="•"/>
                      </a:pPr>
                      <a:r>
                        <a:rPr lang="en-GB" sz="1300" baseline="0" dirty="0" smtClean="0"/>
                        <a:t>Reflect critically</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2180108">
                <a:tc>
                  <a:txBody>
                    <a:bodyPr/>
                    <a:lstStyle/>
                    <a:p>
                      <a:pPr algn="ctr"/>
                      <a:r>
                        <a:rPr lang="en-GB" sz="2000" b="1" dirty="0" smtClean="0"/>
                        <a:t>Year 8</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400" dirty="0" smtClean="0"/>
                        <a:t>Rivers</a:t>
                      </a:r>
                    </a:p>
                    <a:p>
                      <a:pPr marL="285750" indent="-285750">
                        <a:buFont typeface="Arial" panose="020B0604020202020204" pitchFamily="34" charset="0"/>
                        <a:buChar char="•"/>
                      </a:pPr>
                      <a:r>
                        <a:rPr lang="en-GB" sz="1400" dirty="0" smtClean="0"/>
                        <a:t>Development</a:t>
                      </a:r>
                    </a:p>
                    <a:p>
                      <a:pPr marL="285750" indent="-285750">
                        <a:buFont typeface="Arial" panose="020B0604020202020204" pitchFamily="34" charset="0"/>
                        <a:buChar char="•"/>
                      </a:pPr>
                      <a:r>
                        <a:rPr lang="en-GB" sz="1400" dirty="0" smtClean="0"/>
                        <a:t>Population</a:t>
                      </a:r>
                    </a:p>
                    <a:p>
                      <a:pPr marL="285750" indent="-285750">
                        <a:buFont typeface="Arial" panose="020B0604020202020204" pitchFamily="34" charset="0"/>
                        <a:buChar char="•"/>
                      </a:pPr>
                      <a:r>
                        <a:rPr lang="en-GB" sz="1400" dirty="0" smtClean="0"/>
                        <a:t>Coasts</a:t>
                      </a:r>
                    </a:p>
                    <a:p>
                      <a:pPr marL="285750" indent="-285750">
                        <a:buFont typeface="Arial" panose="020B0604020202020204" pitchFamily="34" charset="0"/>
                        <a:buChar char="•"/>
                      </a:pPr>
                      <a:r>
                        <a:rPr lang="en-GB" sz="1400" dirty="0" smtClean="0"/>
                        <a:t>Asia</a:t>
                      </a:r>
                      <a:endParaRPr lang="en-GB" sz="14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180108">
                <a:tc>
                  <a:txBody>
                    <a:bodyPr/>
                    <a:lstStyle/>
                    <a:p>
                      <a:pPr algn="ctr"/>
                      <a:r>
                        <a:rPr lang="en-GB" sz="2000" b="1" dirty="0" smtClean="0"/>
                        <a:t>Year 9</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400" dirty="0" smtClean="0"/>
                        <a:t>Earthquakes and volcanoes</a:t>
                      </a:r>
                    </a:p>
                    <a:p>
                      <a:pPr marL="285750" indent="-285750">
                        <a:buFont typeface="Arial" panose="020B0604020202020204" pitchFamily="34" charset="0"/>
                        <a:buChar char="•"/>
                      </a:pPr>
                      <a:r>
                        <a:rPr lang="en-GB" sz="1400" dirty="0" smtClean="0"/>
                        <a:t>Africa </a:t>
                      </a:r>
                    </a:p>
                    <a:p>
                      <a:pPr marL="285750" indent="-285750">
                        <a:buFont typeface="Arial" panose="020B0604020202020204" pitchFamily="34" charset="0"/>
                        <a:buChar char="•"/>
                      </a:pPr>
                      <a:r>
                        <a:rPr lang="en-GB" sz="1400" dirty="0" smtClean="0"/>
                        <a:t>Glaciation</a:t>
                      </a:r>
                    </a:p>
                    <a:p>
                      <a:pPr marL="285750" indent="-285750">
                        <a:buFont typeface="Arial" panose="020B0604020202020204" pitchFamily="34" charset="0"/>
                        <a:buChar char="•"/>
                      </a:pPr>
                      <a:r>
                        <a:rPr lang="en-GB" sz="1400" dirty="0" smtClean="0"/>
                        <a:t>The Middle</a:t>
                      </a:r>
                      <a:r>
                        <a:rPr lang="en-GB" sz="1400" baseline="0" dirty="0" smtClean="0"/>
                        <a:t> East</a:t>
                      </a:r>
                    </a:p>
                    <a:p>
                      <a:pPr marL="285750" indent="-285750">
                        <a:buFont typeface="Arial" panose="020B0604020202020204" pitchFamily="34" charset="0"/>
                        <a:buChar char="•"/>
                      </a:pPr>
                      <a:r>
                        <a:rPr lang="en-GB" sz="1400" baseline="0" dirty="0" smtClean="0"/>
                        <a:t>Climate Crisis</a:t>
                      </a:r>
                      <a:endParaRPr lang="en-GB" sz="14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KS3 </a:t>
            </a:r>
            <a:r>
              <a:rPr lang="en-GB" sz="1600" dirty="0" smtClean="0">
                <a:solidFill>
                  <a:srgbClr val="002060"/>
                </a:solidFill>
                <a:latin typeface="Lato" panose="020F0502020204030203" pitchFamily="34" charset="0"/>
              </a:rPr>
              <a:t>Geography </a:t>
            </a:r>
            <a:r>
              <a:rPr lang="en-GB" sz="1600" dirty="0">
                <a:solidFill>
                  <a:srgbClr val="002060"/>
                </a:solidFill>
                <a:latin typeface="Lato" panose="020F0502020204030203" pitchFamily="34" charset="0"/>
              </a:rPr>
              <a:t>curriculum, which follows the national </a:t>
            </a:r>
            <a:r>
              <a:rPr lang="en-GB" sz="1600" dirty="0" smtClean="0">
                <a:solidFill>
                  <a:srgbClr val="002060"/>
                </a:solidFill>
                <a:latin typeface="Lato" panose="020F0502020204030203" pitchFamily="34" charset="0"/>
              </a:rPr>
              <a:t>curriculum aims to ensure all students develop strong contextual knowledge, understand key geographical processes, and are competent in  key skills including collection, analysis and interpretation. We teach students about or how to…</a:t>
            </a:r>
            <a:endParaRPr lang="en-GB" sz="1600" dirty="0">
              <a:solidFill>
                <a:srgbClr val="002060"/>
              </a:solidFill>
              <a:latin typeface="Lato" panose="020F0502020204030203" pitchFamily="34" charset="0"/>
            </a:endParaRP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45155" y="9127812"/>
            <a:ext cx="12441593" cy="338554"/>
          </a:xfrm>
          <a:prstGeom prst="rect">
            <a:avLst/>
          </a:prstGeom>
        </p:spPr>
        <p:txBody>
          <a:bodyPr wrap="square">
            <a:spAutoFit/>
          </a:bodyPr>
          <a:lstStyle/>
          <a:p>
            <a:r>
              <a:rPr lang="en-GB" sz="1600" dirty="0" smtClean="0">
                <a:solidFill>
                  <a:srgbClr val="002060"/>
                </a:solidFill>
                <a:latin typeface="Lato" panose="020F0502020204030203" pitchFamily="34" charset="0"/>
              </a:rPr>
              <a:t>*This table is not exhaustive and seeks to reflect some of the major knowledge, skills and communication developed in this subject area.</a:t>
            </a:r>
            <a:endParaRPr lang="en-GB" sz="1600" dirty="0">
              <a:solidFill>
                <a:srgbClr val="002060"/>
              </a:solidFill>
              <a:latin typeface="Lato" panose="020F0502020204030203" pitchFamily="34" charset="0"/>
            </a:endParaRPr>
          </a:p>
        </p:txBody>
      </p:sp>
    </p:spTree>
    <p:extLst>
      <p:ext uri="{BB962C8B-B14F-4D97-AF65-F5344CB8AC3E}">
        <p14:creationId xmlns:p14="http://schemas.microsoft.com/office/powerpoint/2010/main" val="37274308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TotalTime>
  <Words>237</Words>
  <Application>Microsoft Office PowerPoint</Application>
  <PresentationFormat>A3 Paper (297x420 mm)</PresentationFormat>
  <Paragraphs>56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Cassidy</dc:creator>
  <cp:lastModifiedBy>A Cassidy</cp:lastModifiedBy>
  <cp:revision>3</cp:revision>
  <dcterms:created xsi:type="dcterms:W3CDTF">2024-06-03T13:56:40Z</dcterms:created>
  <dcterms:modified xsi:type="dcterms:W3CDTF">2024-06-17T07:33:01Z</dcterms:modified>
</cp:coreProperties>
</file>