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7"/>
  </p:handoutMasterIdLst>
  <p:sldIdLst>
    <p:sldId id="256" r:id="rId2"/>
    <p:sldId id="257" r:id="rId3"/>
    <p:sldId id="258" r:id="rId4"/>
    <p:sldId id="259" r:id="rId5"/>
    <p:sldId id="261" r:id="rId6"/>
  </p:sldIdLst>
  <p:sldSz cx="9144000" cy="6858000" type="screen4x3"/>
  <p:notesSz cx="9928225" cy="67976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7" d="100"/>
          <a:sy n="107" d="100"/>
        </p:scale>
        <p:origin x="114" y="23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handoutMaster" Target="handoutMasters/handout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3313" cy="34021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5622594" y="0"/>
            <a:ext cx="4303313" cy="340210"/>
          </a:xfrm>
          <a:prstGeom prst="rect">
            <a:avLst/>
          </a:prstGeom>
        </p:spPr>
        <p:txBody>
          <a:bodyPr vert="horz" lIns="91440" tIns="45720" rIns="91440" bIns="45720" rtlCol="0"/>
          <a:lstStyle>
            <a:lvl1pPr algn="r">
              <a:defRPr sz="1200"/>
            </a:lvl1pPr>
          </a:lstStyle>
          <a:p>
            <a:fld id="{EF82D7B8-16F5-48D6-B9C3-142FB4C0CCF7}" type="datetimeFigureOut">
              <a:rPr lang="en-GB" smtClean="0"/>
              <a:t>09/09/2022</a:t>
            </a:fld>
            <a:endParaRPr lang="en-GB"/>
          </a:p>
        </p:txBody>
      </p:sp>
      <p:sp>
        <p:nvSpPr>
          <p:cNvPr id="4" name="Footer Placeholder 3"/>
          <p:cNvSpPr>
            <a:spLocks noGrp="1"/>
          </p:cNvSpPr>
          <p:nvPr>
            <p:ph type="ftr" sz="quarter" idx="2"/>
          </p:nvPr>
        </p:nvSpPr>
        <p:spPr>
          <a:xfrm>
            <a:off x="0" y="6456378"/>
            <a:ext cx="4303313" cy="34021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5622594" y="6456378"/>
            <a:ext cx="4303313" cy="340210"/>
          </a:xfrm>
          <a:prstGeom prst="rect">
            <a:avLst/>
          </a:prstGeom>
        </p:spPr>
        <p:txBody>
          <a:bodyPr vert="horz" lIns="91440" tIns="45720" rIns="91440" bIns="45720" rtlCol="0" anchor="b"/>
          <a:lstStyle>
            <a:lvl1pPr algn="r">
              <a:defRPr sz="1200"/>
            </a:lvl1pPr>
          </a:lstStyle>
          <a:p>
            <a:fld id="{1DC2324D-2274-4C83-8022-FB53F8F5BB6C}" type="slidenum">
              <a:rPr lang="en-GB" smtClean="0"/>
              <a:t>‹#›</a:t>
            </a:fld>
            <a:endParaRPr lang="en-GB"/>
          </a:p>
        </p:txBody>
      </p:sp>
    </p:spTree>
    <p:extLst>
      <p:ext uri="{BB962C8B-B14F-4D97-AF65-F5344CB8AC3E}">
        <p14:creationId xmlns:p14="http://schemas.microsoft.com/office/powerpoint/2010/main" val="353277589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CF482DC-A4B9-454A-989A-E664F85832F7}" type="datetimeFigureOut">
              <a:rPr lang="en-GB" smtClean="0"/>
              <a:t>09/09/2022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4D80F4-4EEA-4460-B257-258FCE33C8FE}" type="slidenum">
              <a:rPr lang="en-GB" smtClean="0"/>
              <a:t>‹#›</a:t>
            </a:fld>
            <a:endParaRPr lang="en-GB"/>
          </a:p>
        </p:txBody>
      </p:sp>
    </p:spTree>
    <p:extLst>
      <p:ext uri="{BB962C8B-B14F-4D97-AF65-F5344CB8AC3E}">
        <p14:creationId xmlns:p14="http://schemas.microsoft.com/office/powerpoint/2010/main" val="6578110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F482DC-A4B9-454A-989A-E664F85832F7}" type="datetimeFigureOut">
              <a:rPr lang="en-GB" smtClean="0"/>
              <a:t>09/09/2022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4D80F4-4EEA-4460-B257-258FCE33C8FE}" type="slidenum">
              <a:rPr lang="en-GB" smtClean="0"/>
              <a:t>‹#›</a:t>
            </a:fld>
            <a:endParaRPr lang="en-GB"/>
          </a:p>
        </p:txBody>
      </p:sp>
    </p:spTree>
    <p:extLst>
      <p:ext uri="{BB962C8B-B14F-4D97-AF65-F5344CB8AC3E}">
        <p14:creationId xmlns:p14="http://schemas.microsoft.com/office/powerpoint/2010/main" val="1435888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CF482DC-A4B9-454A-989A-E664F85832F7}" type="datetimeFigureOut">
              <a:rPr lang="en-GB" smtClean="0"/>
              <a:t>09/09/2022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4D80F4-4EEA-4460-B257-258FCE33C8FE}" type="slidenum">
              <a:rPr lang="en-GB" smtClean="0"/>
              <a:t>‹#›</a:t>
            </a:fld>
            <a:endParaRPr lang="en-GB"/>
          </a:p>
        </p:txBody>
      </p:sp>
    </p:spTree>
    <p:extLst>
      <p:ext uri="{BB962C8B-B14F-4D97-AF65-F5344CB8AC3E}">
        <p14:creationId xmlns:p14="http://schemas.microsoft.com/office/powerpoint/2010/main" val="9183522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CF482DC-A4B9-454A-989A-E664F85832F7}" type="datetimeFigureOut">
              <a:rPr lang="en-GB" smtClean="0"/>
              <a:t>09/09/2022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4D80F4-4EEA-4460-B257-258FCE33C8FE}" type="slidenum">
              <a:rPr lang="en-GB" smtClean="0"/>
              <a:t>‹#›</a:t>
            </a:fld>
            <a:endParaRPr lang="en-GB"/>
          </a:p>
        </p:txBody>
      </p:sp>
    </p:spTree>
    <p:extLst>
      <p:ext uri="{BB962C8B-B14F-4D97-AF65-F5344CB8AC3E}">
        <p14:creationId xmlns:p14="http://schemas.microsoft.com/office/powerpoint/2010/main" val="36040999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CF482DC-A4B9-454A-989A-E664F85832F7}" type="datetimeFigureOut">
              <a:rPr lang="en-GB" smtClean="0"/>
              <a:t>09/09/2022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A4D80F4-4EEA-4460-B257-258FCE33C8FE}" type="slidenum">
              <a:rPr lang="en-GB" smtClean="0"/>
              <a:t>‹#›</a:t>
            </a:fld>
            <a:endParaRPr lang="en-GB"/>
          </a:p>
        </p:txBody>
      </p:sp>
    </p:spTree>
    <p:extLst>
      <p:ext uri="{BB962C8B-B14F-4D97-AF65-F5344CB8AC3E}">
        <p14:creationId xmlns:p14="http://schemas.microsoft.com/office/powerpoint/2010/main" val="1211774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CF482DC-A4B9-454A-989A-E664F85832F7}" type="datetimeFigureOut">
              <a:rPr lang="en-GB" smtClean="0"/>
              <a:t>09/09/2022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A4D80F4-4EEA-4460-B257-258FCE33C8FE}" type="slidenum">
              <a:rPr lang="en-GB" smtClean="0"/>
              <a:t>‹#›</a:t>
            </a:fld>
            <a:endParaRPr lang="en-GB"/>
          </a:p>
        </p:txBody>
      </p:sp>
    </p:spTree>
    <p:extLst>
      <p:ext uri="{BB962C8B-B14F-4D97-AF65-F5344CB8AC3E}">
        <p14:creationId xmlns:p14="http://schemas.microsoft.com/office/powerpoint/2010/main" val="204862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F482DC-A4B9-454A-989A-E664F85832F7}" type="datetimeFigureOut">
              <a:rPr lang="en-GB" smtClean="0"/>
              <a:t>09/09/2022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A4D80F4-4EEA-4460-B257-258FCE33C8FE}" type="slidenum">
              <a:rPr lang="en-GB" smtClean="0"/>
              <a:t>‹#›</a:t>
            </a:fld>
            <a:endParaRPr lang="en-GB"/>
          </a:p>
        </p:txBody>
      </p:sp>
    </p:spTree>
    <p:extLst>
      <p:ext uri="{BB962C8B-B14F-4D97-AF65-F5344CB8AC3E}">
        <p14:creationId xmlns:p14="http://schemas.microsoft.com/office/powerpoint/2010/main" val="20697330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F482DC-A4B9-454A-989A-E664F85832F7}" type="datetimeFigureOut">
              <a:rPr lang="en-GB" smtClean="0"/>
              <a:t>09/09/2022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4D80F4-4EEA-4460-B257-258FCE33C8FE}" type="slidenum">
              <a:rPr lang="en-GB" smtClean="0"/>
              <a:t>‹#›</a:t>
            </a:fld>
            <a:endParaRPr lang="en-GB"/>
          </a:p>
        </p:txBody>
      </p:sp>
    </p:spTree>
    <p:extLst>
      <p:ext uri="{BB962C8B-B14F-4D97-AF65-F5344CB8AC3E}">
        <p14:creationId xmlns:p14="http://schemas.microsoft.com/office/powerpoint/2010/main" val="33588211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F482DC-A4B9-454A-989A-E664F85832F7}" type="datetimeFigureOut">
              <a:rPr lang="en-GB" smtClean="0"/>
              <a:t>09/09/2022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4D80F4-4EEA-4460-B257-258FCE33C8FE}" type="slidenum">
              <a:rPr lang="en-GB" smtClean="0"/>
              <a:t>‹#›</a:t>
            </a:fld>
            <a:endParaRPr lang="en-GB"/>
          </a:p>
        </p:txBody>
      </p:sp>
    </p:spTree>
    <p:extLst>
      <p:ext uri="{BB962C8B-B14F-4D97-AF65-F5344CB8AC3E}">
        <p14:creationId xmlns:p14="http://schemas.microsoft.com/office/powerpoint/2010/main" val="17823548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F482DC-A4B9-454A-989A-E664F85832F7}" type="datetimeFigureOut">
              <a:rPr lang="en-GB" smtClean="0"/>
              <a:t>09/09/2022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4D80F4-4EEA-4460-B257-258FCE33C8FE}" type="slidenum">
              <a:rPr lang="en-GB" smtClean="0"/>
              <a:t>‹#›</a:t>
            </a:fld>
            <a:endParaRPr lang="en-GB"/>
          </a:p>
        </p:txBody>
      </p:sp>
    </p:spTree>
    <p:extLst>
      <p:ext uri="{BB962C8B-B14F-4D97-AF65-F5344CB8AC3E}">
        <p14:creationId xmlns:p14="http://schemas.microsoft.com/office/powerpoint/2010/main" val="35546368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F482DC-A4B9-454A-989A-E664F85832F7}" type="datetimeFigureOut">
              <a:rPr lang="en-GB" smtClean="0"/>
              <a:t>09/09/2022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4D80F4-4EEA-4460-B257-258FCE33C8FE}" type="slidenum">
              <a:rPr lang="en-GB" smtClean="0"/>
              <a:t>‹#›</a:t>
            </a:fld>
            <a:endParaRPr lang="en-GB"/>
          </a:p>
        </p:txBody>
      </p:sp>
    </p:spTree>
    <p:extLst>
      <p:ext uri="{BB962C8B-B14F-4D97-AF65-F5344CB8AC3E}">
        <p14:creationId xmlns:p14="http://schemas.microsoft.com/office/powerpoint/2010/main" val="37558931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F482DC-A4B9-454A-989A-E664F85832F7}" type="datetimeFigureOut">
              <a:rPr lang="en-GB" smtClean="0"/>
              <a:t>09/09/2022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A4D80F4-4EEA-4460-B257-258FCE33C8FE}" type="slidenum">
              <a:rPr lang="en-GB" smtClean="0"/>
              <a:t>‹#›</a:t>
            </a:fld>
            <a:endParaRPr lang="en-GB"/>
          </a:p>
        </p:txBody>
      </p:sp>
    </p:spTree>
    <p:extLst>
      <p:ext uri="{BB962C8B-B14F-4D97-AF65-F5344CB8AC3E}">
        <p14:creationId xmlns:p14="http://schemas.microsoft.com/office/powerpoint/2010/main" val="4287914864"/>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4" name="TextBox 9"/>
          <p:cNvSpPr txBox="1">
            <a:spLocks noChangeArrowheads="1"/>
          </p:cNvSpPr>
          <p:nvPr/>
        </p:nvSpPr>
        <p:spPr bwMode="auto">
          <a:xfrm>
            <a:off x="0" y="0"/>
            <a:ext cx="9144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GB" sz="7200" b="1" dirty="0" smtClean="0">
                <a:latin typeface="Corbel" pitchFamily="34" charset="0"/>
                <a:cs typeface="JasmineUPC" pitchFamily="18" charset="-34"/>
              </a:rPr>
              <a:t>Vocabulary</a:t>
            </a:r>
            <a:endParaRPr lang="en-GB" sz="7200" b="1" dirty="0">
              <a:latin typeface="Corbel" pitchFamily="34" charset="0"/>
              <a:cs typeface="JasmineUPC" pitchFamily="18" charset="-34"/>
            </a:endParaRPr>
          </a:p>
        </p:txBody>
      </p:sp>
      <p:sp>
        <p:nvSpPr>
          <p:cNvPr id="6" name="Isosceles Triangle 5"/>
          <p:cNvSpPr/>
          <p:nvPr/>
        </p:nvSpPr>
        <p:spPr>
          <a:xfrm>
            <a:off x="251520" y="1052736"/>
            <a:ext cx="8640960" cy="5469210"/>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8" name="Straight Connector 7"/>
          <p:cNvCxnSpPr/>
          <p:nvPr/>
        </p:nvCxnSpPr>
        <p:spPr>
          <a:xfrm>
            <a:off x="3707904" y="2132856"/>
            <a:ext cx="172819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2987824" y="2996952"/>
            <a:ext cx="309634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2267744" y="3933056"/>
            <a:ext cx="460851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1331640" y="5121188"/>
            <a:ext cx="648072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935596" y="5177901"/>
            <a:ext cx="7416824" cy="1631216"/>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Outstandingly	   Tenderly     Biologically	Formidable    Comical</a:t>
            </a:r>
          </a:p>
          <a:p>
            <a:r>
              <a:rPr lang="en-GB" sz="2000" dirty="0">
                <a:solidFill>
                  <a:schemeClr val="bg1"/>
                </a:solidFill>
              </a:rPr>
              <a:t> </a:t>
            </a:r>
            <a:r>
              <a:rPr lang="en-GB" sz="2000" dirty="0" smtClean="0">
                <a:solidFill>
                  <a:schemeClr val="bg1"/>
                </a:solidFill>
              </a:rPr>
              <a:t> Stern    Dwell     Dine     Create     Adore     Pathetic     Terrain  Yearning    </a:t>
            </a:r>
            <a:r>
              <a:rPr lang="en-GB" sz="2000" dirty="0">
                <a:solidFill>
                  <a:schemeClr val="bg1"/>
                </a:solidFill>
              </a:rPr>
              <a:t>F</a:t>
            </a:r>
            <a:r>
              <a:rPr lang="en-GB" sz="2000" dirty="0" smtClean="0">
                <a:solidFill>
                  <a:schemeClr val="bg1"/>
                </a:solidFill>
              </a:rPr>
              <a:t>oreboding     Speculation      Apparel     Outspoken     Silhouette     Articulate     Feign     Annoyance     Ecstasy     Annihilate</a:t>
            </a:r>
          </a:p>
          <a:p>
            <a:r>
              <a:rPr lang="en-GB" sz="2000" dirty="0" smtClean="0">
                <a:solidFill>
                  <a:schemeClr val="bg1"/>
                </a:solidFill>
              </a:rPr>
              <a:t> </a:t>
            </a:r>
            <a:endParaRPr lang="en-GB" sz="2000" dirty="0">
              <a:solidFill>
                <a:schemeClr val="bg1"/>
              </a:solidFill>
            </a:endParaRPr>
          </a:p>
        </p:txBody>
      </p:sp>
      <p:sp>
        <p:nvSpPr>
          <p:cNvPr id="29" name="TextBox 28"/>
          <p:cNvSpPr txBox="1"/>
          <p:nvPr/>
        </p:nvSpPr>
        <p:spPr>
          <a:xfrm>
            <a:off x="1835696" y="4018821"/>
            <a:ext cx="5400600" cy="1015663"/>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Sensitively   Timidly   Aggressively   Echo Imaginatively   Doubtful    Anxiety    Nourish  Enjoy   </a:t>
            </a:r>
            <a:r>
              <a:rPr lang="en-GB" sz="2000" dirty="0">
                <a:solidFill>
                  <a:schemeClr val="bg1"/>
                </a:solidFill>
              </a:rPr>
              <a:t>S</a:t>
            </a:r>
            <a:r>
              <a:rPr lang="en-GB" sz="2000" dirty="0" smtClean="0">
                <a:solidFill>
                  <a:schemeClr val="bg1"/>
                </a:solidFill>
              </a:rPr>
              <a:t>ystem   Prefer   Lounging    Expose   Vibrate   </a:t>
            </a:r>
            <a:endParaRPr lang="en-GB" sz="2000" dirty="0">
              <a:solidFill>
                <a:schemeClr val="bg1"/>
              </a:solidFill>
            </a:endParaRPr>
          </a:p>
        </p:txBody>
      </p:sp>
      <p:sp>
        <p:nvSpPr>
          <p:cNvPr id="30" name="TextBox 29"/>
          <p:cNvSpPr txBox="1"/>
          <p:nvPr/>
        </p:nvSpPr>
        <p:spPr>
          <a:xfrm>
            <a:off x="2771801" y="3003158"/>
            <a:ext cx="3600400" cy="1015663"/>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Weird   Freezing   </a:t>
            </a:r>
            <a:r>
              <a:rPr lang="en-GB" sz="2000" dirty="0">
                <a:solidFill>
                  <a:schemeClr val="bg1"/>
                </a:solidFill>
              </a:rPr>
              <a:t>Q</a:t>
            </a:r>
            <a:r>
              <a:rPr lang="en-GB" sz="2000" dirty="0" smtClean="0">
                <a:solidFill>
                  <a:schemeClr val="bg1"/>
                </a:solidFill>
              </a:rPr>
              <a:t>uiet  Silent</a:t>
            </a:r>
          </a:p>
          <a:p>
            <a:r>
              <a:rPr lang="en-GB" sz="2000" dirty="0" smtClean="0">
                <a:solidFill>
                  <a:schemeClr val="bg1"/>
                </a:solidFill>
              </a:rPr>
              <a:t>Joy  Fear  Transport   Baggage  Shelter   Sadness   Vehicle  </a:t>
            </a:r>
            <a:endParaRPr lang="en-GB" sz="2000" dirty="0">
              <a:solidFill>
                <a:schemeClr val="bg1"/>
              </a:solidFill>
            </a:endParaRPr>
          </a:p>
        </p:txBody>
      </p:sp>
      <p:sp>
        <p:nvSpPr>
          <p:cNvPr id="31" name="TextBox 30"/>
          <p:cNvSpPr txBox="1"/>
          <p:nvPr/>
        </p:nvSpPr>
        <p:spPr>
          <a:xfrm>
            <a:off x="3419872" y="2053297"/>
            <a:ext cx="2232248" cy="1015663"/>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Beautiful  Fierce</a:t>
            </a:r>
          </a:p>
          <a:p>
            <a:r>
              <a:rPr lang="en-GB" sz="2000" dirty="0" smtClean="0">
                <a:solidFill>
                  <a:schemeClr val="bg1"/>
                </a:solidFill>
              </a:rPr>
              <a:t>Adventure  Magic Accident   Fair </a:t>
            </a:r>
            <a:endParaRPr lang="en-GB" sz="2000" dirty="0">
              <a:solidFill>
                <a:schemeClr val="bg1"/>
              </a:solidFill>
            </a:endParaRPr>
          </a:p>
        </p:txBody>
      </p:sp>
      <p:sp>
        <p:nvSpPr>
          <p:cNvPr id="32" name="TextBox 31"/>
          <p:cNvSpPr txBox="1"/>
          <p:nvPr/>
        </p:nvSpPr>
        <p:spPr>
          <a:xfrm>
            <a:off x="3527884" y="1732746"/>
            <a:ext cx="2232248" cy="400110"/>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Nice So Next</a:t>
            </a:r>
            <a:endParaRPr lang="en-GB" sz="2000" dirty="0">
              <a:solidFill>
                <a:schemeClr val="bg1"/>
              </a:solidFill>
            </a:endParaRPr>
          </a:p>
        </p:txBody>
      </p:sp>
      <p:sp>
        <p:nvSpPr>
          <p:cNvPr id="33" name="Rectangle 32"/>
          <p:cNvSpPr/>
          <p:nvPr/>
        </p:nvSpPr>
        <p:spPr>
          <a:xfrm>
            <a:off x="7019925" y="1412875"/>
            <a:ext cx="1800225" cy="1871663"/>
          </a:xfrm>
          <a:prstGeom prst="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solidFill>
                  <a:schemeClr val="tx1"/>
                </a:solidFill>
              </a:rPr>
              <a:t>Select interesting words to improve the quality of your writing</a:t>
            </a:r>
            <a:r>
              <a:rPr lang="en-GB" dirty="0" smtClean="0">
                <a:solidFill>
                  <a:schemeClr val="tx1"/>
                </a:solidFill>
              </a:rPr>
              <a:t>.</a:t>
            </a:r>
          </a:p>
          <a:p>
            <a:pPr algn="ctr" fontAlgn="auto">
              <a:spcBef>
                <a:spcPts val="0"/>
              </a:spcBef>
              <a:spcAft>
                <a:spcPts val="0"/>
              </a:spcAft>
              <a:defRPr/>
            </a:pPr>
            <a:r>
              <a:rPr lang="en-GB" dirty="0" smtClean="0">
                <a:solidFill>
                  <a:schemeClr val="tx1"/>
                </a:solidFill>
              </a:rPr>
              <a:t>WOW Words</a:t>
            </a:r>
            <a:endParaRPr lang="en-GB" dirty="0">
              <a:solidFill>
                <a:schemeClr val="tx1"/>
              </a:solidFill>
            </a:endParaRPr>
          </a:p>
        </p:txBody>
      </p:sp>
      <p:sp>
        <p:nvSpPr>
          <p:cNvPr id="34" name="Rectangle 33"/>
          <p:cNvSpPr/>
          <p:nvPr/>
        </p:nvSpPr>
        <p:spPr>
          <a:xfrm>
            <a:off x="864059" y="1196974"/>
            <a:ext cx="2663825" cy="360363"/>
          </a:xfrm>
          <a:prstGeom prst="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solidFill>
                  <a:schemeClr val="tx1"/>
                </a:solidFill>
              </a:rPr>
              <a:t>Using this would be good</a:t>
            </a:r>
          </a:p>
        </p:txBody>
      </p:sp>
      <p:sp>
        <p:nvSpPr>
          <p:cNvPr id="35" name="Rectangle 34"/>
          <p:cNvSpPr/>
          <p:nvPr/>
        </p:nvSpPr>
        <p:spPr>
          <a:xfrm>
            <a:off x="648159" y="2420937"/>
            <a:ext cx="1800225" cy="647700"/>
          </a:xfrm>
          <a:prstGeom prst="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solidFill>
                  <a:schemeClr val="tx1"/>
                </a:solidFill>
              </a:rPr>
              <a:t>U</a:t>
            </a:r>
            <a:r>
              <a:rPr lang="en-GB" smtClean="0">
                <a:solidFill>
                  <a:schemeClr val="tx1"/>
                </a:solidFill>
              </a:rPr>
              <a:t>sing </a:t>
            </a:r>
            <a:r>
              <a:rPr lang="en-GB" dirty="0">
                <a:solidFill>
                  <a:schemeClr val="tx1"/>
                </a:solidFill>
              </a:rPr>
              <a:t>this would be better!</a:t>
            </a:r>
          </a:p>
        </p:txBody>
      </p:sp>
      <p:sp>
        <p:nvSpPr>
          <p:cNvPr id="36" name="Rectangle 35"/>
          <p:cNvSpPr/>
          <p:nvPr/>
        </p:nvSpPr>
        <p:spPr>
          <a:xfrm>
            <a:off x="-1129" y="3933824"/>
            <a:ext cx="1512888" cy="1008063"/>
          </a:xfrm>
          <a:prstGeom prst="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solidFill>
                  <a:schemeClr val="tx1"/>
                </a:solidFill>
              </a:rPr>
              <a:t>But If you use </a:t>
            </a:r>
            <a:r>
              <a:rPr lang="en-GB" dirty="0" smtClean="0">
                <a:solidFill>
                  <a:schemeClr val="tx1"/>
                </a:solidFill>
              </a:rPr>
              <a:t>these, </a:t>
            </a:r>
            <a:r>
              <a:rPr lang="en-GB" dirty="0">
                <a:solidFill>
                  <a:schemeClr val="tx1"/>
                </a:solidFill>
              </a:rPr>
              <a:t>that’s FAB!!!</a:t>
            </a:r>
          </a:p>
        </p:txBody>
      </p:sp>
      <p:cxnSp>
        <p:nvCxnSpPr>
          <p:cNvPr id="38" name="Straight Arrow Connector 37"/>
          <p:cNvCxnSpPr>
            <a:stCxn id="34" idx="3"/>
          </p:cNvCxnSpPr>
          <p:nvPr/>
        </p:nvCxnSpPr>
        <p:spPr>
          <a:xfrm>
            <a:off x="3527884" y="1377156"/>
            <a:ext cx="612068" cy="180181"/>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a:stCxn id="35" idx="3"/>
          </p:cNvCxnSpPr>
          <p:nvPr/>
        </p:nvCxnSpPr>
        <p:spPr>
          <a:xfrm flipV="1">
            <a:off x="2448384" y="2420937"/>
            <a:ext cx="1079500" cy="323850"/>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a:stCxn id="35" idx="3"/>
          </p:cNvCxnSpPr>
          <p:nvPr/>
        </p:nvCxnSpPr>
        <p:spPr>
          <a:xfrm>
            <a:off x="2448384" y="2744787"/>
            <a:ext cx="539440" cy="539751"/>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a:stCxn id="36" idx="3"/>
          </p:cNvCxnSpPr>
          <p:nvPr/>
        </p:nvCxnSpPr>
        <p:spPr>
          <a:xfrm flipV="1">
            <a:off x="1511759" y="4365104"/>
            <a:ext cx="611969" cy="72752"/>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a:stCxn id="36" idx="2"/>
          </p:cNvCxnSpPr>
          <p:nvPr/>
        </p:nvCxnSpPr>
        <p:spPr>
          <a:xfrm>
            <a:off x="755315" y="4941887"/>
            <a:ext cx="432309" cy="647353"/>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766317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5" name="Isosceles Triangle 4"/>
          <p:cNvSpPr/>
          <p:nvPr/>
        </p:nvSpPr>
        <p:spPr>
          <a:xfrm>
            <a:off x="251520" y="1052736"/>
            <a:ext cx="8640960" cy="5469210"/>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6" name="Straight Connector 5"/>
          <p:cNvCxnSpPr/>
          <p:nvPr/>
        </p:nvCxnSpPr>
        <p:spPr>
          <a:xfrm>
            <a:off x="2267744" y="3933056"/>
            <a:ext cx="460851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1331640" y="5121188"/>
            <a:ext cx="648072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935596" y="5373216"/>
            <a:ext cx="7416824" cy="1323439"/>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In addition to     Contrary to     Despite     So as to     </a:t>
            </a:r>
          </a:p>
          <a:p>
            <a:r>
              <a:rPr lang="en-GB" sz="2000" dirty="0">
                <a:solidFill>
                  <a:schemeClr val="bg1"/>
                </a:solidFill>
              </a:rPr>
              <a:t> </a:t>
            </a:r>
            <a:r>
              <a:rPr lang="en-GB" sz="2000" dirty="0" smtClean="0">
                <a:solidFill>
                  <a:schemeClr val="bg1"/>
                </a:solidFill>
              </a:rPr>
              <a:t>	In contrast to this     Similarly     In as much as     Therefore</a:t>
            </a:r>
          </a:p>
          <a:p>
            <a:r>
              <a:rPr lang="en-GB" sz="2000" dirty="0" smtClean="0">
                <a:solidFill>
                  <a:schemeClr val="bg1"/>
                </a:solidFill>
              </a:rPr>
              <a:t>Subsequently     Initially     Obviously     Apparently     Moreover</a:t>
            </a:r>
          </a:p>
          <a:p>
            <a:r>
              <a:rPr lang="en-GB" sz="2000" dirty="0" smtClean="0">
                <a:solidFill>
                  <a:schemeClr val="bg1"/>
                </a:solidFill>
              </a:rPr>
              <a:t> </a:t>
            </a:r>
            <a:endParaRPr lang="en-GB" sz="2000" dirty="0">
              <a:solidFill>
                <a:schemeClr val="bg1"/>
              </a:solidFill>
            </a:endParaRPr>
          </a:p>
        </p:txBody>
      </p:sp>
      <p:sp>
        <p:nvSpPr>
          <p:cNvPr id="9" name="TextBox 8"/>
          <p:cNvSpPr txBox="1"/>
          <p:nvPr/>
        </p:nvSpPr>
        <p:spPr>
          <a:xfrm>
            <a:off x="1835696" y="4234001"/>
            <a:ext cx="5400600" cy="707886"/>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Besides    Even though   Nevertheless </a:t>
            </a:r>
          </a:p>
          <a:p>
            <a:r>
              <a:rPr lang="en-GB" sz="2000" dirty="0">
                <a:solidFill>
                  <a:schemeClr val="bg1"/>
                </a:solidFill>
              </a:rPr>
              <a:t> </a:t>
            </a:r>
            <a:r>
              <a:rPr lang="en-GB" sz="2000" dirty="0" smtClean="0">
                <a:solidFill>
                  <a:schemeClr val="bg1"/>
                </a:solidFill>
              </a:rPr>
              <a:t>Equally    As a result   Consequently   In balance</a:t>
            </a:r>
            <a:endParaRPr lang="en-GB" sz="2000" dirty="0">
              <a:solidFill>
                <a:schemeClr val="bg1"/>
              </a:solidFill>
            </a:endParaRPr>
          </a:p>
        </p:txBody>
      </p:sp>
      <p:sp>
        <p:nvSpPr>
          <p:cNvPr id="10" name="TextBox 9"/>
          <p:cNvSpPr txBox="1"/>
          <p:nvPr/>
        </p:nvSpPr>
        <p:spPr>
          <a:xfrm>
            <a:off x="2771800" y="3106773"/>
            <a:ext cx="3600400" cy="707886"/>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If   After   While   As well</a:t>
            </a:r>
          </a:p>
          <a:p>
            <a:r>
              <a:rPr lang="en-GB" sz="2000" dirty="0" smtClean="0">
                <a:solidFill>
                  <a:schemeClr val="bg1"/>
                </a:solidFill>
              </a:rPr>
              <a:t>As    Although   However   Also</a:t>
            </a:r>
          </a:p>
        </p:txBody>
      </p:sp>
      <p:sp>
        <p:nvSpPr>
          <p:cNvPr id="11" name="TextBox 10"/>
          <p:cNvSpPr txBox="1"/>
          <p:nvPr/>
        </p:nvSpPr>
        <p:spPr>
          <a:xfrm>
            <a:off x="3419872" y="2135284"/>
            <a:ext cx="2232248" cy="707886"/>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But   Then   So</a:t>
            </a:r>
          </a:p>
          <a:p>
            <a:r>
              <a:rPr lang="en-GB" sz="2000" dirty="0" smtClean="0">
                <a:solidFill>
                  <a:schemeClr val="bg1"/>
                </a:solidFill>
              </a:rPr>
              <a:t>   Because   When</a:t>
            </a:r>
            <a:endParaRPr lang="en-GB" sz="2000" dirty="0">
              <a:solidFill>
                <a:schemeClr val="bg1"/>
              </a:solidFill>
            </a:endParaRPr>
          </a:p>
        </p:txBody>
      </p:sp>
      <p:sp>
        <p:nvSpPr>
          <p:cNvPr id="12" name="TextBox 11"/>
          <p:cNvSpPr txBox="1"/>
          <p:nvPr/>
        </p:nvSpPr>
        <p:spPr>
          <a:xfrm>
            <a:off x="3527884" y="1732746"/>
            <a:ext cx="2232248" cy="400110"/>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And</a:t>
            </a:r>
            <a:endParaRPr lang="en-GB" sz="2000" dirty="0">
              <a:solidFill>
                <a:schemeClr val="bg1"/>
              </a:solidFill>
            </a:endParaRPr>
          </a:p>
        </p:txBody>
      </p:sp>
      <p:cxnSp>
        <p:nvCxnSpPr>
          <p:cNvPr id="13" name="Straight Connector 12"/>
          <p:cNvCxnSpPr/>
          <p:nvPr/>
        </p:nvCxnSpPr>
        <p:spPr>
          <a:xfrm>
            <a:off x="2987824" y="2996952"/>
            <a:ext cx="309634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3707904" y="2132856"/>
            <a:ext cx="172819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TextBox 9"/>
          <p:cNvSpPr txBox="1">
            <a:spLocks noChangeArrowheads="1"/>
          </p:cNvSpPr>
          <p:nvPr/>
        </p:nvSpPr>
        <p:spPr bwMode="auto">
          <a:xfrm>
            <a:off x="179388" y="0"/>
            <a:ext cx="8785225" cy="1200150"/>
          </a:xfrm>
          <a:prstGeom prst="rect">
            <a:avLst/>
          </a:prstGeom>
          <a:solidFill>
            <a:srgbClr val="FF0000"/>
          </a:solidFill>
          <a:ln>
            <a:noFill/>
          </a:ln>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GB" sz="7200" b="1" dirty="0">
                <a:latin typeface="Corbel" pitchFamily="34" charset="0"/>
                <a:cs typeface="JasmineUPC" pitchFamily="18" charset="-34"/>
              </a:rPr>
              <a:t>Connectives</a:t>
            </a:r>
          </a:p>
        </p:txBody>
      </p:sp>
      <p:sp>
        <p:nvSpPr>
          <p:cNvPr id="19" name="Rectangle 18"/>
          <p:cNvSpPr/>
          <p:nvPr/>
        </p:nvSpPr>
        <p:spPr>
          <a:xfrm>
            <a:off x="864059" y="1196974"/>
            <a:ext cx="2663825" cy="36036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solidFill>
                  <a:schemeClr val="tx1"/>
                </a:solidFill>
              </a:rPr>
              <a:t>Using this would be good</a:t>
            </a:r>
          </a:p>
        </p:txBody>
      </p:sp>
      <p:sp>
        <p:nvSpPr>
          <p:cNvPr id="20" name="Rectangle 19"/>
          <p:cNvSpPr/>
          <p:nvPr/>
        </p:nvSpPr>
        <p:spPr>
          <a:xfrm>
            <a:off x="648159" y="2420937"/>
            <a:ext cx="1800225" cy="647700"/>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solidFill>
                  <a:schemeClr val="tx1"/>
                </a:solidFill>
              </a:rPr>
              <a:t>Using this would be better!</a:t>
            </a:r>
          </a:p>
        </p:txBody>
      </p:sp>
      <p:sp>
        <p:nvSpPr>
          <p:cNvPr id="21" name="Rectangle 20"/>
          <p:cNvSpPr/>
          <p:nvPr/>
        </p:nvSpPr>
        <p:spPr>
          <a:xfrm>
            <a:off x="-1129" y="3933824"/>
            <a:ext cx="1512888" cy="100806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solidFill>
                  <a:schemeClr val="tx1"/>
                </a:solidFill>
              </a:rPr>
              <a:t>But If you use these that’s FAB!!!</a:t>
            </a:r>
          </a:p>
        </p:txBody>
      </p:sp>
      <p:sp>
        <p:nvSpPr>
          <p:cNvPr id="22" name="Rectangle 21"/>
          <p:cNvSpPr/>
          <p:nvPr/>
        </p:nvSpPr>
        <p:spPr>
          <a:xfrm>
            <a:off x="7019925" y="1412875"/>
            <a:ext cx="1800225" cy="1871663"/>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solidFill>
                  <a:schemeClr val="tx1"/>
                </a:solidFill>
              </a:rPr>
              <a:t>Remember to vary sentence length and word order to keep the reader interested!</a:t>
            </a:r>
          </a:p>
        </p:txBody>
      </p:sp>
      <p:cxnSp>
        <p:nvCxnSpPr>
          <p:cNvPr id="24" name="Straight Arrow Connector 23"/>
          <p:cNvCxnSpPr>
            <a:stCxn id="19" idx="3"/>
          </p:cNvCxnSpPr>
          <p:nvPr/>
        </p:nvCxnSpPr>
        <p:spPr>
          <a:xfrm>
            <a:off x="3527884" y="1377156"/>
            <a:ext cx="612068" cy="355590"/>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a:stCxn id="20" idx="3"/>
          </p:cNvCxnSpPr>
          <p:nvPr/>
        </p:nvCxnSpPr>
        <p:spPr>
          <a:xfrm flipV="1">
            <a:off x="2448384" y="2636912"/>
            <a:ext cx="1079500" cy="107875"/>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a:stCxn id="20" idx="3"/>
          </p:cNvCxnSpPr>
          <p:nvPr/>
        </p:nvCxnSpPr>
        <p:spPr>
          <a:xfrm>
            <a:off x="2448384" y="2744787"/>
            <a:ext cx="323416" cy="539751"/>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a:stCxn id="21" idx="3"/>
          </p:cNvCxnSpPr>
          <p:nvPr/>
        </p:nvCxnSpPr>
        <p:spPr>
          <a:xfrm flipV="1">
            <a:off x="1511759" y="4437855"/>
            <a:ext cx="539961" cy="1"/>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a:stCxn id="21" idx="2"/>
          </p:cNvCxnSpPr>
          <p:nvPr/>
        </p:nvCxnSpPr>
        <p:spPr>
          <a:xfrm>
            <a:off x="755315" y="4941887"/>
            <a:ext cx="432309" cy="575345"/>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907841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4" name="Isosceles Triangle 3"/>
          <p:cNvSpPr/>
          <p:nvPr/>
        </p:nvSpPr>
        <p:spPr>
          <a:xfrm>
            <a:off x="251520" y="1052736"/>
            <a:ext cx="8640960" cy="5469210"/>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5" name="Straight Connector 4"/>
          <p:cNvCxnSpPr/>
          <p:nvPr/>
        </p:nvCxnSpPr>
        <p:spPr>
          <a:xfrm>
            <a:off x="2267744" y="3933056"/>
            <a:ext cx="460851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331640" y="5121188"/>
            <a:ext cx="648072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935596" y="5177901"/>
            <a:ext cx="7416824" cy="1015663"/>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Never     Besides     Even though      Meanwhile     Before very long</a:t>
            </a:r>
          </a:p>
          <a:p>
            <a:r>
              <a:rPr lang="en-GB" sz="2000" dirty="0" smtClean="0">
                <a:solidFill>
                  <a:schemeClr val="bg1"/>
                </a:solidFill>
              </a:rPr>
              <a:t>An important thing     Having decided    Restlessly     The golden sun     </a:t>
            </a:r>
          </a:p>
          <a:p>
            <a:r>
              <a:rPr lang="en-GB" sz="2000" dirty="0" smtClean="0">
                <a:solidFill>
                  <a:schemeClr val="bg1"/>
                </a:solidFill>
              </a:rPr>
              <a:t> Sauntering     Walking slowly towards      The Glorious games began</a:t>
            </a:r>
            <a:endParaRPr lang="en-GB" sz="2000" dirty="0">
              <a:solidFill>
                <a:schemeClr val="bg1"/>
              </a:solidFill>
            </a:endParaRPr>
          </a:p>
        </p:txBody>
      </p:sp>
      <p:sp>
        <p:nvSpPr>
          <p:cNvPr id="8" name="TextBox 7"/>
          <p:cNvSpPr txBox="1"/>
          <p:nvPr/>
        </p:nvSpPr>
        <p:spPr>
          <a:xfrm>
            <a:off x="1869367" y="4232611"/>
            <a:ext cx="5400600" cy="707886"/>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Sensitively   Timidly   Aggressively   Shyly Imaginatively   Doubtfully    Anxiously    Gently    </a:t>
            </a:r>
            <a:endParaRPr lang="en-GB" sz="2000" dirty="0">
              <a:solidFill>
                <a:schemeClr val="bg1"/>
              </a:solidFill>
            </a:endParaRPr>
          </a:p>
        </p:txBody>
      </p:sp>
      <p:sp>
        <p:nvSpPr>
          <p:cNvPr id="9" name="TextBox 8"/>
          <p:cNvSpPr txBox="1"/>
          <p:nvPr/>
        </p:nvSpPr>
        <p:spPr>
          <a:xfrm>
            <a:off x="2771801" y="3003158"/>
            <a:ext cx="3600400" cy="1015663"/>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Attacking    Killing    Noticing   </a:t>
            </a:r>
          </a:p>
          <a:p>
            <a:r>
              <a:rPr lang="en-GB" sz="2000" dirty="0" smtClean="0">
                <a:solidFill>
                  <a:schemeClr val="bg1"/>
                </a:solidFill>
              </a:rPr>
              <a:t>By the time    Later that day   When   Without a doubt   Inside</a:t>
            </a:r>
          </a:p>
        </p:txBody>
      </p:sp>
      <p:sp>
        <p:nvSpPr>
          <p:cNvPr id="10" name="TextBox 9"/>
          <p:cNvSpPr txBox="1"/>
          <p:nvPr/>
        </p:nvSpPr>
        <p:spPr>
          <a:xfrm>
            <a:off x="3419872" y="2053297"/>
            <a:ext cx="2232248" cy="1015663"/>
          </a:xfrm>
          <a:prstGeom prst="rect">
            <a:avLst/>
          </a:prstGeom>
          <a:noFill/>
        </p:spPr>
        <p:txBody>
          <a:bodyPr wrap="square" rtlCol="0">
            <a:spAutoFit/>
          </a:bodyPr>
          <a:lstStyle/>
          <a:p>
            <a:pPr algn="ctr"/>
            <a:r>
              <a:rPr lang="en-GB" sz="2000" dirty="0">
                <a:solidFill>
                  <a:schemeClr val="bg1"/>
                </a:solidFill>
              </a:rPr>
              <a:t> </a:t>
            </a:r>
            <a:r>
              <a:rPr lang="en-GB" sz="2000" dirty="0" smtClean="0">
                <a:solidFill>
                  <a:schemeClr val="bg1"/>
                </a:solidFill>
              </a:rPr>
              <a:t>    First   Then        Next   So     If    Another    At last   </a:t>
            </a:r>
            <a:endParaRPr lang="en-GB" sz="2000" dirty="0">
              <a:solidFill>
                <a:schemeClr val="bg1"/>
              </a:solidFill>
            </a:endParaRPr>
          </a:p>
        </p:txBody>
      </p:sp>
      <p:sp>
        <p:nvSpPr>
          <p:cNvPr id="11" name="TextBox 10"/>
          <p:cNvSpPr txBox="1"/>
          <p:nvPr/>
        </p:nvSpPr>
        <p:spPr>
          <a:xfrm>
            <a:off x="3527884" y="1732746"/>
            <a:ext cx="2232248" cy="400110"/>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The   My   I</a:t>
            </a:r>
            <a:endParaRPr lang="en-GB" sz="2000" dirty="0">
              <a:solidFill>
                <a:schemeClr val="bg1"/>
              </a:solidFill>
            </a:endParaRPr>
          </a:p>
        </p:txBody>
      </p:sp>
      <p:sp>
        <p:nvSpPr>
          <p:cNvPr id="12" name="Rectangle 11"/>
          <p:cNvSpPr/>
          <p:nvPr/>
        </p:nvSpPr>
        <p:spPr>
          <a:xfrm>
            <a:off x="537454" y="1372383"/>
            <a:ext cx="2663825" cy="360363"/>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solidFill>
                  <a:schemeClr val="bg1"/>
                </a:solidFill>
              </a:rPr>
              <a:t>Using this would be good</a:t>
            </a:r>
          </a:p>
        </p:txBody>
      </p:sp>
      <p:sp>
        <p:nvSpPr>
          <p:cNvPr id="13" name="Rectangle 12"/>
          <p:cNvSpPr/>
          <p:nvPr/>
        </p:nvSpPr>
        <p:spPr>
          <a:xfrm>
            <a:off x="648159" y="2420937"/>
            <a:ext cx="1800225" cy="647700"/>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solidFill>
                  <a:schemeClr val="bg1"/>
                </a:solidFill>
              </a:rPr>
              <a:t>Using this would be better!</a:t>
            </a:r>
          </a:p>
        </p:txBody>
      </p:sp>
      <p:sp>
        <p:nvSpPr>
          <p:cNvPr id="14" name="Rectangle 13"/>
          <p:cNvSpPr/>
          <p:nvPr/>
        </p:nvSpPr>
        <p:spPr>
          <a:xfrm>
            <a:off x="-1129" y="3933824"/>
            <a:ext cx="1512888" cy="1008063"/>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solidFill>
                  <a:schemeClr val="bg1"/>
                </a:solidFill>
              </a:rPr>
              <a:t>But If you use these that’s FAB!!!</a:t>
            </a:r>
          </a:p>
        </p:txBody>
      </p:sp>
      <p:sp>
        <p:nvSpPr>
          <p:cNvPr id="15" name="TextBox 9"/>
          <p:cNvSpPr txBox="1">
            <a:spLocks noChangeArrowheads="1"/>
          </p:cNvSpPr>
          <p:nvPr/>
        </p:nvSpPr>
        <p:spPr bwMode="auto">
          <a:xfrm>
            <a:off x="0" y="0"/>
            <a:ext cx="9144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GB" sz="7200" b="1" dirty="0" smtClean="0">
                <a:latin typeface="Corbel" pitchFamily="34" charset="0"/>
                <a:cs typeface="JasmineUPC" pitchFamily="18" charset="-34"/>
              </a:rPr>
              <a:t>Openers</a:t>
            </a:r>
            <a:endParaRPr lang="en-GB" sz="7200" b="1" dirty="0">
              <a:latin typeface="Corbel" pitchFamily="34" charset="0"/>
              <a:cs typeface="JasmineUPC" pitchFamily="18" charset="-34"/>
            </a:endParaRPr>
          </a:p>
        </p:txBody>
      </p:sp>
      <p:cxnSp>
        <p:nvCxnSpPr>
          <p:cNvPr id="16" name="Straight Connector 15"/>
          <p:cNvCxnSpPr/>
          <p:nvPr/>
        </p:nvCxnSpPr>
        <p:spPr>
          <a:xfrm>
            <a:off x="2987824" y="2996952"/>
            <a:ext cx="309634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3707904" y="2132856"/>
            <a:ext cx="172819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Rectangle 17"/>
          <p:cNvSpPr/>
          <p:nvPr/>
        </p:nvSpPr>
        <p:spPr>
          <a:xfrm>
            <a:off x="7019925" y="1412875"/>
            <a:ext cx="1800225" cy="1871663"/>
          </a:xfrm>
          <a:prstGeom prst="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solidFill>
                  <a:schemeClr val="bg1"/>
                </a:solidFill>
              </a:rPr>
              <a:t>Think carefully about HOW to start your sentences – make them interesting!</a:t>
            </a:r>
          </a:p>
        </p:txBody>
      </p:sp>
      <p:cxnSp>
        <p:nvCxnSpPr>
          <p:cNvPr id="20" name="Straight Arrow Connector 19"/>
          <p:cNvCxnSpPr>
            <a:stCxn id="12" idx="3"/>
          </p:cNvCxnSpPr>
          <p:nvPr/>
        </p:nvCxnSpPr>
        <p:spPr>
          <a:xfrm>
            <a:off x="3201279" y="1552565"/>
            <a:ext cx="794657" cy="180181"/>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stCxn id="13" idx="3"/>
          </p:cNvCxnSpPr>
          <p:nvPr/>
        </p:nvCxnSpPr>
        <p:spPr>
          <a:xfrm flipV="1">
            <a:off x="2448384" y="2561128"/>
            <a:ext cx="971488" cy="183659"/>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a:stCxn id="13" idx="3"/>
          </p:cNvCxnSpPr>
          <p:nvPr/>
        </p:nvCxnSpPr>
        <p:spPr>
          <a:xfrm>
            <a:off x="2448384" y="2744787"/>
            <a:ext cx="485744" cy="539751"/>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a:stCxn id="14" idx="3"/>
          </p:cNvCxnSpPr>
          <p:nvPr/>
        </p:nvCxnSpPr>
        <p:spPr>
          <a:xfrm>
            <a:off x="1511759" y="4437856"/>
            <a:ext cx="539961" cy="0"/>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a:stCxn id="14" idx="2"/>
          </p:cNvCxnSpPr>
          <p:nvPr/>
        </p:nvCxnSpPr>
        <p:spPr>
          <a:xfrm>
            <a:off x="755315" y="4941887"/>
            <a:ext cx="360301" cy="503337"/>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0981300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66FF33"/>
        </a:solidFill>
        <a:effectLst/>
      </p:bgPr>
    </p:bg>
    <p:spTree>
      <p:nvGrpSpPr>
        <p:cNvPr id="1" name=""/>
        <p:cNvGrpSpPr/>
        <p:nvPr/>
      </p:nvGrpSpPr>
      <p:grpSpPr>
        <a:xfrm>
          <a:off x="0" y="0"/>
          <a:ext cx="0" cy="0"/>
          <a:chOff x="0" y="0"/>
          <a:chExt cx="0" cy="0"/>
        </a:xfrm>
      </p:grpSpPr>
      <p:sp>
        <p:nvSpPr>
          <p:cNvPr id="5" name="Isosceles Triangle 4"/>
          <p:cNvSpPr/>
          <p:nvPr/>
        </p:nvSpPr>
        <p:spPr>
          <a:xfrm>
            <a:off x="251520" y="1052736"/>
            <a:ext cx="8640960" cy="5469210"/>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6" name="Straight Connector 5"/>
          <p:cNvCxnSpPr/>
          <p:nvPr/>
        </p:nvCxnSpPr>
        <p:spPr>
          <a:xfrm>
            <a:off x="2267744" y="3933056"/>
            <a:ext cx="460851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1331640" y="5121188"/>
            <a:ext cx="648072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935596" y="5177901"/>
            <a:ext cx="7416824" cy="400110"/>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a:t>
            </a:r>
            <a:endParaRPr lang="en-GB" sz="2000" dirty="0">
              <a:solidFill>
                <a:schemeClr val="bg1"/>
              </a:solidFill>
            </a:endParaRPr>
          </a:p>
        </p:txBody>
      </p:sp>
      <p:sp>
        <p:nvSpPr>
          <p:cNvPr id="9" name="TextBox 8"/>
          <p:cNvSpPr txBox="1"/>
          <p:nvPr/>
        </p:nvSpPr>
        <p:spPr>
          <a:xfrm>
            <a:off x="1583532" y="4418668"/>
            <a:ext cx="6264274" cy="646331"/>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a:t>
            </a:r>
            <a:r>
              <a:rPr lang="en-GB" sz="3600" dirty="0" smtClean="0">
                <a:solidFill>
                  <a:schemeClr val="bg1"/>
                </a:solidFill>
              </a:rPr>
              <a:t>.    ?     ,     !     …     “ __.”     ‘</a:t>
            </a:r>
            <a:r>
              <a:rPr lang="en-GB" sz="2000" dirty="0" smtClean="0">
                <a:solidFill>
                  <a:schemeClr val="bg1"/>
                </a:solidFill>
              </a:rPr>
              <a:t>  </a:t>
            </a:r>
            <a:endParaRPr lang="en-GB" sz="2000" dirty="0">
              <a:solidFill>
                <a:schemeClr val="bg1"/>
              </a:solidFill>
            </a:endParaRPr>
          </a:p>
        </p:txBody>
      </p:sp>
      <p:sp>
        <p:nvSpPr>
          <p:cNvPr id="10" name="TextBox 9"/>
          <p:cNvSpPr txBox="1"/>
          <p:nvPr/>
        </p:nvSpPr>
        <p:spPr>
          <a:xfrm>
            <a:off x="2771801" y="3003158"/>
            <a:ext cx="3600400" cy="769441"/>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a:t>
            </a:r>
            <a:r>
              <a:rPr lang="en-GB" sz="4400" dirty="0" smtClean="0">
                <a:solidFill>
                  <a:schemeClr val="bg1"/>
                </a:solidFill>
              </a:rPr>
              <a:t>.     ?     ,     !</a:t>
            </a:r>
            <a:endParaRPr lang="en-GB" sz="4400" dirty="0">
              <a:solidFill>
                <a:schemeClr val="bg1"/>
              </a:solidFill>
            </a:endParaRPr>
          </a:p>
        </p:txBody>
      </p:sp>
      <p:sp>
        <p:nvSpPr>
          <p:cNvPr id="11" name="TextBox 10"/>
          <p:cNvSpPr txBox="1"/>
          <p:nvPr/>
        </p:nvSpPr>
        <p:spPr>
          <a:xfrm>
            <a:off x="3419872" y="2053297"/>
            <a:ext cx="2232248" cy="769441"/>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a:t>
            </a:r>
            <a:r>
              <a:rPr lang="en-GB" sz="4400" dirty="0" smtClean="0">
                <a:solidFill>
                  <a:schemeClr val="bg1"/>
                </a:solidFill>
              </a:rPr>
              <a:t>.      ?</a:t>
            </a:r>
            <a:endParaRPr lang="en-GB" sz="4400" dirty="0">
              <a:solidFill>
                <a:schemeClr val="bg1"/>
              </a:solidFill>
            </a:endParaRPr>
          </a:p>
        </p:txBody>
      </p:sp>
      <p:sp>
        <p:nvSpPr>
          <p:cNvPr id="12" name="TextBox 11"/>
          <p:cNvSpPr txBox="1"/>
          <p:nvPr/>
        </p:nvSpPr>
        <p:spPr>
          <a:xfrm>
            <a:off x="4113178" y="945301"/>
            <a:ext cx="2232248" cy="1107996"/>
          </a:xfrm>
          <a:prstGeom prst="rect">
            <a:avLst/>
          </a:prstGeom>
          <a:noFill/>
        </p:spPr>
        <p:txBody>
          <a:bodyPr wrap="square" rtlCol="0">
            <a:spAutoFit/>
          </a:bodyPr>
          <a:lstStyle/>
          <a:p>
            <a:r>
              <a:rPr lang="en-GB" sz="6600" dirty="0" smtClean="0">
                <a:solidFill>
                  <a:schemeClr val="bg1"/>
                </a:solidFill>
              </a:rPr>
              <a:t> .</a:t>
            </a:r>
            <a:endParaRPr lang="en-GB" sz="6600" dirty="0">
              <a:solidFill>
                <a:schemeClr val="bg1"/>
              </a:solidFill>
            </a:endParaRPr>
          </a:p>
        </p:txBody>
      </p:sp>
      <p:cxnSp>
        <p:nvCxnSpPr>
          <p:cNvPr id="13" name="Straight Connector 12"/>
          <p:cNvCxnSpPr/>
          <p:nvPr/>
        </p:nvCxnSpPr>
        <p:spPr>
          <a:xfrm>
            <a:off x="2987824" y="2996952"/>
            <a:ext cx="309634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3707904" y="2132856"/>
            <a:ext cx="172819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5" name="TextBox 9"/>
          <p:cNvSpPr txBox="1">
            <a:spLocks noChangeArrowheads="1"/>
          </p:cNvSpPr>
          <p:nvPr/>
        </p:nvSpPr>
        <p:spPr bwMode="auto">
          <a:xfrm>
            <a:off x="179388" y="0"/>
            <a:ext cx="8785225" cy="1200150"/>
          </a:xfrm>
          <a:prstGeom prst="rect">
            <a:avLst/>
          </a:prstGeom>
          <a:solidFill>
            <a:srgbClr val="66FF33"/>
          </a:solidFill>
          <a:ln>
            <a:noFill/>
          </a:ln>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GB" sz="7200" b="1" dirty="0">
                <a:latin typeface="Corbel" pitchFamily="34" charset="0"/>
                <a:cs typeface="JasmineUPC" pitchFamily="18" charset="-34"/>
              </a:rPr>
              <a:t>Punctuation</a:t>
            </a:r>
          </a:p>
        </p:txBody>
      </p:sp>
      <p:sp>
        <p:nvSpPr>
          <p:cNvPr id="16" name="Rectangle 15"/>
          <p:cNvSpPr/>
          <p:nvPr/>
        </p:nvSpPr>
        <p:spPr>
          <a:xfrm>
            <a:off x="827088" y="1341438"/>
            <a:ext cx="2665412" cy="358775"/>
          </a:xfrm>
          <a:prstGeom prst="rect">
            <a:avLst/>
          </a:prstGeom>
          <a:solidFill>
            <a:srgbClr val="66FF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solidFill>
                  <a:schemeClr val="bg1"/>
                </a:solidFill>
              </a:rPr>
              <a:t>Using this would be good</a:t>
            </a:r>
          </a:p>
        </p:txBody>
      </p:sp>
      <p:sp>
        <p:nvSpPr>
          <p:cNvPr id="17" name="Rectangle 16"/>
          <p:cNvSpPr/>
          <p:nvPr/>
        </p:nvSpPr>
        <p:spPr>
          <a:xfrm>
            <a:off x="635987" y="2565037"/>
            <a:ext cx="1800225" cy="647700"/>
          </a:xfrm>
          <a:prstGeom prst="rect">
            <a:avLst/>
          </a:prstGeom>
          <a:solidFill>
            <a:srgbClr val="66FF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solidFill>
                  <a:schemeClr val="bg1"/>
                </a:solidFill>
              </a:rPr>
              <a:t>Using this would be better!</a:t>
            </a:r>
          </a:p>
        </p:txBody>
      </p:sp>
      <p:sp>
        <p:nvSpPr>
          <p:cNvPr id="18" name="Rectangle 17"/>
          <p:cNvSpPr/>
          <p:nvPr/>
        </p:nvSpPr>
        <p:spPr>
          <a:xfrm>
            <a:off x="70644" y="3933825"/>
            <a:ext cx="1512888" cy="1008063"/>
          </a:xfrm>
          <a:prstGeom prst="rect">
            <a:avLst/>
          </a:prstGeom>
          <a:solidFill>
            <a:srgbClr val="66FF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solidFill>
                  <a:schemeClr val="bg1"/>
                </a:solidFill>
              </a:rPr>
              <a:t>But If you use these that’s FAB!!!</a:t>
            </a:r>
          </a:p>
        </p:txBody>
      </p:sp>
      <p:sp>
        <p:nvSpPr>
          <p:cNvPr id="19" name="Rectangle 18"/>
          <p:cNvSpPr/>
          <p:nvPr/>
        </p:nvSpPr>
        <p:spPr>
          <a:xfrm>
            <a:off x="6659563" y="1052513"/>
            <a:ext cx="2376487" cy="2520950"/>
          </a:xfrm>
          <a:prstGeom prst="rect">
            <a:avLst/>
          </a:prstGeom>
          <a:solidFill>
            <a:srgbClr val="66FF3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solidFill>
                  <a:schemeClr val="bg1"/>
                </a:solidFill>
              </a:rPr>
              <a:t>Without the correct punctuation, your writing is hard to read. Make sure you add it in as you are writing and then check through to see if you have used it appropriately and effectively.</a:t>
            </a:r>
          </a:p>
        </p:txBody>
      </p:sp>
      <p:sp>
        <p:nvSpPr>
          <p:cNvPr id="20" name="TextBox 19"/>
          <p:cNvSpPr txBox="1"/>
          <p:nvPr/>
        </p:nvSpPr>
        <p:spPr>
          <a:xfrm>
            <a:off x="377466" y="5771105"/>
            <a:ext cx="8515014" cy="707886"/>
          </a:xfrm>
          <a:prstGeom prst="rect">
            <a:avLst/>
          </a:prstGeom>
          <a:noFill/>
        </p:spPr>
        <p:txBody>
          <a:bodyPr wrap="square" rtlCol="0">
            <a:spAutoFit/>
          </a:bodyPr>
          <a:lstStyle/>
          <a:p>
            <a:r>
              <a:rPr lang="en-GB" sz="2000" dirty="0">
                <a:solidFill>
                  <a:schemeClr val="bg1"/>
                </a:solidFill>
              </a:rPr>
              <a:t> </a:t>
            </a:r>
            <a:r>
              <a:rPr lang="en-GB" sz="2000" dirty="0" smtClean="0">
                <a:solidFill>
                  <a:schemeClr val="bg1"/>
                </a:solidFill>
              </a:rPr>
              <a:t>    </a:t>
            </a:r>
            <a:r>
              <a:rPr lang="en-GB" sz="4000" dirty="0" smtClean="0">
                <a:solidFill>
                  <a:schemeClr val="bg1"/>
                </a:solidFill>
              </a:rPr>
              <a:t>.    ?     ,     !     …     “ __.”     ‘      ;    :    ()</a:t>
            </a:r>
            <a:r>
              <a:rPr lang="en-GB" sz="3200" dirty="0" smtClean="0">
                <a:solidFill>
                  <a:schemeClr val="bg1"/>
                </a:solidFill>
              </a:rPr>
              <a:t>         </a:t>
            </a:r>
            <a:r>
              <a:rPr lang="en-GB" sz="2000" dirty="0" smtClean="0">
                <a:solidFill>
                  <a:schemeClr val="bg1"/>
                </a:solidFill>
              </a:rPr>
              <a:t>  </a:t>
            </a:r>
            <a:endParaRPr lang="en-GB" sz="2000" dirty="0">
              <a:solidFill>
                <a:schemeClr val="bg1"/>
              </a:solidFill>
            </a:endParaRPr>
          </a:p>
        </p:txBody>
      </p:sp>
      <p:cxnSp>
        <p:nvCxnSpPr>
          <p:cNvPr id="22" name="Straight Arrow Connector 21"/>
          <p:cNvCxnSpPr/>
          <p:nvPr/>
        </p:nvCxnSpPr>
        <p:spPr>
          <a:xfrm>
            <a:off x="3507110" y="1524614"/>
            <a:ext cx="620678" cy="179387"/>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flipV="1">
            <a:off x="2450822" y="2568825"/>
            <a:ext cx="1008459" cy="323850"/>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a:off x="2450822" y="2892675"/>
            <a:ext cx="335589" cy="498992"/>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flipV="1">
            <a:off x="1598142" y="4422456"/>
            <a:ext cx="576262" cy="19189"/>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a:off x="841698" y="4945676"/>
            <a:ext cx="504552" cy="829217"/>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806144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4775282" cy="1569660"/>
          </a:xfrm>
          <a:prstGeom prst="rect">
            <a:avLst/>
          </a:prstGeom>
        </p:spPr>
        <p:txBody>
          <a:bodyPr wrap="none">
            <a:spAutoFit/>
          </a:bodyPr>
          <a:lstStyle/>
          <a:p>
            <a:r>
              <a:rPr lang="en-GB" sz="9600" b="1" dirty="0" smtClean="0"/>
              <a:t>Literacy: </a:t>
            </a:r>
            <a:endParaRPr lang="en-GB" dirty="0"/>
          </a:p>
        </p:txBody>
      </p:sp>
      <p:sp>
        <p:nvSpPr>
          <p:cNvPr id="6" name="TextBox 5"/>
          <p:cNvSpPr txBox="1"/>
          <p:nvPr/>
        </p:nvSpPr>
        <p:spPr>
          <a:xfrm>
            <a:off x="2628133" y="2093258"/>
            <a:ext cx="911985" cy="1569660"/>
          </a:xfrm>
          <a:prstGeom prst="rect">
            <a:avLst/>
          </a:prstGeom>
          <a:solidFill>
            <a:srgbClr val="7030A0"/>
          </a:solidFill>
          <a:ln>
            <a:solidFill>
              <a:srgbClr val="7030A0"/>
            </a:solidFill>
          </a:ln>
        </p:spPr>
        <p:txBody>
          <a:bodyPr wrap="square" rtlCol="0">
            <a:spAutoFit/>
          </a:bodyPr>
          <a:lstStyle/>
          <a:p>
            <a:r>
              <a:rPr lang="en-GB" sz="9600" dirty="0" smtClean="0"/>
              <a:t>V</a:t>
            </a:r>
            <a:endParaRPr lang="en-GB" sz="9600" dirty="0"/>
          </a:p>
        </p:txBody>
      </p:sp>
      <p:sp>
        <p:nvSpPr>
          <p:cNvPr id="7" name="TextBox 6"/>
          <p:cNvSpPr txBox="1"/>
          <p:nvPr/>
        </p:nvSpPr>
        <p:spPr>
          <a:xfrm>
            <a:off x="3540118" y="2093258"/>
            <a:ext cx="911985" cy="1569660"/>
          </a:xfrm>
          <a:prstGeom prst="rect">
            <a:avLst/>
          </a:prstGeom>
          <a:solidFill>
            <a:srgbClr val="FF0000"/>
          </a:solidFill>
          <a:ln>
            <a:solidFill>
              <a:srgbClr val="7030A0"/>
            </a:solidFill>
          </a:ln>
        </p:spPr>
        <p:txBody>
          <a:bodyPr wrap="square" rtlCol="0">
            <a:spAutoFit/>
          </a:bodyPr>
          <a:lstStyle/>
          <a:p>
            <a:r>
              <a:rPr lang="en-GB" sz="9600" dirty="0"/>
              <a:t>C</a:t>
            </a:r>
          </a:p>
        </p:txBody>
      </p:sp>
      <p:sp>
        <p:nvSpPr>
          <p:cNvPr id="8" name="TextBox 7"/>
          <p:cNvSpPr txBox="1"/>
          <p:nvPr/>
        </p:nvSpPr>
        <p:spPr>
          <a:xfrm>
            <a:off x="4452103" y="2093258"/>
            <a:ext cx="911985" cy="1569660"/>
          </a:xfrm>
          <a:prstGeom prst="rect">
            <a:avLst/>
          </a:prstGeom>
          <a:solidFill>
            <a:srgbClr val="FFC000"/>
          </a:solidFill>
          <a:ln>
            <a:solidFill>
              <a:srgbClr val="7030A0"/>
            </a:solidFill>
          </a:ln>
        </p:spPr>
        <p:txBody>
          <a:bodyPr wrap="square" rtlCol="0">
            <a:spAutoFit/>
          </a:bodyPr>
          <a:lstStyle/>
          <a:p>
            <a:r>
              <a:rPr lang="en-GB" sz="9600" dirty="0"/>
              <a:t>O</a:t>
            </a:r>
          </a:p>
        </p:txBody>
      </p:sp>
      <p:sp>
        <p:nvSpPr>
          <p:cNvPr id="9" name="TextBox 8"/>
          <p:cNvSpPr txBox="1"/>
          <p:nvPr/>
        </p:nvSpPr>
        <p:spPr>
          <a:xfrm>
            <a:off x="5364088" y="2093258"/>
            <a:ext cx="911985" cy="1569660"/>
          </a:xfrm>
          <a:prstGeom prst="rect">
            <a:avLst/>
          </a:prstGeom>
          <a:solidFill>
            <a:srgbClr val="92D050"/>
          </a:solidFill>
          <a:ln>
            <a:solidFill>
              <a:srgbClr val="7030A0"/>
            </a:solidFill>
          </a:ln>
        </p:spPr>
        <p:txBody>
          <a:bodyPr wrap="square" rtlCol="0">
            <a:spAutoFit/>
          </a:bodyPr>
          <a:lstStyle/>
          <a:p>
            <a:r>
              <a:rPr lang="en-GB" sz="9600" dirty="0" smtClean="0"/>
              <a:t>P</a:t>
            </a:r>
            <a:endParaRPr lang="en-GB" sz="9600" dirty="0"/>
          </a:p>
        </p:txBody>
      </p:sp>
    </p:spTree>
    <p:extLst>
      <p:ext uri="{BB962C8B-B14F-4D97-AF65-F5344CB8AC3E}">
        <p14:creationId xmlns:p14="http://schemas.microsoft.com/office/powerpoint/2010/main" val="244412178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480</TotalTime>
  <Words>387</Words>
  <Application>Microsoft Office PowerPoint</Application>
  <PresentationFormat>On-screen Show (4:3)</PresentationFormat>
  <Paragraphs>60</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Corbel</vt:lpstr>
      <vt:lpstr>JasmineUPC</vt: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Louise Tarring</dc:creator>
  <cp:lastModifiedBy>S Warde</cp:lastModifiedBy>
  <cp:revision>20</cp:revision>
  <cp:lastPrinted>2012-08-31T12:34:03Z</cp:lastPrinted>
  <dcterms:created xsi:type="dcterms:W3CDTF">2012-07-12T09:43:49Z</dcterms:created>
  <dcterms:modified xsi:type="dcterms:W3CDTF">2022-09-09T16:02:51Z</dcterms:modified>
</cp:coreProperties>
</file>